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4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2C53F"/>
    <a:srgbClr val="FF402C"/>
    <a:srgbClr val="E30833"/>
    <a:srgbClr val="88D4FF"/>
    <a:srgbClr val="FF70B2"/>
    <a:srgbClr val="FFD919"/>
    <a:srgbClr val="FFB401"/>
    <a:srgbClr val="36D8BE"/>
    <a:srgbClr val="FFB890"/>
    <a:srgbClr val="6E93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8014" autoAdjust="0"/>
    <p:restoredTop sz="86418"/>
  </p:normalViewPr>
  <p:slideViewPr>
    <p:cSldViewPr snapToGrid="0">
      <p:cViewPr varScale="1">
        <p:scale>
          <a:sx n="54" d="100"/>
          <a:sy n="54" d="100"/>
        </p:scale>
        <p:origin x="2098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図 30">
            <a:extLst>
              <a:ext uri="{FF2B5EF4-FFF2-40B4-BE49-F238E27FC236}">
                <a16:creationId xmlns:a16="http://schemas.microsoft.com/office/drawing/2014/main" id="{DB2746BE-F7A2-9E4D-8F0E-C311BF15985F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7775575" cy="10907713"/>
          </a:xfrm>
          <a:prstGeom prst="rect">
            <a:avLst/>
          </a:prstGeom>
        </p:spPr>
      </p:pic>
      <p:sp>
        <p:nvSpPr>
          <p:cNvPr id="24" name="テキスト ボックス 23"/>
          <p:cNvSpPr txBox="1"/>
          <p:nvPr/>
        </p:nvSpPr>
        <p:spPr>
          <a:xfrm>
            <a:off x="2673013" y="1518730"/>
            <a:ext cx="357020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dirty="0">
                <a:solidFill>
                  <a:srgbClr val="FFFF00"/>
                </a:solidFill>
                <a:effectLst>
                  <a:glow rad="139700">
                    <a:srgbClr val="42C53F"/>
                  </a:glow>
                </a:effectLst>
              </a:rPr>
              <a:t>無料体験</a:t>
            </a:r>
            <a:endParaRPr lang="en-US" altLang="ja-JP" sz="6600" dirty="0">
              <a:solidFill>
                <a:srgbClr val="FFFF00"/>
              </a:solidFill>
              <a:effectLst>
                <a:glow rad="139700">
                  <a:srgbClr val="42C53F"/>
                </a:glow>
              </a:effectLst>
            </a:endParaRPr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2673013" y="2555658"/>
            <a:ext cx="2723823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dirty="0">
                <a:solidFill>
                  <a:srgbClr val="FFFF00"/>
                </a:solidFill>
                <a:effectLst>
                  <a:glow rad="139700">
                    <a:srgbClr val="42C53F"/>
                  </a:glow>
                </a:effectLst>
              </a:rPr>
              <a:t>説明会</a:t>
            </a:r>
            <a:endParaRPr lang="en-US" altLang="ja-JP" sz="6600" dirty="0">
              <a:solidFill>
                <a:srgbClr val="FFFF00"/>
              </a:solidFill>
              <a:effectLst>
                <a:glow rad="139700">
                  <a:srgbClr val="42C53F"/>
                </a:glow>
              </a:effectLst>
            </a:endParaRPr>
          </a:p>
        </p:txBody>
      </p:sp>
      <p:sp>
        <p:nvSpPr>
          <p:cNvPr id="26" name="テキスト ボックス 25"/>
          <p:cNvSpPr txBox="1"/>
          <p:nvPr/>
        </p:nvSpPr>
        <p:spPr>
          <a:xfrm>
            <a:off x="5490011" y="2555658"/>
            <a:ext cx="1877437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6600" dirty="0">
                <a:solidFill>
                  <a:schemeClr val="bg1"/>
                </a:solidFill>
                <a:effectLst>
                  <a:glow rad="139700">
                    <a:srgbClr val="42C53F"/>
                  </a:glow>
                </a:effectLst>
              </a:rPr>
              <a:t>開催</a:t>
            </a:r>
            <a:endParaRPr lang="en-US" altLang="ja-JP" sz="6600" dirty="0">
              <a:solidFill>
                <a:schemeClr val="bg1"/>
              </a:solidFill>
              <a:effectLst>
                <a:glow rad="139700">
                  <a:srgbClr val="42C53F"/>
                </a:glow>
              </a:effectLst>
            </a:endParaRPr>
          </a:p>
        </p:txBody>
      </p:sp>
      <p:sp>
        <p:nvSpPr>
          <p:cNvPr id="27" name="テキスト ボックス 26"/>
          <p:cNvSpPr txBox="1"/>
          <p:nvPr/>
        </p:nvSpPr>
        <p:spPr>
          <a:xfrm>
            <a:off x="6275685" y="1722422"/>
            <a:ext cx="87716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5400" dirty="0">
                <a:solidFill>
                  <a:schemeClr val="bg1"/>
                </a:solidFill>
                <a:effectLst>
                  <a:glow rad="139700">
                    <a:srgbClr val="42C53F"/>
                  </a:glow>
                </a:effectLst>
              </a:rPr>
              <a:t>＆</a:t>
            </a:r>
            <a:endParaRPr lang="en-US" altLang="ja-JP" sz="5400" dirty="0">
              <a:solidFill>
                <a:schemeClr val="bg1"/>
              </a:solidFill>
              <a:effectLst>
                <a:glow rad="139700">
                  <a:srgbClr val="42C53F"/>
                </a:glow>
              </a:effectLst>
            </a:endParaRPr>
          </a:p>
        </p:txBody>
      </p:sp>
      <p:sp>
        <p:nvSpPr>
          <p:cNvPr id="8" name="テキスト ボックス 7"/>
          <p:cNvSpPr txBox="1"/>
          <p:nvPr/>
        </p:nvSpPr>
        <p:spPr>
          <a:xfrm>
            <a:off x="2169042" y="3834855"/>
            <a:ext cx="513582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kumimoji="1" lang="ja-JP" altLang="en-US" sz="1800" b="1" dirty="0">
                <a:solidFill>
                  <a:srgbClr val="42C53F"/>
                </a:solidFill>
                <a:effectLst>
                  <a:glow rad="101600">
                    <a:schemeClr val="bg1">
                      <a:alpha val="92000"/>
                    </a:schemeClr>
                  </a:glow>
                </a:effectLst>
              </a:rPr>
              <a:t>ここにメッセージを入力してください。</a:t>
            </a:r>
            <a:r>
              <a:rPr lang="ja-JP" altLang="en-US" sz="1800" b="1" dirty="0">
                <a:solidFill>
                  <a:srgbClr val="42C53F"/>
                </a:solidFill>
                <a:effectLst>
                  <a:glow rad="101600">
                    <a:schemeClr val="bg1">
                      <a:alpha val="92000"/>
                    </a:schemeClr>
                  </a:glow>
                </a:effectLst>
              </a:rPr>
              <a:t>ここにメッセージを入力してください。ここにメッセージを入力してください。ここにメッセージを入力してください。</a:t>
            </a:r>
          </a:p>
          <a:p>
            <a:pPr algn="r"/>
            <a:endParaRPr kumimoji="1" lang="ja-JP" altLang="en-US" sz="1800" b="1" dirty="0">
              <a:solidFill>
                <a:srgbClr val="42C53F"/>
              </a:solidFill>
              <a:effectLst>
                <a:glow rad="101600">
                  <a:schemeClr val="bg1">
                    <a:alpha val="92000"/>
                  </a:schemeClr>
                </a:glow>
              </a:effectLst>
            </a:endParaRPr>
          </a:p>
        </p:txBody>
      </p:sp>
      <p:grpSp>
        <p:nvGrpSpPr>
          <p:cNvPr id="15" name="図形グループ 14"/>
          <p:cNvGrpSpPr/>
          <p:nvPr/>
        </p:nvGrpSpPr>
        <p:grpSpPr>
          <a:xfrm>
            <a:off x="603229" y="5405862"/>
            <a:ext cx="3040912" cy="1590361"/>
            <a:chOff x="674334" y="5405862"/>
            <a:chExt cx="3040912" cy="1590361"/>
          </a:xfrm>
        </p:grpSpPr>
        <p:sp>
          <p:nvSpPr>
            <p:cNvPr id="10" name="正方形/長方形 9"/>
            <p:cNvSpPr/>
            <p:nvPr/>
          </p:nvSpPr>
          <p:spPr>
            <a:xfrm>
              <a:off x="674334" y="5405862"/>
              <a:ext cx="3040912" cy="15903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76200">
                <a:schemeClr val="tx1">
                  <a:lumMod val="95000"/>
                  <a:lumOff val="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正方形/長方形 12"/>
            <p:cNvSpPr/>
            <p:nvPr/>
          </p:nvSpPr>
          <p:spPr>
            <a:xfrm>
              <a:off x="810313" y="5524438"/>
              <a:ext cx="2768954" cy="448305"/>
            </a:xfrm>
            <a:prstGeom prst="rect">
              <a:avLst/>
            </a:prstGeom>
            <a:solidFill>
              <a:srgbClr val="FF40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/>
                <a:t>入会金</a:t>
              </a:r>
              <a:endParaRPr kumimoji="1" lang="ja-JP" altLang="en-US"/>
            </a:p>
          </p:txBody>
        </p:sp>
        <p:sp>
          <p:nvSpPr>
            <p:cNvPr id="14" name="テキスト ボックス 13"/>
            <p:cNvSpPr txBox="1"/>
            <p:nvPr/>
          </p:nvSpPr>
          <p:spPr>
            <a:xfrm>
              <a:off x="1409960" y="6034167"/>
              <a:ext cx="1569660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5400" b="1" dirty="0">
                  <a:solidFill>
                    <a:srgbClr val="FF402C"/>
                  </a:solidFill>
                </a:rPr>
                <a:t>無料</a:t>
              </a:r>
            </a:p>
          </p:txBody>
        </p:sp>
      </p:grpSp>
      <p:grpSp>
        <p:nvGrpSpPr>
          <p:cNvPr id="39" name="図形グループ 38"/>
          <p:cNvGrpSpPr/>
          <p:nvPr/>
        </p:nvGrpSpPr>
        <p:grpSpPr>
          <a:xfrm>
            <a:off x="4091579" y="5405862"/>
            <a:ext cx="3040912" cy="1590361"/>
            <a:chOff x="674334" y="5405862"/>
            <a:chExt cx="3040912" cy="1590361"/>
          </a:xfrm>
        </p:grpSpPr>
        <p:sp>
          <p:nvSpPr>
            <p:cNvPr id="40" name="正方形/長方形 39"/>
            <p:cNvSpPr/>
            <p:nvPr/>
          </p:nvSpPr>
          <p:spPr>
            <a:xfrm>
              <a:off x="674334" y="5405862"/>
              <a:ext cx="3040912" cy="15903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76200">
                <a:schemeClr val="tx1">
                  <a:lumMod val="95000"/>
                  <a:lumOff val="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/>
            <p:cNvSpPr/>
            <p:nvPr/>
          </p:nvSpPr>
          <p:spPr>
            <a:xfrm>
              <a:off x="810313" y="5524438"/>
              <a:ext cx="2768954" cy="448305"/>
            </a:xfrm>
            <a:prstGeom prst="rect">
              <a:avLst/>
            </a:prstGeom>
            <a:solidFill>
              <a:srgbClr val="FF40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ja-JP" altLang="en-US" dirty="0"/>
                <a:t>初月会費</a:t>
              </a:r>
              <a:endParaRPr kumimoji="1" lang="ja-JP" altLang="en-US" dirty="0"/>
            </a:p>
          </p:txBody>
        </p:sp>
        <p:sp>
          <p:nvSpPr>
            <p:cNvPr id="42" name="テキスト ボックス 41"/>
            <p:cNvSpPr txBox="1"/>
            <p:nvPr/>
          </p:nvSpPr>
          <p:spPr>
            <a:xfrm>
              <a:off x="947496" y="6034167"/>
              <a:ext cx="249459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5400" b="1" dirty="0">
                  <a:solidFill>
                    <a:srgbClr val="FF402C"/>
                  </a:solidFill>
                </a:rPr>
                <a:t>50%OFF</a:t>
              </a:r>
              <a:endParaRPr kumimoji="1" lang="ja-JP" altLang="en-US" sz="5400" b="1" dirty="0">
                <a:solidFill>
                  <a:srgbClr val="FF402C"/>
                </a:solidFill>
              </a:endParaRPr>
            </a:p>
          </p:txBody>
        </p:sp>
      </p:grpSp>
      <p:grpSp>
        <p:nvGrpSpPr>
          <p:cNvPr id="43" name="図形グループ 42"/>
          <p:cNvGrpSpPr/>
          <p:nvPr/>
        </p:nvGrpSpPr>
        <p:grpSpPr>
          <a:xfrm>
            <a:off x="603229" y="7344576"/>
            <a:ext cx="3040912" cy="1590361"/>
            <a:chOff x="674334" y="5405862"/>
            <a:chExt cx="3040912" cy="1590361"/>
          </a:xfrm>
        </p:grpSpPr>
        <p:sp>
          <p:nvSpPr>
            <p:cNvPr id="44" name="正方形/長方形 43"/>
            <p:cNvSpPr/>
            <p:nvPr/>
          </p:nvSpPr>
          <p:spPr>
            <a:xfrm>
              <a:off x="674334" y="5405862"/>
              <a:ext cx="3040912" cy="15903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76200">
                <a:schemeClr val="tx1">
                  <a:lumMod val="95000"/>
                  <a:lumOff val="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5" name="正方形/長方形 44"/>
            <p:cNvSpPr/>
            <p:nvPr/>
          </p:nvSpPr>
          <p:spPr>
            <a:xfrm>
              <a:off x="810313" y="5524438"/>
              <a:ext cx="2768954" cy="448305"/>
            </a:xfrm>
            <a:prstGeom prst="rect">
              <a:avLst/>
            </a:prstGeom>
            <a:solidFill>
              <a:srgbClr val="FF40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事務手数料</a:t>
              </a: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806432" y="6034167"/>
              <a:ext cx="2776722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5400" b="1" dirty="0">
                  <a:solidFill>
                    <a:srgbClr val="FF402C"/>
                  </a:solidFill>
                </a:rPr>
                <a:t>500</a:t>
              </a:r>
              <a:r>
                <a:rPr kumimoji="1" lang="ja-JP" altLang="en-US" sz="4000" b="1" dirty="0">
                  <a:solidFill>
                    <a:srgbClr val="FF402C"/>
                  </a:solidFill>
                </a:rPr>
                <a:t>円割引</a:t>
              </a:r>
              <a:endParaRPr kumimoji="1" lang="ja-JP" altLang="en-US" sz="4400" b="1" dirty="0">
                <a:solidFill>
                  <a:srgbClr val="FF402C"/>
                </a:solidFill>
              </a:endParaRPr>
            </a:p>
          </p:txBody>
        </p:sp>
      </p:grpSp>
      <p:grpSp>
        <p:nvGrpSpPr>
          <p:cNvPr id="49" name="図形グループ 48"/>
          <p:cNvGrpSpPr/>
          <p:nvPr/>
        </p:nvGrpSpPr>
        <p:grpSpPr>
          <a:xfrm>
            <a:off x="4091579" y="7344576"/>
            <a:ext cx="3040912" cy="1590361"/>
            <a:chOff x="674334" y="5405862"/>
            <a:chExt cx="3040912" cy="1590361"/>
          </a:xfrm>
        </p:grpSpPr>
        <p:sp>
          <p:nvSpPr>
            <p:cNvPr id="51" name="正方形/長方形 50"/>
            <p:cNvSpPr/>
            <p:nvPr/>
          </p:nvSpPr>
          <p:spPr>
            <a:xfrm>
              <a:off x="674334" y="5405862"/>
              <a:ext cx="3040912" cy="159036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>
              <a:glow rad="76200">
                <a:schemeClr val="tx1">
                  <a:lumMod val="95000"/>
                  <a:lumOff val="5000"/>
                  <a:alpha val="2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正方形/長方形 53"/>
            <p:cNvSpPr/>
            <p:nvPr/>
          </p:nvSpPr>
          <p:spPr>
            <a:xfrm>
              <a:off x="810313" y="5524438"/>
              <a:ext cx="2768954" cy="448305"/>
            </a:xfrm>
            <a:prstGeom prst="rect">
              <a:avLst/>
            </a:prstGeom>
            <a:solidFill>
              <a:srgbClr val="FF402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ja-JP" altLang="en-US" dirty="0"/>
                <a:t>トレーニングウェア</a:t>
              </a:r>
            </a:p>
          </p:txBody>
        </p:sp>
        <p:sp>
          <p:nvSpPr>
            <p:cNvPr id="55" name="テキスト ボックス 54"/>
            <p:cNvSpPr txBox="1"/>
            <p:nvPr/>
          </p:nvSpPr>
          <p:spPr>
            <a:xfrm>
              <a:off x="909828" y="6162758"/>
              <a:ext cx="2569934" cy="769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ja-JP" altLang="en-US" sz="4400" b="1" dirty="0">
                  <a:solidFill>
                    <a:srgbClr val="FF402C"/>
                  </a:solidFill>
                </a:rPr>
                <a:t>プレゼント</a:t>
              </a:r>
            </a:p>
          </p:txBody>
        </p:sp>
      </p:grpSp>
      <p:sp>
        <p:nvSpPr>
          <p:cNvPr id="16" name="正方形/長方形 15"/>
          <p:cNvSpPr/>
          <p:nvPr/>
        </p:nvSpPr>
        <p:spPr>
          <a:xfrm>
            <a:off x="0" y="9444038"/>
            <a:ext cx="7775575" cy="1463675"/>
          </a:xfrm>
          <a:prstGeom prst="rect">
            <a:avLst/>
          </a:prstGeom>
          <a:solidFill>
            <a:schemeClr val="tx1">
              <a:alpha val="5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7" name="テキスト ボックス 56"/>
          <p:cNvSpPr txBox="1"/>
          <p:nvPr/>
        </p:nvSpPr>
        <p:spPr>
          <a:xfrm>
            <a:off x="1131576" y="9673758"/>
            <a:ext cx="241123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dirty="0">
                <a:solidFill>
                  <a:schemeClr val="bg1"/>
                </a:solidFill>
                <a:effectLst/>
              </a:rPr>
              <a:t>まずは無料体験から</a:t>
            </a:r>
            <a:endParaRPr lang="en-US" altLang="ja-JP" sz="2000" dirty="0">
              <a:solidFill>
                <a:schemeClr val="bg1"/>
              </a:solidFill>
              <a:effectLst/>
            </a:endParaRPr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801198" y="10002429"/>
            <a:ext cx="309571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4000" b="1" dirty="0">
                <a:solidFill>
                  <a:srgbClr val="FFFF00"/>
                </a:solidFill>
              </a:rPr>
              <a:t>03-1234-1111</a:t>
            </a:r>
            <a:endParaRPr lang="en-US" altLang="ja-JP" sz="4000" b="1" dirty="0">
              <a:solidFill>
                <a:srgbClr val="FFFF00"/>
              </a:solidFill>
              <a:effectLst/>
            </a:endParaRPr>
          </a:p>
        </p:txBody>
      </p:sp>
      <p:sp>
        <p:nvSpPr>
          <p:cNvPr id="17" name="三角形 16"/>
          <p:cNvSpPr/>
          <p:nvPr/>
        </p:nvSpPr>
        <p:spPr>
          <a:xfrm rot="5400000">
            <a:off x="899331" y="9773941"/>
            <a:ext cx="225762" cy="194622"/>
          </a:xfrm>
          <a:prstGeom prst="triangl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4291606" y="9673758"/>
            <a:ext cx="28007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000" b="1" dirty="0">
                <a:solidFill>
                  <a:schemeClr val="bg1"/>
                </a:solidFill>
                <a:effectLst/>
              </a:rPr>
              <a:t>ゴルフスクール</a:t>
            </a:r>
            <a:r>
              <a:rPr lang="en-US" altLang="ja-JP" sz="2000" b="1" dirty="0">
                <a:solidFill>
                  <a:schemeClr val="bg1"/>
                </a:solidFill>
                <a:effectLst/>
              </a:rPr>
              <a:t> </a:t>
            </a:r>
            <a:r>
              <a:rPr lang="ja-JP" altLang="en-US" sz="2000" b="1" dirty="0">
                <a:solidFill>
                  <a:schemeClr val="bg1"/>
                </a:solidFill>
                <a:effectLst/>
              </a:rPr>
              <a:t>アスクル</a:t>
            </a:r>
            <a:endParaRPr lang="en-US" altLang="ja-JP" sz="2000" b="1" dirty="0">
              <a:solidFill>
                <a:schemeClr val="bg1"/>
              </a:solidFill>
              <a:effectLst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4291606" y="10031361"/>
            <a:ext cx="21242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400" b="1" dirty="0">
                <a:solidFill>
                  <a:schemeClr val="bg1"/>
                </a:solidFill>
                <a:latin typeface="+mj-ea"/>
                <a:ea typeface="+mj-ea"/>
              </a:rPr>
              <a:t>東京都江東区豊洲 </a:t>
            </a:r>
            <a:r>
              <a:rPr lang="en-US" altLang="ja-JP" sz="1400" b="1" dirty="0">
                <a:solidFill>
                  <a:schemeClr val="bg1"/>
                </a:solidFill>
                <a:latin typeface="+mj-ea"/>
                <a:ea typeface="+mj-ea"/>
              </a:rPr>
              <a:t>3-2-3</a:t>
            </a:r>
            <a:endParaRPr lang="en-US" altLang="ja-JP" sz="1400" b="1" dirty="0">
              <a:solidFill>
                <a:schemeClr val="bg1"/>
              </a:solidFill>
              <a:effectLst/>
              <a:latin typeface="+mj-ea"/>
              <a:ea typeface="+mj-ea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4291606" y="10304461"/>
            <a:ext cx="2137124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400" b="1" dirty="0">
                <a:solidFill>
                  <a:schemeClr val="bg1"/>
                </a:solidFill>
                <a:effectLst/>
                <a:latin typeface="+mj-ea"/>
                <a:ea typeface="+mj-ea"/>
              </a:rPr>
              <a:t>JR</a:t>
            </a:r>
            <a:r>
              <a:rPr lang="ja-JP" altLang="en-US" sz="1400" b="1" dirty="0">
                <a:solidFill>
                  <a:schemeClr val="bg1"/>
                </a:solidFill>
                <a:effectLst/>
                <a:latin typeface="+mj-ea"/>
                <a:ea typeface="+mj-ea"/>
              </a:rPr>
              <a:t>○○駅から車で○○分</a:t>
            </a:r>
            <a:endParaRPr lang="en-US" altLang="ja-JP" sz="1400" b="1" dirty="0">
              <a:solidFill>
                <a:schemeClr val="bg1"/>
              </a:solidFill>
              <a:effectLst/>
              <a:latin typeface="+mj-ea"/>
              <a:ea typeface="+mj-ea"/>
            </a:endParaRPr>
          </a:p>
        </p:txBody>
      </p:sp>
      <p:sp>
        <p:nvSpPr>
          <p:cNvPr id="18" name="角丸四角形 17"/>
          <p:cNvSpPr/>
          <p:nvPr/>
        </p:nvSpPr>
        <p:spPr>
          <a:xfrm>
            <a:off x="2673013" y="639872"/>
            <a:ext cx="4631858" cy="701425"/>
          </a:xfrm>
          <a:prstGeom prst="roundRect">
            <a:avLst>
              <a:gd name="adj" fmla="val 50000"/>
            </a:avLst>
          </a:prstGeom>
          <a:solidFill>
            <a:srgbClr val="42C53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3200" dirty="0"/>
              <a:t>ゴルフスクール</a:t>
            </a:r>
          </a:p>
        </p:txBody>
      </p:sp>
    </p:spTree>
    <p:extLst>
      <p:ext uri="{BB962C8B-B14F-4D97-AF65-F5344CB8AC3E}">
        <p14:creationId xmlns:p14="http://schemas.microsoft.com/office/powerpoint/2010/main" val="1379277504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179</Words>
  <Application>Microsoft Office PowerPoint</Application>
  <PresentationFormat>ユーザー設定</PresentationFormat>
  <Paragraphs>36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2018-01-31T11:00:54Z</dcterms:created>
  <dcterms:modified xsi:type="dcterms:W3CDTF">2018-01-31T11:00:57Z</dcterms:modified>
</cp:coreProperties>
</file>