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07B"/>
    <a:srgbClr val="E30833"/>
    <a:srgbClr val="EC6C01"/>
    <a:srgbClr val="FFE701"/>
    <a:srgbClr val="FF402C"/>
    <a:srgbClr val="42C53F"/>
    <a:srgbClr val="88D4FF"/>
    <a:srgbClr val="FF70B2"/>
    <a:srgbClr val="FFD919"/>
    <a:srgbClr val="FFB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6" autoAdjust="0"/>
    <p:restoredTop sz="86418"/>
  </p:normalViewPr>
  <p:slideViewPr>
    <p:cSldViewPr snapToGrid="0">
      <p:cViewPr varScale="1">
        <p:scale>
          <a:sx n="54" d="100"/>
          <a:sy n="54" d="100"/>
        </p:scale>
        <p:origin x="2626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>
            <a:extLst>
              <a:ext uri="{FF2B5EF4-FFF2-40B4-BE49-F238E27FC236}">
                <a16:creationId xmlns:a16="http://schemas.microsoft.com/office/drawing/2014/main" id="{BDA03048-189F-6B4C-848F-703CB73753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34" name="円/楕円 33"/>
          <p:cNvSpPr/>
          <p:nvPr/>
        </p:nvSpPr>
        <p:spPr>
          <a:xfrm>
            <a:off x="3249048" y="2438890"/>
            <a:ext cx="2515384" cy="2515384"/>
          </a:xfrm>
          <a:prstGeom prst="ellipse">
            <a:avLst/>
          </a:prstGeom>
          <a:solidFill>
            <a:srgbClr val="FFE701"/>
          </a:solidFill>
          <a:ln>
            <a:noFill/>
          </a:ln>
          <a:effectLst>
            <a:glow rad="2286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473139" y="1219288"/>
            <a:ext cx="3431118" cy="3431118"/>
          </a:xfrm>
          <a:prstGeom prst="ellipse">
            <a:avLst/>
          </a:prstGeom>
          <a:solidFill>
            <a:srgbClr val="FFE701"/>
          </a:solidFill>
          <a:ln>
            <a:noFill/>
          </a:ln>
          <a:effectLst>
            <a:glow rad="2286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47253" y="1940656"/>
            <a:ext cx="26084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b="1" dirty="0">
                <a:solidFill>
                  <a:srgbClr val="EC6C01"/>
                </a:solidFill>
                <a:effectLst/>
                <a:latin typeface="+mj-ea"/>
                <a:ea typeface="+mj-ea"/>
              </a:rPr>
              <a:t>1</a:t>
            </a:r>
            <a:r>
              <a:rPr lang="ja-JP" altLang="en-US" sz="5400" b="1" dirty="0">
                <a:solidFill>
                  <a:srgbClr val="EC6C01"/>
                </a:solidFill>
                <a:effectLst/>
                <a:latin typeface="+mj-ea"/>
                <a:ea typeface="+mj-ea"/>
              </a:rPr>
              <a:t>日体験</a:t>
            </a:r>
            <a:endParaRPr lang="en-US" altLang="ja-JP" sz="5400" b="1" dirty="0">
              <a:solidFill>
                <a:srgbClr val="EC6C01"/>
              </a:solidFill>
              <a:effectLst/>
              <a:latin typeface="+mj-ea"/>
              <a:ea typeface="+mj-ea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21309" y="2695111"/>
            <a:ext cx="2904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EC6C01"/>
                </a:solidFill>
                <a:effectLst/>
                <a:latin typeface="+mj-ea"/>
                <a:ea typeface="+mj-ea"/>
              </a:rPr>
              <a:t>ダイビング</a:t>
            </a:r>
            <a:endParaRPr lang="en-US" altLang="ja-JP" sz="4800" b="1" dirty="0">
              <a:solidFill>
                <a:srgbClr val="EC6C01"/>
              </a:solidFill>
              <a:effectLst/>
              <a:latin typeface="+mj-ea"/>
              <a:ea typeface="+mj-ea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0" y="8828242"/>
            <a:ext cx="7775575" cy="2079471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97934" y="9037311"/>
            <a:ext cx="2595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effectLst/>
              </a:rPr>
              <a:t>ダイビングショップ・スクール</a:t>
            </a:r>
            <a:endParaRPr lang="en-US" altLang="ja-JP" sz="16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1571858" y="251273"/>
            <a:ext cx="4631858" cy="543579"/>
          </a:xfrm>
          <a:prstGeom prst="roundRect">
            <a:avLst>
              <a:gd name="adj" fmla="val 50000"/>
            </a:avLst>
          </a:prstGeom>
          <a:solidFill>
            <a:srgbClr val="42C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/>
              <a:t>ダイビングスクール</a:t>
            </a:r>
            <a:endParaRPr kumimoji="1" lang="ja-JP" altLang="en-US" sz="24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911115" y="3563645"/>
            <a:ext cx="2433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EC6C01"/>
                </a:solidFill>
                <a:effectLst/>
                <a:latin typeface="+mj-ea"/>
                <a:ea typeface="+mj-ea"/>
              </a:rPr>
              <a:t>美しい海で安らぎのひとときを</a:t>
            </a:r>
            <a:endParaRPr lang="en-US" altLang="ja-JP" sz="1400" b="1" dirty="0">
              <a:solidFill>
                <a:srgbClr val="EC6C01"/>
              </a:solidFill>
              <a:effectLst/>
              <a:latin typeface="+mj-ea"/>
              <a:ea typeface="+mj-ea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532050" y="3194657"/>
            <a:ext cx="20425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bg1"/>
                </a:solidFill>
                <a:effectLst>
                  <a:glow rad="139700">
                    <a:srgbClr val="EC6C01">
                      <a:alpha val="60000"/>
                    </a:srgbClr>
                  </a:glow>
                </a:effectLst>
                <a:ea typeface="+mj-ea"/>
              </a:rPr>
              <a:t>¥18,000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550484" y="3938349"/>
            <a:ext cx="2005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effectLst>
                  <a:glow rad="139700">
                    <a:srgbClr val="EC6C01">
                      <a:alpha val="60000"/>
                    </a:srgbClr>
                  </a:glow>
                </a:effectLst>
                <a:ea typeface="+mj-ea"/>
              </a:rPr>
              <a:t>交通費、ダイビング代</a:t>
            </a:r>
            <a:endParaRPr lang="en-US" altLang="ja-JP" sz="1400" b="1" dirty="0">
              <a:solidFill>
                <a:schemeClr val="bg1"/>
              </a:solidFill>
              <a:effectLst>
                <a:glow rad="139700">
                  <a:srgbClr val="EC6C01">
                    <a:alpha val="60000"/>
                  </a:srgbClr>
                </a:glow>
              </a:effectLst>
              <a:ea typeface="+mj-ea"/>
            </a:endParaRPr>
          </a:p>
          <a:p>
            <a:pPr algn="ctr"/>
            <a:r>
              <a:rPr lang="ja-JP" altLang="en-US" sz="1400" b="1" dirty="0">
                <a:solidFill>
                  <a:schemeClr val="bg1"/>
                </a:solidFill>
                <a:effectLst>
                  <a:glow rad="139700">
                    <a:srgbClr val="EC6C01">
                      <a:alpha val="60000"/>
                    </a:srgbClr>
                  </a:glow>
                </a:effectLst>
                <a:ea typeface="+mj-ea"/>
              </a:rPr>
              <a:t>レンタル代、弁当代込み</a:t>
            </a:r>
            <a:endParaRPr lang="en-US" altLang="ja-JP" sz="1400" b="1" dirty="0">
              <a:solidFill>
                <a:schemeClr val="bg1"/>
              </a:solidFill>
              <a:effectLst>
                <a:glow rad="139700">
                  <a:srgbClr val="EC6C01">
                    <a:alpha val="60000"/>
                  </a:srgbClr>
                </a:glow>
              </a:effectLst>
              <a:ea typeface="+mj-ea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832942" y="284491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effectLst>
                  <a:glow rad="139700">
                    <a:srgbClr val="EC6C01">
                      <a:alpha val="60000"/>
                    </a:srgbClr>
                  </a:glow>
                </a:effectLst>
                <a:ea typeface="+mj-ea"/>
              </a:rPr>
              <a:t>体験費用</a:t>
            </a:r>
            <a:endParaRPr lang="en-US" altLang="ja-JP" sz="2400" b="1" dirty="0">
              <a:solidFill>
                <a:schemeClr val="bg1"/>
              </a:solidFill>
              <a:effectLst>
                <a:glow rad="139700">
                  <a:srgbClr val="EC6C01">
                    <a:alpha val="60000"/>
                  </a:srgbClr>
                </a:glow>
              </a:effectLst>
              <a:ea typeface="+mj-ea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568912" y="5385287"/>
            <a:ext cx="6523461" cy="1838283"/>
          </a:xfrm>
          <a:prstGeom prst="roundRect">
            <a:avLst>
              <a:gd name="adj" fmla="val 9650"/>
            </a:avLst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64353" y="5830581"/>
            <a:ext cx="18453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E3007B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一人でも安心</a:t>
            </a:r>
            <a:r>
              <a:rPr lang="en-US" altLang="ja-JP" sz="2000" b="1" dirty="0">
                <a:solidFill>
                  <a:srgbClr val="E3007B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!!</a:t>
            </a:r>
          </a:p>
          <a:p>
            <a:r>
              <a:rPr lang="ja-JP" altLang="en-US" sz="2000" b="1" dirty="0">
                <a:solidFill>
                  <a:srgbClr val="E3007B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友達と一緒なら</a:t>
            </a:r>
            <a:endParaRPr lang="en-US" altLang="ja-JP" sz="2000" b="1" dirty="0">
              <a:solidFill>
                <a:srgbClr val="E3007B"/>
              </a:solidFill>
              <a:effectLst>
                <a:glow rad="63500">
                  <a:schemeClr val="bg1">
                    <a:alpha val="70000"/>
                  </a:schemeClr>
                </a:glow>
              </a:effectLst>
              <a:ea typeface="+mj-ea"/>
            </a:endParaRPr>
          </a:p>
          <a:p>
            <a:r>
              <a:rPr lang="ja-JP" altLang="en-US" sz="2000" b="1" dirty="0">
                <a:solidFill>
                  <a:srgbClr val="E3007B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更にお得に</a:t>
            </a:r>
            <a:r>
              <a:rPr lang="en-US" altLang="ja-JP" sz="2000" b="1" dirty="0">
                <a:solidFill>
                  <a:srgbClr val="E3007B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!!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884187" y="5627382"/>
            <a:ext cx="3986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ここに体験内容の説明を入力してください。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ここに体験内容の説明を入力してください。ここに体験内容の説明を入力してください。ここに体験内容の説明を入力してください。</a:t>
            </a:r>
            <a:endParaRPr lang="en-US" altLang="ja-JP" sz="1400" b="1" dirty="0">
              <a:solidFill>
                <a:srgbClr val="0070C0"/>
              </a:solidFill>
              <a:effectLst>
                <a:glow rad="63500">
                  <a:schemeClr val="bg1">
                    <a:alpha val="70000"/>
                  </a:schemeClr>
                </a:glow>
              </a:effectLst>
            </a:endParaRPr>
          </a:p>
          <a:p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ここに体験内容の説明を入力してください。ここに体験内容の説明を入力してください。</a:t>
            </a:r>
            <a:endParaRPr lang="en-US" altLang="ja-JP" sz="1400" b="1" dirty="0">
              <a:solidFill>
                <a:srgbClr val="0070C0"/>
              </a:solidFill>
              <a:effectLst>
                <a:glow rad="63500">
                  <a:schemeClr val="bg1">
                    <a:alpha val="70000"/>
                  </a:schemeClr>
                </a:glow>
              </a:effectLst>
            </a:endParaRPr>
          </a:p>
        </p:txBody>
      </p:sp>
      <p:sp>
        <p:nvSpPr>
          <p:cNvPr id="50" name="角丸四角形 49"/>
          <p:cNvSpPr/>
          <p:nvPr/>
        </p:nvSpPr>
        <p:spPr>
          <a:xfrm>
            <a:off x="568912" y="7411940"/>
            <a:ext cx="6523461" cy="1038938"/>
          </a:xfrm>
          <a:prstGeom prst="roundRect">
            <a:avLst>
              <a:gd name="adj" fmla="val 9650"/>
            </a:avLst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864353" y="7713302"/>
            <a:ext cx="1596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E3007B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スケジュール</a:t>
            </a:r>
            <a:endParaRPr lang="en-US" altLang="ja-JP" sz="2000" b="1" dirty="0">
              <a:solidFill>
                <a:srgbClr val="E3007B"/>
              </a:solidFill>
              <a:effectLst>
                <a:glow rad="63500">
                  <a:schemeClr val="bg1">
                    <a:alpha val="70000"/>
                  </a:schemeClr>
                </a:glow>
              </a:effectLst>
              <a:ea typeface="+mj-ea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884187" y="7581616"/>
            <a:ext cx="39867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07:00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出発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→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 00:00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  <a:ea typeface="+mj-ea"/>
              </a:rPr>
              <a:t>○○○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○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→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 00:00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○○○○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→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 00:00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○○○○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→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 00:00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○○○○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→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 00:00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○○○○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→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 00:00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○○○○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→</a:t>
            </a:r>
            <a:r>
              <a:rPr lang="en-US" altLang="ja-JP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 00:00 </a:t>
            </a:r>
            <a:r>
              <a:rPr lang="ja-JP" altLang="en-US" sz="1400" b="1" dirty="0">
                <a:solidFill>
                  <a:srgbClr val="0070C0"/>
                </a:solidFill>
                <a:effectLst>
                  <a:glow rad="63500">
                    <a:schemeClr val="bg1">
                      <a:alpha val="70000"/>
                    </a:schemeClr>
                  </a:glow>
                </a:effectLst>
              </a:rPr>
              <a:t>○○○○</a:t>
            </a:r>
            <a:endParaRPr lang="en-US" altLang="ja-JP" sz="1400" b="1" dirty="0">
              <a:solidFill>
                <a:srgbClr val="0070C0"/>
              </a:solidFill>
              <a:effectLst>
                <a:glow rad="63500">
                  <a:schemeClr val="bg1">
                    <a:alpha val="70000"/>
                  </a:schemeClr>
                </a:glow>
              </a:effectLst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794845" y="9283202"/>
            <a:ext cx="26109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</a:rPr>
              <a:t>ASKUL DIVERS</a:t>
            </a:r>
            <a:endParaRPr lang="en-US" altLang="ja-JP" sz="32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824289" y="9020378"/>
            <a:ext cx="3040329" cy="163655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ここに地図を</a:t>
            </a:r>
            <a:endParaRPr lang="en-US" altLang="ja-JP" dirty="0"/>
          </a:p>
          <a:p>
            <a:pPr algn="ctr"/>
            <a:r>
              <a:rPr kumimoji="1" lang="ja-JP" altLang="en-US" dirty="0"/>
              <a:t>挿入してください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54F3D19-1965-8442-BAA2-9A7725E34B66}"/>
              </a:ext>
            </a:extLst>
          </p:cNvPr>
          <p:cNvSpPr txBox="1"/>
          <p:nvPr/>
        </p:nvSpPr>
        <p:spPr>
          <a:xfrm>
            <a:off x="794845" y="10089092"/>
            <a:ext cx="2518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rgbClr val="FFFF00"/>
                </a:solidFill>
              </a:rPr>
              <a:t>03-1234-1111</a:t>
            </a:r>
            <a:endParaRPr lang="en-US" altLang="ja-JP" sz="3200" b="1" dirty="0">
              <a:solidFill>
                <a:srgbClr val="FFFF00"/>
              </a:solidFill>
              <a:effectLst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F5D66D5-8367-EE47-847B-83027BDAC549}"/>
              </a:ext>
            </a:extLst>
          </p:cNvPr>
          <p:cNvSpPr txBox="1"/>
          <p:nvPr/>
        </p:nvSpPr>
        <p:spPr>
          <a:xfrm>
            <a:off x="794845" y="9781315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400" b="1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  <a:endParaRPr lang="en-US" altLang="ja-JP" sz="1400" b="1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7927750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271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2018-01-31T11:01:12Z</dcterms:created>
  <dcterms:modified xsi:type="dcterms:W3CDTF">2018-01-31T11:01:14Z</dcterms:modified>
</cp:coreProperties>
</file>