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2C53F"/>
    <a:srgbClr val="E30833"/>
    <a:srgbClr val="56311D"/>
    <a:srgbClr val="F2BFB6"/>
    <a:srgbClr val="FFE701"/>
    <a:srgbClr val="D4A79E"/>
    <a:srgbClr val="311B10"/>
    <a:srgbClr val="E3007B"/>
    <a:srgbClr val="EC6C01"/>
    <a:srgbClr val="FF402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415" autoAdjust="0"/>
    <p:restoredTop sz="86418"/>
  </p:normalViewPr>
  <p:slideViewPr>
    <p:cSldViewPr snapToGrid="0">
      <p:cViewPr varScale="1">
        <p:scale>
          <a:sx n="71" d="100"/>
          <a:sy n="71" d="100"/>
        </p:scale>
        <p:origin x="3232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/>
          <p:cNvSpPr/>
          <p:nvPr/>
        </p:nvSpPr>
        <p:spPr>
          <a:xfrm>
            <a:off x="0" y="-1"/>
            <a:ext cx="7775575" cy="442293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kumimoji="1" lang="en-US" altLang="ja-JP" sz="4400" dirty="0"/>
          </a:p>
          <a:p>
            <a:endParaRPr lang="en-US" altLang="ja-JP" sz="4400" dirty="0"/>
          </a:p>
          <a:p>
            <a:endParaRPr kumimoji="1" lang="en-US" altLang="ja-JP" sz="4400" dirty="0"/>
          </a:p>
          <a:p>
            <a:r>
              <a:rPr kumimoji="1" lang="ja-JP" altLang="en-US" sz="4400" dirty="0"/>
              <a:t>　ここに画像を</a:t>
            </a:r>
            <a:endParaRPr kumimoji="1" lang="en-US" altLang="ja-JP" sz="4400" dirty="0"/>
          </a:p>
          <a:p>
            <a:r>
              <a:rPr lang="ja-JP" altLang="en-US" sz="4400" dirty="0"/>
              <a:t>　挿入してください</a:t>
            </a:r>
            <a:endParaRPr kumimoji="1" lang="ja-JP" altLang="en-US" sz="4400" dirty="0"/>
          </a:p>
        </p:txBody>
      </p:sp>
      <p:sp>
        <p:nvSpPr>
          <p:cNvPr id="41" name="正方形/長方形 40"/>
          <p:cNvSpPr/>
          <p:nvPr/>
        </p:nvSpPr>
        <p:spPr>
          <a:xfrm>
            <a:off x="371837" y="6708799"/>
            <a:ext cx="3686861" cy="1879116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正方形/長方形 45"/>
          <p:cNvSpPr/>
          <p:nvPr/>
        </p:nvSpPr>
        <p:spPr>
          <a:xfrm>
            <a:off x="371837" y="7988537"/>
            <a:ext cx="3686861" cy="614915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テキスト ボックス 19"/>
          <p:cNvSpPr txBox="1"/>
          <p:nvPr/>
        </p:nvSpPr>
        <p:spPr>
          <a:xfrm>
            <a:off x="2622712" y="325955"/>
            <a:ext cx="487444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ja-JP" altLang="en-US" sz="4400" b="1" dirty="0">
                <a:solidFill>
                  <a:srgbClr val="42C53F"/>
                </a:solidFill>
                <a:effectLst>
                  <a:glow rad="139700">
                    <a:schemeClr val="bg1"/>
                  </a:glow>
                </a:effectLst>
                <a:latin typeface="+mj-ea"/>
                <a:ea typeface="+mj-ea"/>
              </a:rPr>
              <a:t>トップ校合格率</a:t>
            </a:r>
            <a:endParaRPr kumimoji="1" lang="ja-JP" altLang="en-US" sz="4400" b="1" dirty="0">
              <a:solidFill>
                <a:srgbClr val="42C53F"/>
              </a:solidFill>
              <a:effectLst>
                <a:glow rad="139700">
                  <a:schemeClr val="bg1"/>
                </a:glow>
              </a:effectLst>
              <a:latin typeface="+mj-ea"/>
              <a:ea typeface="+mj-ea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620244" y="951930"/>
            <a:ext cx="687690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ja-JP" altLang="en-US" sz="7200" b="1" dirty="0">
                <a:solidFill>
                  <a:srgbClr val="FFC000"/>
                </a:solidFill>
                <a:effectLst>
                  <a:glow rad="139700">
                    <a:schemeClr val="bg1"/>
                  </a:glow>
                </a:effectLst>
                <a:latin typeface="+mj-ea"/>
              </a:rPr>
              <a:t>地域</a:t>
            </a:r>
            <a:r>
              <a:rPr lang="en-US" altLang="ja-JP" sz="7200" b="1" dirty="0">
                <a:solidFill>
                  <a:srgbClr val="FFC000"/>
                </a:solidFill>
                <a:effectLst>
                  <a:glow rad="139700">
                    <a:schemeClr val="bg1"/>
                  </a:glow>
                </a:effectLst>
                <a:latin typeface="+mj-ea"/>
              </a:rPr>
              <a:t>NO.1 !!</a:t>
            </a:r>
            <a:endParaRPr lang="ja-JP" altLang="en-US" sz="7200" b="1" dirty="0">
              <a:solidFill>
                <a:srgbClr val="FFC000"/>
              </a:solidFill>
              <a:effectLst>
                <a:glow rad="139700">
                  <a:schemeClr val="bg1"/>
                </a:glow>
              </a:effectLst>
              <a:latin typeface="+mj-ea"/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4430941" y="4664676"/>
            <a:ext cx="2989321" cy="423333"/>
          </a:xfrm>
          <a:prstGeom prst="roundRect">
            <a:avLst>
              <a:gd name="adj" fmla="val 50000"/>
            </a:avLst>
          </a:prstGeom>
          <a:solidFill>
            <a:srgbClr val="42C5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基礎力アップ</a:t>
            </a: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4430942" y="5155743"/>
            <a:ext cx="298932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毎回の授業で小テストを実施、理解度を確認しながら基礎力を高めます。ここに更にテキストを入力してください。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0" y="8838232"/>
            <a:ext cx="7775575" cy="2069481"/>
          </a:xfrm>
          <a:prstGeom prst="rect">
            <a:avLst/>
          </a:prstGeom>
          <a:solidFill>
            <a:srgbClr val="42C5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角丸四角形 32"/>
          <p:cNvSpPr/>
          <p:nvPr/>
        </p:nvSpPr>
        <p:spPr>
          <a:xfrm>
            <a:off x="5253038" y="9136358"/>
            <a:ext cx="2060769" cy="1376362"/>
          </a:xfrm>
          <a:prstGeom prst="roundRect">
            <a:avLst>
              <a:gd name="adj" fmla="val 351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ここに地図を</a:t>
            </a:r>
            <a:endParaRPr kumimoji="1" lang="en-US" altLang="ja-JP" dirty="0"/>
          </a:p>
          <a:p>
            <a:pPr algn="ctr"/>
            <a:r>
              <a:rPr lang="ja-JP" altLang="en-US" dirty="0"/>
              <a:t>挿入してください</a:t>
            </a:r>
            <a:endParaRPr kumimoji="1" lang="ja-JP" altLang="en-US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256278" y="9097157"/>
            <a:ext cx="48267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個別指導のアクセルゼミナール</a:t>
            </a:r>
          </a:p>
        </p:txBody>
      </p:sp>
      <p:sp>
        <p:nvSpPr>
          <p:cNvPr id="22" name="角丸四角形 21"/>
          <p:cNvSpPr/>
          <p:nvPr/>
        </p:nvSpPr>
        <p:spPr>
          <a:xfrm>
            <a:off x="4430941" y="6071680"/>
            <a:ext cx="2989321" cy="423333"/>
          </a:xfrm>
          <a:prstGeom prst="roundRect">
            <a:avLst>
              <a:gd name="adj" fmla="val 50000"/>
            </a:avLst>
          </a:prstGeom>
          <a:solidFill>
            <a:srgbClr val="42C5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テスト対策</a:t>
            </a: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4430942" y="6562747"/>
            <a:ext cx="298932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毎回の授業で小テストを実施、理解度を確認しながら基礎力を高めます。ここに更にテキストを入力してください。</a:t>
            </a:r>
          </a:p>
        </p:txBody>
      </p:sp>
      <p:sp>
        <p:nvSpPr>
          <p:cNvPr id="24" name="角丸四角形 23"/>
          <p:cNvSpPr/>
          <p:nvPr/>
        </p:nvSpPr>
        <p:spPr>
          <a:xfrm>
            <a:off x="4430941" y="7458995"/>
            <a:ext cx="2989321" cy="423333"/>
          </a:xfrm>
          <a:prstGeom prst="roundRect">
            <a:avLst>
              <a:gd name="adj" fmla="val 50000"/>
            </a:avLst>
          </a:prstGeom>
          <a:solidFill>
            <a:srgbClr val="42C5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受験対策</a:t>
            </a: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4430942" y="7950062"/>
            <a:ext cx="298932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毎回の授業で小テストを実施、理解度を確認しながら基礎力を高めます。ここに更にテキストを入力してください。</a:t>
            </a:r>
          </a:p>
        </p:txBody>
      </p:sp>
      <p:sp>
        <p:nvSpPr>
          <p:cNvPr id="2" name="ホームベース 1"/>
          <p:cNvSpPr/>
          <p:nvPr/>
        </p:nvSpPr>
        <p:spPr>
          <a:xfrm>
            <a:off x="409967" y="4669551"/>
            <a:ext cx="2641600" cy="423333"/>
          </a:xfrm>
          <a:prstGeom prst="homePlate">
            <a:avLst/>
          </a:prstGeom>
          <a:solidFill>
            <a:srgbClr val="42C5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rgbClr val="FFFF00"/>
                </a:solidFill>
              </a:rPr>
              <a:t>ここが凄い！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354904" y="5100257"/>
            <a:ext cx="370379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200" b="1" dirty="0">
                <a:solidFill>
                  <a:srgbClr val="42C53F"/>
                </a:solidFill>
                <a:effectLst>
                  <a:glow rad="139700">
                    <a:schemeClr val="bg1"/>
                  </a:glow>
                </a:effectLst>
                <a:latin typeface="+mj-ea"/>
              </a:rPr>
              <a:t>アスクルゼミの特徴</a:t>
            </a:r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354904" y="5752909"/>
            <a:ext cx="3703794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latin typeface="+mj-ea"/>
                <a:ea typeface="+mj-ea"/>
              </a:rPr>
              <a:t>ここにテキストを入力してください。</a:t>
            </a: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latin typeface="+mj-ea"/>
              </a:rPr>
              <a:t>ここにテキストを入力してください。ここにテキストを入力してください。ここにテキストを入力してください。</a:t>
            </a:r>
            <a:endParaRPr lang="ja-JP" altLang="en-US" sz="1400" dirty="0">
              <a:solidFill>
                <a:schemeClr val="bg1">
                  <a:lumMod val="50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43" name="テキスト ボックス 42"/>
          <p:cNvSpPr txBox="1"/>
          <p:nvPr/>
        </p:nvSpPr>
        <p:spPr>
          <a:xfrm>
            <a:off x="394363" y="6937347"/>
            <a:ext cx="366433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solidFill>
                  <a:schemeClr val="bg1"/>
                </a:solidFill>
                <a:latin typeface="+mn-ea"/>
              </a:rPr>
              <a:t>生徒募集</a:t>
            </a:r>
            <a:r>
              <a:rPr kumimoji="1" lang="en-US" altLang="ja-JP" sz="2400" b="1" dirty="0">
                <a:solidFill>
                  <a:schemeClr val="bg1"/>
                </a:solidFill>
                <a:latin typeface="+mn-ea"/>
              </a:rPr>
              <a:t>!</a:t>
            </a:r>
            <a:endParaRPr lang="en-US" altLang="ja-JP" sz="24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kumimoji="1" lang="en-US" altLang="ja-JP" sz="2400" b="1" dirty="0">
                <a:solidFill>
                  <a:schemeClr val="bg1"/>
                </a:solidFill>
                <a:latin typeface="+mn-ea"/>
              </a:rPr>
              <a:t>1</a:t>
            </a:r>
            <a:r>
              <a:rPr kumimoji="1" lang="ja-JP" altLang="en-US" sz="2400" b="1" dirty="0">
                <a:solidFill>
                  <a:schemeClr val="bg1"/>
                </a:solidFill>
                <a:latin typeface="+mn-ea"/>
              </a:rPr>
              <a:t>週間無料体験受付中</a:t>
            </a:r>
            <a:r>
              <a:rPr kumimoji="1" lang="en-US" altLang="ja-JP" sz="2400" b="1" dirty="0">
                <a:solidFill>
                  <a:schemeClr val="bg1"/>
                </a:solidFill>
                <a:latin typeface="+mn-ea"/>
              </a:rPr>
              <a:t>!</a:t>
            </a:r>
            <a:endParaRPr kumimoji="1" lang="ja-JP" altLang="en-US" sz="2400" b="1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45" name="テキスト ボックス 44"/>
          <p:cNvSpPr txBox="1"/>
          <p:nvPr/>
        </p:nvSpPr>
        <p:spPr>
          <a:xfrm>
            <a:off x="394363" y="8135643"/>
            <a:ext cx="36643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800" b="1" dirty="0">
                <a:solidFill>
                  <a:srgbClr val="FFC000"/>
                </a:solidFill>
                <a:latin typeface="+mn-ea"/>
              </a:rPr>
              <a:t>お申込みはお電話から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62D70B6D-E5DD-944F-9072-B4D2C3720A52}"/>
              </a:ext>
            </a:extLst>
          </p:cNvPr>
          <p:cNvSpPr txBox="1"/>
          <p:nvPr/>
        </p:nvSpPr>
        <p:spPr>
          <a:xfrm>
            <a:off x="256278" y="9580860"/>
            <a:ext cx="29828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800" b="1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  <a:endParaRPr kumimoji="1" lang="ja-JP" altLang="en-US" sz="18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7441FE2A-64B8-384A-BE45-53828CB412A9}"/>
              </a:ext>
            </a:extLst>
          </p:cNvPr>
          <p:cNvSpPr txBox="1"/>
          <p:nvPr/>
        </p:nvSpPr>
        <p:spPr>
          <a:xfrm>
            <a:off x="252911" y="9870417"/>
            <a:ext cx="483008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solidFill>
                  <a:srgbClr val="FFFF00"/>
                </a:solidFill>
                <a:latin typeface="+mj-ea"/>
                <a:ea typeface="+mj-ea"/>
              </a:rPr>
              <a:t>☎ </a:t>
            </a:r>
            <a:r>
              <a:rPr lang="en-US" altLang="ja-JP" sz="4000" b="1" dirty="0">
                <a:solidFill>
                  <a:srgbClr val="FFFF00"/>
                </a:solidFill>
                <a:latin typeface="+mj-ea"/>
                <a:ea typeface="+mj-ea"/>
              </a:rPr>
              <a:t>03-1234-1111</a:t>
            </a:r>
            <a:endParaRPr kumimoji="1" lang="ja-JP" altLang="en-US" sz="4000" b="1" dirty="0">
              <a:solidFill>
                <a:srgbClr val="FFFF00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143471338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2723</TotalTime>
  <Words>265</Words>
  <Application>Microsoft Macintosh PowerPoint</Application>
  <PresentationFormat>ユーザー設定</PresentationFormat>
  <Paragraphs>41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213</cp:revision>
  <cp:lastPrinted>2013-08-08T08:23:13Z</cp:lastPrinted>
  <dcterms:created xsi:type="dcterms:W3CDTF">2013-08-08T01:25:55Z</dcterms:created>
  <dcterms:modified xsi:type="dcterms:W3CDTF">2018-02-03T10:48:56Z</dcterms:modified>
</cp:coreProperties>
</file>