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Default Extension="wdp" ContentType="image/vnd.ms-photo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6" r:id="rId1"/>
  </p:sldMasterIdLst>
  <p:notesMasterIdLst>
    <p:notesMasterId r:id="rId4"/>
  </p:notesMasterIdLst>
  <p:sldIdLst>
    <p:sldId id="260" r:id="rId2"/>
    <p:sldId id="266" r:id="rId3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70B2"/>
    <a:srgbClr val="FFB1DF"/>
    <a:srgbClr val="C1E7F8"/>
    <a:srgbClr val="A5C6D7"/>
    <a:srgbClr val="87A3B2"/>
    <a:srgbClr val="FF9300"/>
    <a:srgbClr val="FFBE00"/>
    <a:srgbClr val="FF5016"/>
    <a:srgbClr val="C1C000"/>
    <a:srgbClr val="B7390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424" autoAdjust="0"/>
    <p:restoredTop sz="86418"/>
  </p:normalViewPr>
  <p:slideViewPr>
    <p:cSldViewPr snapToGrid="0">
      <p:cViewPr>
        <p:scale>
          <a:sx n="47" d="100"/>
          <a:sy n="47" d="100"/>
        </p:scale>
        <p:origin x="2640" y="1056"/>
      </p:cViewPr>
      <p:guideLst>
        <p:guide orient="horz" pos="3435"/>
        <p:guide pos="244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hdphoto1.wdp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6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2018/2/3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6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346498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81516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461585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141140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807303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863483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666998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13261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180672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090921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790018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9017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84F0B2-B493-4BF7-8ECE-6909FFB28D80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74A00B5-3BCE-4728-91D6-CDCA4B0AE92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556364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  <p:sldLayoutId id="2147483675" r:id="rId13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Relationship Id="rId4" Type="http://schemas.microsoft.com/office/2007/relationships/hdphoto" Target="../media/hdphoto1.wdp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1013488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0" name="図 29">
            <a:extLst>
              <a:ext uri="{FF2B5EF4-FFF2-40B4-BE49-F238E27FC236}">
                <a16:creationId xmlns:a16="http://schemas.microsoft.com/office/drawing/2014/main" id="{6F6C226F-BF74-444E-8736-898B2CD0825F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5310"/>
          <a:stretch/>
        </p:blipFill>
        <p:spPr>
          <a:xfrm rot="16200000">
            <a:off x="-1566069" y="1566068"/>
            <a:ext cx="10907714" cy="7775575"/>
          </a:xfrm>
          <a:prstGeom prst="rect">
            <a:avLst/>
          </a:prstGeom>
        </p:spPr>
      </p:pic>
      <p:pic>
        <p:nvPicPr>
          <p:cNvPr id="6" name="図 5">
            <a:extLst>
              <a:ext uri="{FF2B5EF4-FFF2-40B4-BE49-F238E27FC236}">
                <a16:creationId xmlns:a16="http://schemas.microsoft.com/office/drawing/2014/main" id="{E33F3075-538C-874D-B84E-D5521AD1AB91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BEBA8EAE-BF5A-486C-A8C5-ECC9F3942E4B}">
                <a14:imgProps xmlns:a14="http://schemas.microsoft.com/office/drawing/2010/main">
                  <a14:imgLayer r:embed="rId4">
                    <a14:imgEffect>
                      <a14:saturation sat="33000"/>
                    </a14:imgEffect>
                    <a14:imgEffect>
                      <a14:brightnessContrast bright="40000" contrast="-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rot="571650">
            <a:off x="4368286" y="903935"/>
            <a:ext cx="3229036" cy="1815436"/>
          </a:xfrm>
          <a:prstGeom prst="rect">
            <a:avLst/>
          </a:prstGeom>
          <a:ln w="38100">
            <a:solidFill>
              <a:schemeClr val="bg1"/>
            </a:solidFill>
          </a:ln>
          <a:effectLst>
            <a:outerShdw blurRad="50800" dist="50800" dir="5400000" sx="98000" sy="98000" algn="ctr" rotWithShape="0">
              <a:srgbClr val="000000">
                <a:alpha val="34000"/>
              </a:srgbClr>
            </a:outerShdw>
          </a:effectLst>
        </p:spPr>
      </p:pic>
      <p:sp>
        <p:nvSpPr>
          <p:cNvPr id="43" name="正方形/長方形 42"/>
          <p:cNvSpPr/>
          <p:nvPr/>
        </p:nvSpPr>
        <p:spPr>
          <a:xfrm>
            <a:off x="0" y="8320352"/>
            <a:ext cx="7775575" cy="595047"/>
          </a:xfrm>
          <a:prstGeom prst="rect">
            <a:avLst/>
          </a:prstGeom>
          <a:solidFill>
            <a:srgbClr val="FF70B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4" name="正方形/長方形 13"/>
          <p:cNvSpPr/>
          <p:nvPr/>
        </p:nvSpPr>
        <p:spPr>
          <a:xfrm>
            <a:off x="0" y="1"/>
            <a:ext cx="7775575" cy="3365722"/>
          </a:xfrm>
          <a:prstGeom prst="rect">
            <a:avLst/>
          </a:prstGeom>
          <a:solidFill>
            <a:schemeClr val="bg1">
              <a:alpha val="4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" name="正方形/長方形 3"/>
          <p:cNvSpPr/>
          <p:nvPr/>
        </p:nvSpPr>
        <p:spPr>
          <a:xfrm>
            <a:off x="0" y="8915399"/>
            <a:ext cx="7775575" cy="1992313"/>
          </a:xfrm>
          <a:prstGeom prst="rect">
            <a:avLst/>
          </a:prstGeom>
          <a:solidFill>
            <a:srgbClr val="A5C6D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rgbClr val="FFB1DF"/>
              </a:solidFill>
            </a:endParaRPr>
          </a:p>
        </p:txBody>
      </p:sp>
      <p:sp>
        <p:nvSpPr>
          <p:cNvPr id="52" name="角丸四角形 51"/>
          <p:cNvSpPr/>
          <p:nvPr/>
        </p:nvSpPr>
        <p:spPr>
          <a:xfrm>
            <a:off x="4657344" y="9136358"/>
            <a:ext cx="2656463" cy="1376362"/>
          </a:xfrm>
          <a:prstGeom prst="roundRect">
            <a:avLst>
              <a:gd name="adj" fmla="val 351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ここに地図を</a:t>
            </a:r>
            <a:endParaRPr kumimoji="1" lang="en-US" altLang="ja-JP" dirty="0"/>
          </a:p>
          <a:p>
            <a:pPr algn="ctr"/>
            <a:r>
              <a:rPr lang="ja-JP" altLang="en-US" dirty="0"/>
              <a:t>挿入してください</a:t>
            </a:r>
            <a:endParaRPr kumimoji="1" lang="ja-JP" altLang="en-US" dirty="0"/>
          </a:p>
        </p:txBody>
      </p:sp>
      <p:sp>
        <p:nvSpPr>
          <p:cNvPr id="53" name="テキスト ボックス 52"/>
          <p:cNvSpPr txBox="1"/>
          <p:nvPr/>
        </p:nvSpPr>
        <p:spPr>
          <a:xfrm>
            <a:off x="341338" y="9097157"/>
            <a:ext cx="431600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2400" b="1" dirty="0">
                <a:solidFill>
                  <a:schemeClr val="bg1"/>
                </a:solidFill>
                <a:latin typeface="+mj-ea"/>
                <a:ea typeface="+mj-ea"/>
              </a:rPr>
              <a:t>フランス語会話のアスクル</a:t>
            </a:r>
            <a:endParaRPr kumimoji="1" lang="ja-JP" altLang="en-US" sz="2400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54" name="テキスト ボックス 53"/>
          <p:cNvSpPr txBox="1"/>
          <p:nvPr/>
        </p:nvSpPr>
        <p:spPr>
          <a:xfrm>
            <a:off x="341338" y="9580860"/>
            <a:ext cx="431600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600" b="1" dirty="0">
                <a:solidFill>
                  <a:schemeClr val="bg1"/>
                </a:solidFill>
                <a:latin typeface="+mj-ea"/>
              </a:rPr>
              <a:t>東京都江東区豊洲 </a:t>
            </a:r>
            <a:r>
              <a:rPr lang="en-US" altLang="ja-JP" sz="1600" b="1" dirty="0">
                <a:solidFill>
                  <a:schemeClr val="bg1"/>
                </a:solidFill>
                <a:latin typeface="+mj-ea"/>
              </a:rPr>
              <a:t>3-2-3</a:t>
            </a:r>
            <a:endParaRPr lang="ja-JP" altLang="en-US" sz="1600" b="1" dirty="0">
              <a:solidFill>
                <a:schemeClr val="bg1"/>
              </a:solidFill>
              <a:latin typeface="+mj-ea"/>
            </a:endParaRPr>
          </a:p>
        </p:txBody>
      </p:sp>
      <p:sp>
        <p:nvSpPr>
          <p:cNvPr id="55" name="テキスト ボックス 54"/>
          <p:cNvSpPr txBox="1"/>
          <p:nvPr/>
        </p:nvSpPr>
        <p:spPr>
          <a:xfrm>
            <a:off x="337971" y="9870417"/>
            <a:ext cx="4319373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4000" b="1" dirty="0">
                <a:solidFill>
                  <a:srgbClr val="FF70B2"/>
                </a:solidFill>
                <a:effectLst>
                  <a:glow rad="101600">
                    <a:schemeClr val="bg1"/>
                  </a:glow>
                </a:effectLst>
                <a:latin typeface="+mj-ea"/>
                <a:ea typeface="+mj-ea"/>
              </a:rPr>
              <a:t>☎ </a:t>
            </a:r>
            <a:r>
              <a:rPr lang="en-US" altLang="ja-JP" sz="4000" b="1" dirty="0">
                <a:solidFill>
                  <a:srgbClr val="FF70B2"/>
                </a:solidFill>
                <a:effectLst>
                  <a:glow rad="101600">
                    <a:schemeClr val="bg1"/>
                  </a:glow>
                </a:effectLst>
                <a:latin typeface="+mj-ea"/>
                <a:ea typeface="+mj-ea"/>
              </a:rPr>
              <a:t>03-1234-1111</a:t>
            </a:r>
            <a:endParaRPr kumimoji="1" lang="ja-JP" altLang="en-US" sz="4000" b="1" dirty="0">
              <a:solidFill>
                <a:srgbClr val="FF70B2"/>
              </a:solidFill>
              <a:effectLst>
                <a:glow rad="101600">
                  <a:schemeClr val="bg1"/>
                </a:glow>
              </a:effectLst>
              <a:latin typeface="+mj-ea"/>
              <a:ea typeface="+mj-ea"/>
            </a:endParaRPr>
          </a:p>
        </p:txBody>
      </p:sp>
      <p:sp>
        <p:nvSpPr>
          <p:cNvPr id="2" name="テキスト ボックス 1"/>
          <p:cNvSpPr txBox="1"/>
          <p:nvPr/>
        </p:nvSpPr>
        <p:spPr>
          <a:xfrm>
            <a:off x="523872" y="2069648"/>
            <a:ext cx="5091458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6000" b="1" dirty="0">
                <a:solidFill>
                  <a:schemeClr val="bg1"/>
                </a:solidFill>
                <a:effectLst>
                  <a:glow rad="177800">
                    <a:srgbClr val="FFB1DF"/>
                  </a:glow>
                </a:effectLst>
              </a:rPr>
              <a:t>フランス語教室</a:t>
            </a:r>
          </a:p>
        </p:txBody>
      </p:sp>
      <p:sp>
        <p:nvSpPr>
          <p:cNvPr id="18" name="テキスト ボックス 17"/>
          <p:cNvSpPr txBox="1"/>
          <p:nvPr/>
        </p:nvSpPr>
        <p:spPr>
          <a:xfrm>
            <a:off x="543630" y="1375406"/>
            <a:ext cx="3047629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800" b="1" dirty="0">
                <a:solidFill>
                  <a:schemeClr val="bg1"/>
                </a:solidFill>
                <a:effectLst>
                  <a:glow rad="177800">
                    <a:srgbClr val="FFB1DF"/>
                  </a:glow>
                </a:effectLst>
              </a:rPr>
              <a:t>ゼロからの</a:t>
            </a:r>
          </a:p>
        </p:txBody>
      </p:sp>
      <p:sp>
        <p:nvSpPr>
          <p:cNvPr id="20" name="テキスト ボックス 19"/>
          <p:cNvSpPr txBox="1"/>
          <p:nvPr/>
        </p:nvSpPr>
        <p:spPr>
          <a:xfrm>
            <a:off x="667675" y="3761451"/>
            <a:ext cx="1980029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b="1" dirty="0">
                <a:solidFill>
                  <a:srgbClr val="FF70B2"/>
                </a:solidFill>
                <a:effectLst>
                  <a:glow rad="203200">
                    <a:schemeClr val="bg1"/>
                  </a:glow>
                </a:effectLst>
              </a:rPr>
              <a:t>生徒募集中</a:t>
            </a:r>
          </a:p>
        </p:txBody>
      </p:sp>
      <p:sp>
        <p:nvSpPr>
          <p:cNvPr id="7" name="角丸四角形 6"/>
          <p:cNvSpPr/>
          <p:nvPr/>
        </p:nvSpPr>
        <p:spPr>
          <a:xfrm>
            <a:off x="667675" y="4376827"/>
            <a:ext cx="6440224" cy="576000"/>
          </a:xfrm>
          <a:prstGeom prst="roundRect">
            <a:avLst>
              <a:gd name="adj" fmla="val 50000"/>
            </a:avLst>
          </a:prstGeom>
          <a:solidFill>
            <a:srgbClr val="A5C6D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4" name="角丸四角形 23"/>
          <p:cNvSpPr/>
          <p:nvPr/>
        </p:nvSpPr>
        <p:spPr>
          <a:xfrm>
            <a:off x="667675" y="4376827"/>
            <a:ext cx="1867108" cy="576000"/>
          </a:xfrm>
          <a:prstGeom prst="roundRect">
            <a:avLst>
              <a:gd name="adj" fmla="val 50000"/>
            </a:avLst>
          </a:prstGeom>
          <a:solidFill>
            <a:srgbClr val="C1E7F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1" name="正方形/長方形 10"/>
          <p:cNvSpPr/>
          <p:nvPr/>
        </p:nvSpPr>
        <p:spPr>
          <a:xfrm>
            <a:off x="2145773" y="4376827"/>
            <a:ext cx="458172" cy="576000"/>
          </a:xfrm>
          <a:prstGeom prst="rect">
            <a:avLst/>
          </a:prstGeom>
          <a:solidFill>
            <a:srgbClr val="C1E7F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6" name="角丸四角形 25"/>
          <p:cNvSpPr/>
          <p:nvPr/>
        </p:nvSpPr>
        <p:spPr>
          <a:xfrm>
            <a:off x="667675" y="5074809"/>
            <a:ext cx="6440224" cy="576000"/>
          </a:xfrm>
          <a:prstGeom prst="roundRect">
            <a:avLst>
              <a:gd name="adj" fmla="val 50000"/>
            </a:avLst>
          </a:prstGeom>
          <a:solidFill>
            <a:srgbClr val="A5C6D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7" name="角丸四角形 26"/>
          <p:cNvSpPr/>
          <p:nvPr/>
        </p:nvSpPr>
        <p:spPr>
          <a:xfrm>
            <a:off x="667675" y="5074809"/>
            <a:ext cx="1867108" cy="576000"/>
          </a:xfrm>
          <a:prstGeom prst="roundRect">
            <a:avLst>
              <a:gd name="adj" fmla="val 50000"/>
            </a:avLst>
          </a:prstGeom>
          <a:solidFill>
            <a:srgbClr val="C1E7F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8" name="正方形/長方形 27"/>
          <p:cNvSpPr/>
          <p:nvPr/>
        </p:nvSpPr>
        <p:spPr>
          <a:xfrm>
            <a:off x="2145773" y="5074809"/>
            <a:ext cx="458172" cy="576000"/>
          </a:xfrm>
          <a:prstGeom prst="rect">
            <a:avLst/>
          </a:prstGeom>
          <a:solidFill>
            <a:srgbClr val="C1E7F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2" name="角丸四角形 31"/>
          <p:cNvSpPr/>
          <p:nvPr/>
        </p:nvSpPr>
        <p:spPr>
          <a:xfrm>
            <a:off x="543630" y="712995"/>
            <a:ext cx="3862931" cy="446738"/>
          </a:xfrm>
          <a:prstGeom prst="roundRect">
            <a:avLst>
              <a:gd name="adj" fmla="val 50000"/>
            </a:avLst>
          </a:prstGeom>
          <a:solidFill>
            <a:srgbClr val="A5C6D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b="1"/>
              <a:t>初心者大歓迎</a:t>
            </a:r>
          </a:p>
        </p:txBody>
      </p:sp>
      <p:sp>
        <p:nvSpPr>
          <p:cNvPr id="33" name="テキスト ボックス 32"/>
          <p:cNvSpPr txBox="1"/>
          <p:nvPr/>
        </p:nvSpPr>
        <p:spPr>
          <a:xfrm>
            <a:off x="667675" y="6085506"/>
            <a:ext cx="252665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b="1" dirty="0">
                <a:solidFill>
                  <a:srgbClr val="FF70B2"/>
                </a:solidFill>
                <a:effectLst>
                  <a:glow rad="203200">
                    <a:schemeClr val="bg1"/>
                  </a:glow>
                </a:effectLst>
              </a:rPr>
              <a:t>こんな教室です</a:t>
            </a:r>
          </a:p>
        </p:txBody>
      </p:sp>
      <p:sp>
        <p:nvSpPr>
          <p:cNvPr id="15" name="角丸四角形 14"/>
          <p:cNvSpPr/>
          <p:nvPr/>
        </p:nvSpPr>
        <p:spPr>
          <a:xfrm>
            <a:off x="667675" y="6694844"/>
            <a:ext cx="3197226" cy="534386"/>
          </a:xfrm>
          <a:prstGeom prst="roundRect">
            <a:avLst>
              <a:gd name="adj" fmla="val 3867"/>
            </a:avLst>
          </a:prstGeom>
          <a:solidFill>
            <a:srgbClr val="FFB1D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sz="1600" b="1" dirty="0">
                <a:solidFill>
                  <a:schemeClr val="bg1"/>
                </a:solidFill>
              </a:rPr>
              <a:t>1</a:t>
            </a:r>
            <a:r>
              <a:rPr kumimoji="1" lang="ja-JP" altLang="en-US" sz="1600" b="1" dirty="0">
                <a:solidFill>
                  <a:schemeClr val="bg1"/>
                </a:solidFill>
              </a:rPr>
              <a:t>クラス</a:t>
            </a:r>
            <a:r>
              <a:rPr kumimoji="1" lang="en-US" altLang="ja-JP" sz="1600" b="1" dirty="0">
                <a:solidFill>
                  <a:schemeClr val="bg1"/>
                </a:solidFill>
              </a:rPr>
              <a:t>3</a:t>
            </a:r>
            <a:r>
              <a:rPr kumimoji="1" lang="ja-JP" altLang="en-US" sz="1600" b="1" dirty="0">
                <a:solidFill>
                  <a:schemeClr val="bg1"/>
                </a:solidFill>
              </a:rPr>
              <a:t>人の少人数制</a:t>
            </a:r>
          </a:p>
        </p:txBody>
      </p:sp>
      <p:sp>
        <p:nvSpPr>
          <p:cNvPr id="35" name="テキスト ボックス 34"/>
          <p:cNvSpPr txBox="1"/>
          <p:nvPr/>
        </p:nvSpPr>
        <p:spPr>
          <a:xfrm>
            <a:off x="861219" y="4464121"/>
            <a:ext cx="1636987" cy="400110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2000" b="1" dirty="0">
                <a:solidFill>
                  <a:srgbClr val="87A3B2"/>
                </a:solidFill>
                <a:effectLst/>
              </a:rPr>
              <a:t>学生コース</a:t>
            </a:r>
          </a:p>
        </p:txBody>
      </p:sp>
      <p:sp>
        <p:nvSpPr>
          <p:cNvPr id="36" name="テキスト ボックス 35"/>
          <p:cNvSpPr txBox="1"/>
          <p:nvPr/>
        </p:nvSpPr>
        <p:spPr>
          <a:xfrm>
            <a:off x="861220" y="5162975"/>
            <a:ext cx="1636987" cy="400110"/>
          </a:xfrm>
          <a:prstGeom prst="rect">
            <a:avLst/>
          </a:prstGeom>
          <a:noFill/>
          <a:effectLst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2000" b="1" dirty="0">
                <a:solidFill>
                  <a:srgbClr val="87A3B2"/>
                </a:solidFill>
                <a:effectLst/>
              </a:rPr>
              <a:t>社会人コース</a:t>
            </a:r>
          </a:p>
        </p:txBody>
      </p:sp>
      <p:sp>
        <p:nvSpPr>
          <p:cNvPr id="37" name="テキスト ボックス 36"/>
          <p:cNvSpPr txBox="1"/>
          <p:nvPr/>
        </p:nvSpPr>
        <p:spPr>
          <a:xfrm>
            <a:off x="2692959" y="4466859"/>
            <a:ext cx="4161717" cy="400110"/>
          </a:xfrm>
          <a:prstGeom prst="rect">
            <a:avLst/>
          </a:prstGeom>
          <a:noFill/>
          <a:effectLst/>
        </p:spPr>
        <p:txBody>
          <a:bodyPr wrap="none" rtlCol="0">
            <a:spAutoFit/>
          </a:bodyPr>
          <a:lstStyle/>
          <a:p>
            <a:r>
              <a:rPr lang="ja-JP" altLang="en-US" sz="2000" b="1" dirty="0">
                <a:solidFill>
                  <a:schemeClr val="bg1"/>
                </a:solidFill>
                <a:effectLst/>
              </a:rPr>
              <a:t>毎週月曜</a:t>
            </a:r>
            <a:r>
              <a:rPr lang="en-US" altLang="ja-JP" sz="2000" b="1" dirty="0">
                <a:solidFill>
                  <a:schemeClr val="bg1"/>
                </a:solidFill>
                <a:effectLst/>
              </a:rPr>
              <a:t> 18:00 </a:t>
            </a:r>
            <a:r>
              <a:rPr lang="mr-IN" altLang="ja-JP" sz="2000" b="1" dirty="0">
                <a:solidFill>
                  <a:schemeClr val="bg1"/>
                </a:solidFill>
                <a:effectLst/>
              </a:rPr>
              <a:t>–</a:t>
            </a:r>
            <a:r>
              <a:rPr lang="en-US" altLang="ja-JP" sz="2000" b="1" dirty="0">
                <a:solidFill>
                  <a:schemeClr val="bg1"/>
                </a:solidFill>
                <a:effectLst/>
              </a:rPr>
              <a:t> 19:00 </a:t>
            </a:r>
            <a:r>
              <a:rPr lang="ja-JP" altLang="en-US" sz="2000" b="1" dirty="0">
                <a:solidFill>
                  <a:schemeClr val="bg1"/>
                </a:solidFill>
                <a:effectLst/>
              </a:rPr>
              <a:t>月額</a:t>
            </a:r>
            <a:r>
              <a:rPr lang="en-US" altLang="ja-JP" sz="2000" b="1" dirty="0">
                <a:solidFill>
                  <a:schemeClr val="bg1"/>
                </a:solidFill>
                <a:effectLst/>
              </a:rPr>
              <a:t> 7,500</a:t>
            </a:r>
            <a:r>
              <a:rPr lang="ja-JP" altLang="en-US" sz="2000" b="1" dirty="0">
                <a:solidFill>
                  <a:schemeClr val="bg1"/>
                </a:solidFill>
                <a:effectLst/>
              </a:rPr>
              <a:t>円</a:t>
            </a:r>
            <a:endParaRPr kumimoji="1" lang="ja-JP" altLang="en-US" sz="2000" b="1" dirty="0">
              <a:solidFill>
                <a:schemeClr val="bg1"/>
              </a:solidFill>
              <a:effectLst/>
            </a:endParaRPr>
          </a:p>
        </p:txBody>
      </p:sp>
      <p:sp>
        <p:nvSpPr>
          <p:cNvPr id="38" name="テキスト ボックス 37"/>
          <p:cNvSpPr txBox="1"/>
          <p:nvPr/>
        </p:nvSpPr>
        <p:spPr>
          <a:xfrm>
            <a:off x="2692959" y="5162975"/>
            <a:ext cx="4161717" cy="400110"/>
          </a:xfrm>
          <a:prstGeom prst="rect">
            <a:avLst/>
          </a:prstGeom>
          <a:noFill/>
          <a:effectLst/>
        </p:spPr>
        <p:txBody>
          <a:bodyPr wrap="none" rtlCol="0">
            <a:spAutoFit/>
          </a:bodyPr>
          <a:lstStyle/>
          <a:p>
            <a:r>
              <a:rPr lang="ja-JP" altLang="en-US" sz="2000" b="1" dirty="0">
                <a:solidFill>
                  <a:schemeClr val="bg1"/>
                </a:solidFill>
                <a:effectLst/>
              </a:rPr>
              <a:t>毎週水曜</a:t>
            </a:r>
            <a:r>
              <a:rPr lang="en-US" altLang="ja-JP" sz="2000" b="1" dirty="0">
                <a:solidFill>
                  <a:schemeClr val="bg1"/>
                </a:solidFill>
                <a:effectLst/>
              </a:rPr>
              <a:t> 19:00 </a:t>
            </a:r>
            <a:r>
              <a:rPr lang="mr-IN" altLang="ja-JP" sz="2000" b="1" dirty="0">
                <a:solidFill>
                  <a:schemeClr val="bg1"/>
                </a:solidFill>
                <a:effectLst/>
              </a:rPr>
              <a:t>–</a:t>
            </a:r>
            <a:r>
              <a:rPr lang="en-US" altLang="ja-JP" sz="2000" b="1" dirty="0">
                <a:solidFill>
                  <a:schemeClr val="bg1"/>
                </a:solidFill>
                <a:effectLst/>
              </a:rPr>
              <a:t> 20:30 </a:t>
            </a:r>
            <a:r>
              <a:rPr lang="ja-JP" altLang="en-US" sz="2000" b="1" dirty="0">
                <a:solidFill>
                  <a:schemeClr val="bg1"/>
                </a:solidFill>
                <a:effectLst/>
              </a:rPr>
              <a:t>月額</a:t>
            </a:r>
            <a:r>
              <a:rPr lang="en-US" altLang="ja-JP" sz="2000" b="1" dirty="0">
                <a:solidFill>
                  <a:schemeClr val="bg1"/>
                </a:solidFill>
                <a:effectLst/>
              </a:rPr>
              <a:t> 8,500</a:t>
            </a:r>
            <a:r>
              <a:rPr lang="ja-JP" altLang="en-US" sz="2000" b="1" dirty="0">
                <a:solidFill>
                  <a:schemeClr val="bg1"/>
                </a:solidFill>
                <a:effectLst/>
              </a:rPr>
              <a:t>円</a:t>
            </a:r>
            <a:endParaRPr kumimoji="1" lang="ja-JP" altLang="en-US" sz="2000" b="1" dirty="0">
              <a:solidFill>
                <a:schemeClr val="bg1"/>
              </a:solidFill>
              <a:effectLst/>
            </a:endParaRPr>
          </a:p>
        </p:txBody>
      </p:sp>
      <p:sp>
        <p:nvSpPr>
          <p:cNvPr id="39" name="角丸四角形 38"/>
          <p:cNvSpPr/>
          <p:nvPr/>
        </p:nvSpPr>
        <p:spPr>
          <a:xfrm>
            <a:off x="667675" y="7283994"/>
            <a:ext cx="3197226" cy="534386"/>
          </a:xfrm>
          <a:prstGeom prst="roundRect">
            <a:avLst>
              <a:gd name="adj" fmla="val 3867"/>
            </a:avLst>
          </a:prstGeom>
          <a:solidFill>
            <a:srgbClr val="FFB1D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b="1" dirty="0">
                <a:solidFill>
                  <a:schemeClr val="bg1"/>
                </a:solidFill>
              </a:rPr>
              <a:t>講師全員ネイティブスピーカー</a:t>
            </a:r>
          </a:p>
        </p:txBody>
      </p:sp>
      <p:sp>
        <p:nvSpPr>
          <p:cNvPr id="40" name="角丸四角形 39"/>
          <p:cNvSpPr/>
          <p:nvPr/>
        </p:nvSpPr>
        <p:spPr>
          <a:xfrm>
            <a:off x="3912461" y="6698738"/>
            <a:ext cx="3197226" cy="534386"/>
          </a:xfrm>
          <a:prstGeom prst="roundRect">
            <a:avLst>
              <a:gd name="adj" fmla="val 3867"/>
            </a:avLst>
          </a:prstGeom>
          <a:solidFill>
            <a:srgbClr val="FFB1D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b="1" dirty="0">
                <a:solidFill>
                  <a:schemeClr val="bg1"/>
                </a:solidFill>
              </a:rPr>
              <a:t>個人レッスン対応可</a:t>
            </a:r>
          </a:p>
        </p:txBody>
      </p:sp>
      <p:sp>
        <p:nvSpPr>
          <p:cNvPr id="41" name="角丸四角形 40"/>
          <p:cNvSpPr/>
          <p:nvPr/>
        </p:nvSpPr>
        <p:spPr>
          <a:xfrm>
            <a:off x="3912461" y="7287888"/>
            <a:ext cx="3197226" cy="534386"/>
          </a:xfrm>
          <a:prstGeom prst="roundRect">
            <a:avLst>
              <a:gd name="adj" fmla="val 3867"/>
            </a:avLst>
          </a:prstGeom>
          <a:solidFill>
            <a:srgbClr val="FFB1D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b="1" dirty="0">
                <a:solidFill>
                  <a:schemeClr val="bg1"/>
                </a:solidFill>
              </a:rPr>
              <a:t>基礎力</a:t>
            </a:r>
            <a:r>
              <a:rPr lang="en-US" altLang="ja-JP" sz="1600" b="1" dirty="0">
                <a:solidFill>
                  <a:schemeClr val="bg1"/>
                </a:solidFill>
              </a:rPr>
              <a:t>UP </a:t>
            </a:r>
            <a:r>
              <a:rPr lang="ja-JP" altLang="en-US" sz="1600" b="1" dirty="0">
                <a:solidFill>
                  <a:schemeClr val="bg1"/>
                </a:solidFill>
              </a:rPr>
              <a:t>オリジナルテキスト</a:t>
            </a:r>
          </a:p>
        </p:txBody>
      </p:sp>
      <p:sp>
        <p:nvSpPr>
          <p:cNvPr id="42" name="テキスト ボックス 41"/>
          <p:cNvSpPr txBox="1"/>
          <p:nvPr/>
        </p:nvSpPr>
        <p:spPr>
          <a:xfrm>
            <a:off x="1" y="8417512"/>
            <a:ext cx="777557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2000" b="1" dirty="0">
                <a:solidFill>
                  <a:schemeClr val="bg1"/>
                </a:solidFill>
                <a:effectLst/>
              </a:rPr>
              <a:t>まずは無料体験レッスンから！</a:t>
            </a:r>
            <a:r>
              <a:rPr kumimoji="1" lang="en-US" altLang="ja-JP" sz="2000" b="1" dirty="0">
                <a:solidFill>
                  <a:schemeClr val="bg1"/>
                </a:solidFill>
                <a:effectLst/>
              </a:rPr>
              <a:t> </a:t>
            </a:r>
            <a:r>
              <a:rPr kumimoji="1" lang="ja-JP" altLang="en-US" sz="2000" b="1" dirty="0">
                <a:solidFill>
                  <a:schemeClr val="bg1"/>
                </a:solidFill>
                <a:effectLst/>
              </a:rPr>
              <a:t>お気軽にお電話ください。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2134500246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2786</TotalTime>
  <Words>184</Words>
  <Application>Microsoft Macintosh PowerPoint</Application>
  <PresentationFormat>ユーザー設定</PresentationFormat>
  <Paragraphs>36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9" baseType="lpstr">
      <vt:lpstr>HG丸ｺﾞｼｯｸM-PRO</vt:lpstr>
      <vt:lpstr>ＭＳ Ｐゴシック</vt:lpstr>
      <vt:lpstr>Arial</vt:lpstr>
      <vt:lpstr>Calibri</vt:lpstr>
      <vt:lpstr>Calibri Light</vt:lpstr>
      <vt:lpstr>Mangal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16.0009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cp:lastModifiedBy> </cp:lastModifiedBy>
  <cp:revision>227</cp:revision>
  <cp:lastPrinted>2013-08-08T08:23:13Z</cp:lastPrinted>
  <dcterms:created xsi:type="dcterms:W3CDTF">2013-08-08T01:25:55Z</dcterms:created>
  <dcterms:modified xsi:type="dcterms:W3CDTF">2018-02-03T14:21:17Z</dcterms:modified>
</cp:coreProperties>
</file>