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6" r:id="rId1"/>
  </p:sldMasterIdLst>
  <p:notesMasterIdLst>
    <p:notesMasterId r:id="rId4"/>
  </p:notesMasterIdLst>
  <p:sldIdLst>
    <p:sldId id="260" r:id="rId2"/>
    <p:sldId id="266" r:id="rId3"/>
  </p:sldIdLst>
  <p:sldSz cx="7775575" cy="10907713"/>
  <p:notesSz cx="6794500" cy="992505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70025"/>
    <a:srgbClr val="2A85FF"/>
    <a:srgbClr val="C6011F"/>
    <a:srgbClr val="2672DA"/>
    <a:srgbClr val="47A3DB"/>
    <a:srgbClr val="1D54A0"/>
    <a:srgbClr val="EECBBD"/>
    <a:srgbClr val="FF963E"/>
    <a:srgbClr val="FFD9C8"/>
    <a:srgbClr val="F17C4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3449" autoAdjust="0"/>
    <p:restoredTop sz="86418"/>
  </p:normalViewPr>
  <p:slideViewPr>
    <p:cSldViewPr snapToGrid="0">
      <p:cViewPr varScale="1">
        <p:scale>
          <a:sx n="71" d="100"/>
          <a:sy n="71" d="100"/>
        </p:scale>
        <p:origin x="2656" y="200"/>
      </p:cViewPr>
      <p:guideLst>
        <p:guide orient="horz" pos="3435"/>
        <p:guide pos="244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91" d="100"/>
          <a:sy n="91" d="100"/>
        </p:scale>
        <p:origin x="4472" y="20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4283" cy="497976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646" y="0"/>
            <a:ext cx="2944283" cy="497976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pPr/>
              <a:t>2018/2/3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03450" y="1239838"/>
            <a:ext cx="23876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1" tIns="45715" rIns="91431" bIns="45715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431"/>
            <a:ext cx="5435600" cy="3907988"/>
          </a:xfrm>
          <a:prstGeom prst="rect">
            <a:avLst/>
          </a:prstGeom>
        </p:spPr>
        <p:txBody>
          <a:bodyPr vert="horz" lIns="91431" tIns="45715" rIns="91431" bIns="45715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1" y="9427077"/>
            <a:ext cx="2944283" cy="497975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646" y="9427077"/>
            <a:ext cx="2944283" cy="497975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D93CC5-A9B8-46A1-B8C3-70AA73E05DA2}" type="slidenum">
              <a:rPr kumimoji="1" lang="ja-JP" altLang="en-US" smtClean="0"/>
              <a:pPr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97838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46498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81516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6158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0141140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00714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07303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63483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66998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3261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80672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90921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90018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90177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F884F0B2-B493-4BF7-8ECE-6909FFB28D80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defTabSz="1019007" fontAlgn="auto">
              <a:spcBef>
                <a:spcPts val="0"/>
              </a:spcBef>
              <a:spcAft>
                <a:spcPts val="0"/>
              </a:spcAft>
              <a:defRPr sz="102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E74A00B5-3BCE-4728-91D6-CDCA4B0AE929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56364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  <p:sldLayoutId id="2147483675" r:id="rId13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41013488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図 28">
            <a:extLst>
              <a:ext uri="{FF2B5EF4-FFF2-40B4-BE49-F238E27FC236}">
                <a16:creationId xmlns:a16="http://schemas.microsoft.com/office/drawing/2014/main" id="{2B7CAC0D-9FF2-C44D-BBD6-5C83DE5F25D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804" t="44380" r="17763"/>
          <a:stretch/>
        </p:blipFill>
        <p:spPr>
          <a:xfrm>
            <a:off x="0" y="-1"/>
            <a:ext cx="7775575" cy="10907713"/>
          </a:xfrm>
          <a:prstGeom prst="rect">
            <a:avLst/>
          </a:prstGeom>
        </p:spPr>
      </p:pic>
      <p:sp>
        <p:nvSpPr>
          <p:cNvPr id="3" name="正方形/長方形 2"/>
          <p:cNvSpPr/>
          <p:nvPr/>
        </p:nvSpPr>
        <p:spPr>
          <a:xfrm>
            <a:off x="0" y="0"/>
            <a:ext cx="7775575" cy="3366459"/>
          </a:xfrm>
          <a:prstGeom prst="rect">
            <a:avLst/>
          </a:prstGeom>
          <a:solidFill>
            <a:schemeClr val="tx1">
              <a:alpha val="1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3" name="正方形/長方形 42"/>
          <p:cNvSpPr/>
          <p:nvPr/>
        </p:nvSpPr>
        <p:spPr>
          <a:xfrm>
            <a:off x="0" y="8320352"/>
            <a:ext cx="7775575" cy="595047"/>
          </a:xfrm>
          <a:prstGeom prst="rect">
            <a:avLst/>
          </a:prstGeom>
          <a:solidFill>
            <a:srgbClr val="C6011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正方形/長方形 3"/>
          <p:cNvSpPr/>
          <p:nvPr/>
        </p:nvSpPr>
        <p:spPr>
          <a:xfrm>
            <a:off x="0" y="8915399"/>
            <a:ext cx="7775575" cy="1992313"/>
          </a:xfrm>
          <a:prstGeom prst="rect">
            <a:avLst/>
          </a:prstGeom>
          <a:solidFill>
            <a:srgbClr val="F7002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rgbClr val="FFB1DF"/>
              </a:solidFill>
            </a:endParaRPr>
          </a:p>
        </p:txBody>
      </p:sp>
      <p:sp>
        <p:nvSpPr>
          <p:cNvPr id="52" name="角丸四角形 51"/>
          <p:cNvSpPr/>
          <p:nvPr/>
        </p:nvSpPr>
        <p:spPr>
          <a:xfrm>
            <a:off x="4657344" y="9136358"/>
            <a:ext cx="2656463" cy="1376362"/>
          </a:xfrm>
          <a:prstGeom prst="roundRect">
            <a:avLst>
              <a:gd name="adj" fmla="val 3518"/>
            </a:avLst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/>
              <a:t>ここに地図を</a:t>
            </a:r>
            <a:endParaRPr lang="en-US" altLang="ja-JP" dirty="0"/>
          </a:p>
          <a:p>
            <a:pPr algn="ctr"/>
            <a:r>
              <a:rPr lang="ja-JP" altLang="en-US" dirty="0"/>
              <a:t>入力してください</a:t>
            </a:r>
          </a:p>
        </p:txBody>
      </p:sp>
      <p:sp>
        <p:nvSpPr>
          <p:cNvPr id="53" name="テキスト ボックス 52"/>
          <p:cNvSpPr txBox="1"/>
          <p:nvPr/>
        </p:nvSpPr>
        <p:spPr>
          <a:xfrm>
            <a:off x="341338" y="9097157"/>
            <a:ext cx="43160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400" b="1" dirty="0">
                <a:solidFill>
                  <a:schemeClr val="bg1"/>
                </a:solidFill>
                <a:latin typeface="+mj-ea"/>
                <a:ea typeface="+mj-ea"/>
              </a:rPr>
              <a:t>韓国語会話のアスクル</a:t>
            </a:r>
            <a:endParaRPr kumimoji="1" lang="ja-JP" altLang="en-US" sz="2400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2" name="テキスト ボックス 1"/>
          <p:cNvSpPr txBox="1"/>
          <p:nvPr/>
        </p:nvSpPr>
        <p:spPr>
          <a:xfrm>
            <a:off x="1761603" y="1930078"/>
            <a:ext cx="4206600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6000" b="1" dirty="0">
                <a:solidFill>
                  <a:schemeClr val="bg1"/>
                </a:solidFill>
                <a:effectLst>
                  <a:glow rad="177800">
                    <a:srgbClr val="2672DA"/>
                  </a:glow>
                </a:effectLst>
              </a:rPr>
              <a:t>韓国</a:t>
            </a:r>
            <a:r>
              <a:rPr kumimoji="1" lang="ja-JP" altLang="en-US" sz="6000" b="1" dirty="0">
                <a:solidFill>
                  <a:schemeClr val="bg1"/>
                </a:solidFill>
                <a:effectLst>
                  <a:glow rad="177800">
                    <a:srgbClr val="2672DA"/>
                  </a:glow>
                </a:effectLst>
              </a:rPr>
              <a:t>語</a:t>
            </a:r>
            <a:r>
              <a:rPr kumimoji="1" lang="en-US" altLang="ja-JP" sz="6000" b="1" dirty="0">
                <a:solidFill>
                  <a:schemeClr val="bg1"/>
                </a:solidFill>
                <a:effectLst>
                  <a:glow rad="177800">
                    <a:srgbClr val="2672DA"/>
                  </a:glow>
                </a:effectLst>
              </a:rPr>
              <a:t> </a:t>
            </a:r>
            <a:r>
              <a:rPr kumimoji="1" lang="ja-JP" altLang="en-US" sz="6000" b="1" dirty="0">
                <a:solidFill>
                  <a:schemeClr val="bg1"/>
                </a:solidFill>
                <a:effectLst>
                  <a:glow rad="177800">
                    <a:srgbClr val="2672DA"/>
                  </a:glow>
                </a:effectLst>
              </a:rPr>
              <a:t>教室</a:t>
            </a:r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2341086" y="1235836"/>
            <a:ext cx="304762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4800" b="1" dirty="0">
                <a:solidFill>
                  <a:schemeClr val="bg1"/>
                </a:solidFill>
                <a:effectLst>
                  <a:glow rad="177800">
                    <a:srgbClr val="2672DA"/>
                  </a:glow>
                </a:effectLst>
              </a:rPr>
              <a:t>ゼロからの</a:t>
            </a:r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667675" y="3761451"/>
            <a:ext cx="198002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800" b="1" dirty="0">
                <a:solidFill>
                  <a:srgbClr val="2A85FF"/>
                </a:solidFill>
                <a:effectLst>
                  <a:glow rad="203200">
                    <a:schemeClr val="bg1"/>
                  </a:glow>
                </a:effectLst>
              </a:rPr>
              <a:t>生徒募集中</a:t>
            </a:r>
          </a:p>
        </p:txBody>
      </p:sp>
      <p:sp>
        <p:nvSpPr>
          <p:cNvPr id="7" name="角丸四角形 6"/>
          <p:cNvSpPr/>
          <p:nvPr/>
        </p:nvSpPr>
        <p:spPr>
          <a:xfrm>
            <a:off x="667675" y="4376827"/>
            <a:ext cx="6440224" cy="576000"/>
          </a:xfrm>
          <a:prstGeom prst="roundRect">
            <a:avLst>
              <a:gd name="adj" fmla="val 50000"/>
            </a:avLst>
          </a:prstGeom>
          <a:solidFill>
            <a:srgbClr val="47A3D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4" name="角丸四角形 23"/>
          <p:cNvSpPr/>
          <p:nvPr/>
        </p:nvSpPr>
        <p:spPr>
          <a:xfrm>
            <a:off x="667675" y="4376827"/>
            <a:ext cx="1867108" cy="576000"/>
          </a:xfrm>
          <a:prstGeom prst="roundRect">
            <a:avLst>
              <a:gd name="adj" fmla="val 50000"/>
            </a:avLst>
          </a:prstGeom>
          <a:solidFill>
            <a:srgbClr val="2672D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正方形/長方形 10"/>
          <p:cNvSpPr/>
          <p:nvPr/>
        </p:nvSpPr>
        <p:spPr>
          <a:xfrm>
            <a:off x="2145773" y="4376827"/>
            <a:ext cx="458172" cy="576000"/>
          </a:xfrm>
          <a:prstGeom prst="rect">
            <a:avLst/>
          </a:prstGeom>
          <a:solidFill>
            <a:srgbClr val="2672D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6" name="角丸四角形 25"/>
          <p:cNvSpPr/>
          <p:nvPr/>
        </p:nvSpPr>
        <p:spPr>
          <a:xfrm>
            <a:off x="667675" y="5074809"/>
            <a:ext cx="6440224" cy="576000"/>
          </a:xfrm>
          <a:prstGeom prst="roundRect">
            <a:avLst>
              <a:gd name="adj" fmla="val 50000"/>
            </a:avLst>
          </a:prstGeom>
          <a:solidFill>
            <a:srgbClr val="47A3D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7" name="角丸四角形 26"/>
          <p:cNvSpPr/>
          <p:nvPr/>
        </p:nvSpPr>
        <p:spPr>
          <a:xfrm>
            <a:off x="667675" y="5074809"/>
            <a:ext cx="1867108" cy="576000"/>
          </a:xfrm>
          <a:prstGeom prst="roundRect">
            <a:avLst>
              <a:gd name="adj" fmla="val 50000"/>
            </a:avLst>
          </a:prstGeom>
          <a:solidFill>
            <a:srgbClr val="2672D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8" name="正方形/長方形 27"/>
          <p:cNvSpPr/>
          <p:nvPr/>
        </p:nvSpPr>
        <p:spPr>
          <a:xfrm>
            <a:off x="2145773" y="5074809"/>
            <a:ext cx="458172" cy="576000"/>
          </a:xfrm>
          <a:prstGeom prst="rect">
            <a:avLst/>
          </a:prstGeom>
          <a:solidFill>
            <a:srgbClr val="2672D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2" name="角丸四角形 31"/>
          <p:cNvSpPr/>
          <p:nvPr/>
        </p:nvSpPr>
        <p:spPr>
          <a:xfrm>
            <a:off x="1933435" y="573425"/>
            <a:ext cx="3862931" cy="446738"/>
          </a:xfrm>
          <a:prstGeom prst="roundRect">
            <a:avLst>
              <a:gd name="adj" fmla="val 50000"/>
            </a:avLst>
          </a:prstGeom>
          <a:solidFill>
            <a:srgbClr val="2672D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b="1"/>
              <a:t>初心者大歓迎</a:t>
            </a:r>
          </a:p>
        </p:txBody>
      </p:sp>
      <p:sp>
        <p:nvSpPr>
          <p:cNvPr id="33" name="テキスト ボックス 32"/>
          <p:cNvSpPr txBox="1"/>
          <p:nvPr/>
        </p:nvSpPr>
        <p:spPr>
          <a:xfrm>
            <a:off x="667675" y="6085506"/>
            <a:ext cx="252665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800" b="1" dirty="0">
                <a:solidFill>
                  <a:srgbClr val="F70025"/>
                </a:solidFill>
                <a:effectLst>
                  <a:glow rad="203200">
                    <a:schemeClr val="bg1"/>
                  </a:glow>
                </a:effectLst>
              </a:rPr>
              <a:t>こんな教室です</a:t>
            </a:r>
          </a:p>
        </p:txBody>
      </p:sp>
      <p:sp>
        <p:nvSpPr>
          <p:cNvPr id="15" name="角丸四角形 14"/>
          <p:cNvSpPr/>
          <p:nvPr/>
        </p:nvSpPr>
        <p:spPr>
          <a:xfrm>
            <a:off x="667675" y="6694844"/>
            <a:ext cx="3197226" cy="534386"/>
          </a:xfrm>
          <a:prstGeom prst="roundRect">
            <a:avLst>
              <a:gd name="adj" fmla="val 3867"/>
            </a:avLst>
          </a:prstGeom>
          <a:solidFill>
            <a:srgbClr val="F70025"/>
          </a:solidFill>
          <a:ln>
            <a:noFill/>
          </a:ln>
          <a:effectLst>
            <a:glow rad="63500">
              <a:schemeClr val="bg1"/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600" b="1" dirty="0">
                <a:solidFill>
                  <a:schemeClr val="bg1"/>
                </a:solidFill>
              </a:rPr>
              <a:t>1</a:t>
            </a:r>
            <a:r>
              <a:rPr kumimoji="1" lang="ja-JP" altLang="en-US" sz="1600" b="1" dirty="0">
                <a:solidFill>
                  <a:schemeClr val="bg1"/>
                </a:solidFill>
              </a:rPr>
              <a:t>クラス</a:t>
            </a:r>
            <a:r>
              <a:rPr kumimoji="1" lang="en-US" altLang="ja-JP" sz="1600" b="1" dirty="0">
                <a:solidFill>
                  <a:schemeClr val="bg1"/>
                </a:solidFill>
              </a:rPr>
              <a:t>3</a:t>
            </a:r>
            <a:r>
              <a:rPr kumimoji="1" lang="ja-JP" altLang="en-US" sz="1600" b="1" dirty="0">
                <a:solidFill>
                  <a:schemeClr val="bg1"/>
                </a:solidFill>
              </a:rPr>
              <a:t>人の少人数制</a:t>
            </a:r>
          </a:p>
        </p:txBody>
      </p:sp>
      <p:sp>
        <p:nvSpPr>
          <p:cNvPr id="35" name="テキスト ボックス 34"/>
          <p:cNvSpPr txBox="1"/>
          <p:nvPr/>
        </p:nvSpPr>
        <p:spPr>
          <a:xfrm>
            <a:off x="861219" y="4464121"/>
            <a:ext cx="1636987" cy="40011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2000" b="1" dirty="0">
                <a:solidFill>
                  <a:schemeClr val="bg1"/>
                </a:solidFill>
                <a:effectLst/>
              </a:rPr>
              <a:t>学生コース</a:t>
            </a:r>
          </a:p>
        </p:txBody>
      </p:sp>
      <p:sp>
        <p:nvSpPr>
          <p:cNvPr id="36" name="テキスト ボックス 35"/>
          <p:cNvSpPr txBox="1"/>
          <p:nvPr/>
        </p:nvSpPr>
        <p:spPr>
          <a:xfrm>
            <a:off x="861220" y="5162975"/>
            <a:ext cx="1636987" cy="400110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2000" b="1" dirty="0">
                <a:solidFill>
                  <a:schemeClr val="bg1"/>
                </a:solidFill>
                <a:effectLst/>
              </a:rPr>
              <a:t>社会人コース</a:t>
            </a:r>
          </a:p>
        </p:txBody>
      </p:sp>
      <p:sp>
        <p:nvSpPr>
          <p:cNvPr id="37" name="テキスト ボックス 36"/>
          <p:cNvSpPr txBox="1"/>
          <p:nvPr/>
        </p:nvSpPr>
        <p:spPr>
          <a:xfrm>
            <a:off x="2692959" y="4466859"/>
            <a:ext cx="4161717" cy="400110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ja-JP" altLang="en-US" sz="2000" b="1" dirty="0">
                <a:solidFill>
                  <a:schemeClr val="bg1"/>
                </a:solidFill>
                <a:effectLst/>
              </a:rPr>
              <a:t>毎週月曜</a:t>
            </a:r>
            <a:r>
              <a:rPr lang="en-US" altLang="ja-JP" sz="2000" b="1" dirty="0">
                <a:solidFill>
                  <a:schemeClr val="bg1"/>
                </a:solidFill>
                <a:effectLst/>
              </a:rPr>
              <a:t> 18:00 </a:t>
            </a:r>
            <a:r>
              <a:rPr lang="mr-IN" altLang="ja-JP" sz="2000" b="1" dirty="0">
                <a:solidFill>
                  <a:schemeClr val="bg1"/>
                </a:solidFill>
                <a:effectLst/>
              </a:rPr>
              <a:t>–</a:t>
            </a:r>
            <a:r>
              <a:rPr lang="en-US" altLang="ja-JP" sz="2000" b="1" dirty="0">
                <a:solidFill>
                  <a:schemeClr val="bg1"/>
                </a:solidFill>
                <a:effectLst/>
              </a:rPr>
              <a:t> 19:00 </a:t>
            </a:r>
            <a:r>
              <a:rPr lang="ja-JP" altLang="en-US" sz="2000" b="1" dirty="0">
                <a:solidFill>
                  <a:schemeClr val="bg1"/>
                </a:solidFill>
                <a:effectLst/>
              </a:rPr>
              <a:t>月額</a:t>
            </a:r>
            <a:r>
              <a:rPr lang="en-US" altLang="ja-JP" sz="2000" b="1" dirty="0">
                <a:solidFill>
                  <a:schemeClr val="bg1"/>
                </a:solidFill>
                <a:effectLst/>
              </a:rPr>
              <a:t> 7,500</a:t>
            </a:r>
            <a:r>
              <a:rPr lang="ja-JP" altLang="en-US" sz="2000" b="1" dirty="0">
                <a:solidFill>
                  <a:schemeClr val="bg1"/>
                </a:solidFill>
                <a:effectLst/>
              </a:rPr>
              <a:t>円</a:t>
            </a:r>
            <a:endParaRPr kumimoji="1" lang="ja-JP" altLang="en-US" sz="2000" b="1" dirty="0">
              <a:solidFill>
                <a:schemeClr val="bg1"/>
              </a:solidFill>
              <a:effectLst/>
            </a:endParaRPr>
          </a:p>
        </p:txBody>
      </p:sp>
      <p:sp>
        <p:nvSpPr>
          <p:cNvPr id="38" name="テキスト ボックス 37"/>
          <p:cNvSpPr txBox="1"/>
          <p:nvPr/>
        </p:nvSpPr>
        <p:spPr>
          <a:xfrm>
            <a:off x="2692959" y="5162975"/>
            <a:ext cx="4161717" cy="400110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ja-JP" altLang="en-US" sz="2000" b="1" dirty="0">
                <a:solidFill>
                  <a:schemeClr val="bg1"/>
                </a:solidFill>
                <a:effectLst/>
              </a:rPr>
              <a:t>毎週水曜</a:t>
            </a:r>
            <a:r>
              <a:rPr lang="en-US" altLang="ja-JP" sz="2000" b="1" dirty="0">
                <a:solidFill>
                  <a:schemeClr val="bg1"/>
                </a:solidFill>
                <a:effectLst/>
              </a:rPr>
              <a:t> 19:00 </a:t>
            </a:r>
            <a:r>
              <a:rPr lang="mr-IN" altLang="ja-JP" sz="2000" b="1" dirty="0">
                <a:solidFill>
                  <a:schemeClr val="bg1"/>
                </a:solidFill>
                <a:effectLst/>
              </a:rPr>
              <a:t>–</a:t>
            </a:r>
            <a:r>
              <a:rPr lang="en-US" altLang="ja-JP" sz="2000" b="1" dirty="0">
                <a:solidFill>
                  <a:schemeClr val="bg1"/>
                </a:solidFill>
                <a:effectLst/>
              </a:rPr>
              <a:t> 20:30 </a:t>
            </a:r>
            <a:r>
              <a:rPr lang="ja-JP" altLang="en-US" sz="2000" b="1" dirty="0">
                <a:solidFill>
                  <a:schemeClr val="bg1"/>
                </a:solidFill>
                <a:effectLst/>
              </a:rPr>
              <a:t>月額</a:t>
            </a:r>
            <a:r>
              <a:rPr lang="en-US" altLang="ja-JP" sz="2000" b="1" dirty="0">
                <a:solidFill>
                  <a:schemeClr val="bg1"/>
                </a:solidFill>
                <a:effectLst/>
              </a:rPr>
              <a:t> 8,500</a:t>
            </a:r>
            <a:r>
              <a:rPr lang="ja-JP" altLang="en-US" sz="2000" b="1" dirty="0">
                <a:solidFill>
                  <a:schemeClr val="bg1"/>
                </a:solidFill>
                <a:effectLst/>
              </a:rPr>
              <a:t>円</a:t>
            </a:r>
            <a:endParaRPr kumimoji="1" lang="ja-JP" altLang="en-US" sz="2000" b="1" dirty="0">
              <a:solidFill>
                <a:schemeClr val="bg1"/>
              </a:solidFill>
              <a:effectLst/>
            </a:endParaRPr>
          </a:p>
        </p:txBody>
      </p:sp>
      <p:sp>
        <p:nvSpPr>
          <p:cNvPr id="39" name="角丸四角形 38"/>
          <p:cNvSpPr/>
          <p:nvPr/>
        </p:nvSpPr>
        <p:spPr>
          <a:xfrm>
            <a:off x="667675" y="7283994"/>
            <a:ext cx="3197226" cy="534386"/>
          </a:xfrm>
          <a:prstGeom prst="roundRect">
            <a:avLst>
              <a:gd name="adj" fmla="val 3867"/>
            </a:avLst>
          </a:prstGeom>
          <a:solidFill>
            <a:srgbClr val="F70025"/>
          </a:solidFill>
          <a:ln>
            <a:noFill/>
          </a:ln>
          <a:effectLst>
            <a:glow rad="63500">
              <a:schemeClr val="bg1"/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600" b="1" dirty="0">
                <a:solidFill>
                  <a:schemeClr val="bg1"/>
                </a:solidFill>
              </a:rPr>
              <a:t>講師全員ネイティブスピーカー</a:t>
            </a:r>
          </a:p>
        </p:txBody>
      </p:sp>
      <p:sp>
        <p:nvSpPr>
          <p:cNvPr id="40" name="角丸四角形 39"/>
          <p:cNvSpPr/>
          <p:nvPr/>
        </p:nvSpPr>
        <p:spPr>
          <a:xfrm>
            <a:off x="3912461" y="6698738"/>
            <a:ext cx="3197226" cy="534386"/>
          </a:xfrm>
          <a:prstGeom prst="roundRect">
            <a:avLst>
              <a:gd name="adj" fmla="val 3867"/>
            </a:avLst>
          </a:prstGeom>
          <a:solidFill>
            <a:srgbClr val="F70025"/>
          </a:solidFill>
          <a:ln>
            <a:noFill/>
          </a:ln>
          <a:effectLst>
            <a:glow rad="63500">
              <a:schemeClr val="bg1"/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600" b="1" dirty="0">
                <a:solidFill>
                  <a:schemeClr val="bg1"/>
                </a:solidFill>
              </a:rPr>
              <a:t>個人レッスン対応可</a:t>
            </a:r>
          </a:p>
        </p:txBody>
      </p:sp>
      <p:sp>
        <p:nvSpPr>
          <p:cNvPr id="41" name="角丸四角形 40"/>
          <p:cNvSpPr/>
          <p:nvPr/>
        </p:nvSpPr>
        <p:spPr>
          <a:xfrm>
            <a:off x="3912461" y="7287888"/>
            <a:ext cx="3197226" cy="534386"/>
          </a:xfrm>
          <a:prstGeom prst="roundRect">
            <a:avLst>
              <a:gd name="adj" fmla="val 3867"/>
            </a:avLst>
          </a:prstGeom>
          <a:solidFill>
            <a:srgbClr val="F70025"/>
          </a:solidFill>
          <a:ln>
            <a:noFill/>
          </a:ln>
          <a:effectLst>
            <a:glow rad="63500">
              <a:schemeClr val="bg1"/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600" b="1" dirty="0">
                <a:solidFill>
                  <a:schemeClr val="bg1"/>
                </a:solidFill>
              </a:rPr>
              <a:t>基礎力</a:t>
            </a:r>
            <a:r>
              <a:rPr lang="en-US" altLang="ja-JP" sz="1600" b="1" dirty="0">
                <a:solidFill>
                  <a:schemeClr val="bg1"/>
                </a:solidFill>
              </a:rPr>
              <a:t>UP </a:t>
            </a:r>
            <a:r>
              <a:rPr lang="ja-JP" altLang="en-US" sz="1600" b="1" dirty="0">
                <a:solidFill>
                  <a:schemeClr val="bg1"/>
                </a:solidFill>
              </a:rPr>
              <a:t>オリジナルテキスト</a:t>
            </a:r>
          </a:p>
        </p:txBody>
      </p:sp>
      <p:sp>
        <p:nvSpPr>
          <p:cNvPr id="42" name="テキスト ボックス 41"/>
          <p:cNvSpPr txBox="1"/>
          <p:nvPr/>
        </p:nvSpPr>
        <p:spPr>
          <a:xfrm>
            <a:off x="1" y="8417512"/>
            <a:ext cx="777557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2000" b="1" dirty="0">
                <a:solidFill>
                  <a:schemeClr val="bg1"/>
                </a:solidFill>
                <a:effectLst/>
              </a:rPr>
              <a:t>まずは無料体験レッスンから！</a:t>
            </a:r>
            <a:r>
              <a:rPr kumimoji="1" lang="en-US" altLang="ja-JP" sz="2000" b="1" dirty="0">
                <a:solidFill>
                  <a:schemeClr val="bg1"/>
                </a:solidFill>
                <a:effectLst/>
              </a:rPr>
              <a:t> </a:t>
            </a:r>
            <a:r>
              <a:rPr kumimoji="1" lang="ja-JP" altLang="en-US" sz="2000" b="1" dirty="0">
                <a:solidFill>
                  <a:schemeClr val="bg1"/>
                </a:solidFill>
                <a:effectLst/>
              </a:rPr>
              <a:t>お気軽にお電話ください。</a:t>
            </a:r>
          </a:p>
        </p:txBody>
      </p: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D89772D6-6D50-784C-AAE5-D205243FFC12}"/>
              </a:ext>
            </a:extLst>
          </p:cNvPr>
          <p:cNvSpPr txBox="1"/>
          <p:nvPr/>
        </p:nvSpPr>
        <p:spPr>
          <a:xfrm>
            <a:off x="341338" y="9580860"/>
            <a:ext cx="431600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600" b="1" dirty="0">
                <a:solidFill>
                  <a:schemeClr val="bg1"/>
                </a:solidFill>
                <a:latin typeface="+mj-ea"/>
              </a:rPr>
              <a:t>東京都江東区豊洲 </a:t>
            </a:r>
            <a:r>
              <a:rPr lang="en-US" altLang="ja-JP" sz="1600" b="1" dirty="0">
                <a:solidFill>
                  <a:schemeClr val="bg1"/>
                </a:solidFill>
                <a:latin typeface="+mj-ea"/>
              </a:rPr>
              <a:t>3-2-3</a:t>
            </a:r>
            <a:endParaRPr lang="ja-JP" altLang="en-US" sz="1600" b="1" dirty="0">
              <a:solidFill>
                <a:schemeClr val="bg1"/>
              </a:solidFill>
              <a:latin typeface="+mj-ea"/>
            </a:endParaRPr>
          </a:p>
        </p:txBody>
      </p:sp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0922F764-9643-BE49-8993-5473E62E5640}"/>
              </a:ext>
            </a:extLst>
          </p:cNvPr>
          <p:cNvSpPr txBox="1"/>
          <p:nvPr/>
        </p:nvSpPr>
        <p:spPr>
          <a:xfrm>
            <a:off x="337971" y="9870417"/>
            <a:ext cx="431937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4000" b="1" dirty="0">
                <a:solidFill>
                  <a:srgbClr val="2A85FF"/>
                </a:solidFill>
                <a:effectLst>
                  <a:glow rad="101600">
                    <a:schemeClr val="bg1"/>
                  </a:glow>
                </a:effectLst>
                <a:latin typeface="+mj-ea"/>
                <a:ea typeface="+mj-ea"/>
              </a:rPr>
              <a:t>☎ </a:t>
            </a:r>
            <a:r>
              <a:rPr lang="en-US" altLang="ja-JP" sz="4000" b="1" dirty="0">
                <a:solidFill>
                  <a:srgbClr val="2A85FF"/>
                </a:solidFill>
                <a:effectLst>
                  <a:glow rad="101600">
                    <a:schemeClr val="bg1"/>
                  </a:glow>
                </a:effectLst>
                <a:latin typeface="+mj-ea"/>
                <a:ea typeface="+mj-ea"/>
              </a:rPr>
              <a:t>03-1234-1111</a:t>
            </a:r>
            <a:endParaRPr kumimoji="1" lang="ja-JP" altLang="en-US" sz="4000" b="1" dirty="0">
              <a:solidFill>
                <a:srgbClr val="2A85FF"/>
              </a:solidFill>
              <a:effectLst>
                <a:glow rad="101600">
                  <a:schemeClr val="bg1"/>
                </a:glow>
              </a:effectLst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1812694323"/>
      </p:ext>
    </p:extLst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2795</TotalTime>
  <Words>185</Words>
  <Application>Microsoft Macintosh PowerPoint</Application>
  <PresentationFormat>ユーザー設定</PresentationFormat>
  <Paragraphs>37</Paragraphs>
  <Slides>2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9" baseType="lpstr">
      <vt:lpstr>HG丸ｺﾞｼｯｸM-PRO</vt:lpstr>
      <vt:lpstr>ＭＳ Ｐゴシック</vt:lpstr>
      <vt:lpstr>Arial</vt:lpstr>
      <vt:lpstr>Calibri</vt:lpstr>
      <vt:lpstr>Calibri Light</vt:lpstr>
      <vt:lpstr>Mangal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16.0009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cp:lastModifiedBy> </cp:lastModifiedBy>
  <cp:revision>230</cp:revision>
  <cp:lastPrinted>2013-08-08T08:23:13Z</cp:lastPrinted>
  <dcterms:created xsi:type="dcterms:W3CDTF">2013-08-08T01:25:55Z</dcterms:created>
  <dcterms:modified xsi:type="dcterms:W3CDTF">2018-02-03T10:50:50Z</dcterms:modified>
</cp:coreProperties>
</file>