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2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8D08"/>
    <a:srgbClr val="009E7D"/>
    <a:srgbClr val="804000"/>
    <a:srgbClr val="F9F4EB"/>
    <a:srgbClr val="906E30"/>
    <a:srgbClr val="EA6F88"/>
    <a:srgbClr val="EBCEBA"/>
    <a:srgbClr val="FDE5C4"/>
    <a:srgbClr val="E6DBC1"/>
    <a:srgbClr val="FFEF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2320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091" tIns="55545" rIns="111091" bIns="55545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17/03/19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091" tIns="55545" rIns="111091" bIns="5554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091" tIns="55545" rIns="111091" bIns="5554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091" tIns="55545" rIns="111091" bIns="55545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17/03/19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レイヤー-3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" y="0"/>
            <a:ext cx="7771631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91042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417170" y="1939149"/>
            <a:ext cx="3016424" cy="1018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solidFill>
                  <a:srgbClr val="804000"/>
                </a:solidFill>
                <a:latin typeface="ＭＳ Ｐ明朝"/>
                <a:ea typeface="ＭＳ Ｐ明朝"/>
                <a:cs typeface="ＭＳ Ｐ明朝"/>
              </a:rPr>
              <a:t>年齢や性別</a:t>
            </a:r>
            <a:r>
              <a:rPr lang="ja-JP" altLang="en-US" b="1" dirty="0" smtClean="0">
                <a:solidFill>
                  <a:srgbClr val="804000"/>
                </a:solidFill>
                <a:latin typeface="ＭＳ Ｐ明朝"/>
                <a:ea typeface="ＭＳ Ｐ明朝"/>
                <a:cs typeface="ＭＳ Ｐ明朝"/>
              </a:rPr>
              <a:t>問わず</a:t>
            </a:r>
            <a:endParaRPr lang="en-US" altLang="ja-JP" b="1" dirty="0" smtClean="0">
              <a:solidFill>
                <a:srgbClr val="804000"/>
              </a:solidFill>
              <a:latin typeface="ＭＳ Ｐ明朝"/>
              <a:ea typeface="ＭＳ Ｐ明朝"/>
              <a:cs typeface="ＭＳ Ｐ明朝"/>
            </a:endParaRPr>
          </a:p>
          <a:p>
            <a:pPr algn="ctr"/>
            <a:r>
              <a:rPr lang="ja-JP" altLang="en-US" b="1" dirty="0" smtClean="0">
                <a:solidFill>
                  <a:srgbClr val="804000"/>
                </a:solidFill>
                <a:latin typeface="ＭＳ Ｐ明朝"/>
                <a:ea typeface="ＭＳ Ｐ明朝"/>
                <a:cs typeface="ＭＳ Ｐ明朝"/>
              </a:rPr>
              <a:t>人気</a:t>
            </a:r>
            <a:r>
              <a:rPr lang="ja-JP" altLang="en-US" b="1" dirty="0">
                <a:solidFill>
                  <a:srgbClr val="804000"/>
                </a:solidFill>
                <a:latin typeface="ＭＳ Ｐ明朝"/>
                <a:ea typeface="ＭＳ Ｐ明朝"/>
                <a:cs typeface="ＭＳ Ｐ明朝"/>
              </a:rPr>
              <a:t>のヨガでダイエットや</a:t>
            </a:r>
          </a:p>
          <a:p>
            <a:pPr algn="ctr"/>
            <a:r>
              <a:rPr lang="ja-JP" altLang="en-US" b="1" dirty="0">
                <a:solidFill>
                  <a:srgbClr val="804000"/>
                </a:solidFill>
                <a:latin typeface="ＭＳ Ｐ明朝"/>
                <a:ea typeface="ＭＳ Ｐ明朝"/>
                <a:cs typeface="ＭＳ Ｐ明朝"/>
              </a:rPr>
              <a:t>肩こり腰痛等の体質改善</a:t>
            </a:r>
            <a:r>
              <a:rPr lang="ja-JP" altLang="en-US" b="1" dirty="0" smtClean="0">
                <a:solidFill>
                  <a:srgbClr val="804000"/>
                </a:solidFill>
                <a:latin typeface="ＭＳ Ｐ明朝"/>
                <a:ea typeface="ＭＳ Ｐ明朝"/>
                <a:cs typeface="ＭＳ Ｐ明朝"/>
              </a:rPr>
              <a:t>。</a:t>
            </a:r>
            <a:endParaRPr lang="ja-JP" altLang="en-US" b="1" dirty="0">
              <a:solidFill>
                <a:srgbClr val="804000"/>
              </a:solidFill>
              <a:latin typeface="ＭＳ Ｐ明朝"/>
              <a:ea typeface="ＭＳ Ｐ明朝"/>
              <a:cs typeface="ＭＳ Ｐ明朝"/>
            </a:endParaRPr>
          </a:p>
        </p:txBody>
      </p:sp>
      <p:pic>
        <p:nvPicPr>
          <p:cNvPr id="16" name="図 15" descr="askul_chirashi_yoga_ol-0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127" y="4851085"/>
            <a:ext cx="1606296" cy="701040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855143" y="9299254"/>
            <a:ext cx="2031325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アスクルヨガ</a:t>
            </a:r>
            <a:endParaRPr lang="en-US" altLang="ja-JP" sz="24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  <a:p>
            <a:r>
              <a:rPr lang="ja-JP" altLang="en-US" sz="11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東京都江東区豊洲</a:t>
            </a:r>
            <a:r>
              <a:rPr lang="en-US" altLang="ja-JP" sz="11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3-2-</a:t>
            </a:r>
            <a:r>
              <a:rPr lang="en-US" altLang="ja-JP" sz="11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3</a:t>
            </a:r>
          </a:p>
          <a:p>
            <a:endParaRPr lang="en-US" altLang="ja-JP" sz="11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pPr algn="ctr"/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● 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交通アクセス</a:t>
            </a:r>
          </a:p>
          <a:p>
            <a:pPr algn="ctr"/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○○○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線</a:t>
            </a:r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○○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駅　徒歩</a:t>
            </a:r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00</a:t>
            </a:r>
            <a:r>
              <a:rPr lang="ja-JP" altLang="en-US" sz="10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分</a:t>
            </a:r>
            <a:endParaRPr lang="en-US" altLang="ja-JP" sz="10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pPr algn="ctr"/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○○○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線</a:t>
            </a:r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○○</a:t>
            </a:r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駅　徒歩</a:t>
            </a:r>
            <a:r>
              <a:rPr lang="en-US" altLang="ja-JP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00</a:t>
            </a:r>
            <a:r>
              <a:rPr lang="ja-JP" altLang="en-US" sz="10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分</a:t>
            </a:r>
            <a:endParaRPr lang="en-US" altLang="ja-JP" sz="10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994705" y="9138234"/>
            <a:ext cx="5817249" cy="0"/>
          </a:xfrm>
          <a:prstGeom prst="line">
            <a:avLst/>
          </a:prstGeom>
          <a:ln w="3175" cmpd="sng">
            <a:solidFill>
              <a:schemeClr val="bg1"/>
            </a:solidFill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>
            <a:off x="994705" y="8427779"/>
            <a:ext cx="1873954" cy="0"/>
          </a:xfrm>
          <a:prstGeom prst="line">
            <a:avLst/>
          </a:prstGeom>
          <a:ln w="3175" cmpd="sng">
            <a:solidFill>
              <a:schemeClr val="bg1"/>
            </a:solidFill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4938001" y="8427779"/>
            <a:ext cx="1873954" cy="0"/>
          </a:xfrm>
          <a:prstGeom prst="line">
            <a:avLst/>
          </a:prstGeom>
          <a:ln w="3175" cmpd="sng">
            <a:solidFill>
              <a:schemeClr val="bg1"/>
            </a:solidFill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3037403" y="9395775"/>
            <a:ext cx="0" cy="1136728"/>
          </a:xfrm>
          <a:prstGeom prst="line">
            <a:avLst/>
          </a:prstGeom>
          <a:ln w="3175" cmpd="sng">
            <a:solidFill>
              <a:schemeClr val="bg1"/>
            </a:solidFill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3071415" y="9299254"/>
            <a:ext cx="3740928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お問合せ・ご予約は</a:t>
            </a:r>
            <a:endParaRPr lang="en-US" altLang="ja-JP" sz="14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  <a:p>
            <a:r>
              <a:rPr lang="en-US" altLang="ja-JP" sz="36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03</a:t>
            </a:r>
            <a:r>
              <a:rPr lang="en-US" altLang="ja-JP" sz="36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-1234-</a:t>
            </a:r>
            <a:r>
              <a:rPr lang="en-US" altLang="ja-JP" sz="36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1111</a:t>
            </a:r>
          </a:p>
          <a:p>
            <a:r>
              <a:rPr lang="en-US" altLang="ja-JP" sz="14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http</a:t>
            </a:r>
            <a:r>
              <a:rPr lang="en-US" altLang="ja-JP" sz="14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://</a:t>
            </a:r>
            <a:r>
              <a:rPr lang="en-US" altLang="ja-JP" sz="1400" b="1" dirty="0" err="1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www.askult.com</a:t>
            </a:r>
            <a:r>
              <a:rPr lang="en-US" altLang="ja-JP" sz="1400" b="1" dirty="0" smtClean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/</a:t>
            </a:r>
          </a:p>
          <a:p>
            <a:r>
              <a:rPr lang="ja-JP" altLang="en-US" sz="1000" b="1" dirty="0">
                <a:solidFill>
                  <a:schemeClr val="bg1"/>
                </a:solidFill>
                <a:latin typeface="ＭＳ Ｐ明朝"/>
                <a:ea typeface="ＭＳ Ｐ明朝"/>
                <a:cs typeface="ＭＳ Ｐ明朝"/>
              </a:rPr>
              <a:t>詳しくはホームページをご覧ください。</a:t>
            </a:r>
            <a:endParaRPr lang="en-US" altLang="ja-JP" sz="1000" b="1" dirty="0" smtClean="0">
              <a:solidFill>
                <a:schemeClr val="bg1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2940430" y="8682916"/>
            <a:ext cx="1886662" cy="285290"/>
          </a:xfrm>
          <a:prstGeom prst="roundRect">
            <a:avLst>
              <a:gd name="adj" fmla="val 50000"/>
            </a:avLst>
          </a:prstGeom>
          <a:solidFill>
            <a:srgbClr val="906E3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/>
            <a:r>
              <a:rPr kumimoji="1" lang="ja-JP" altLang="en-US" sz="1400" dirty="0" smtClean="0"/>
              <a:t>骨盤矯正コース</a:t>
            </a:r>
            <a:endParaRPr kumimoji="1" lang="ja-JP" altLang="en-US" sz="1400" dirty="0"/>
          </a:p>
        </p:txBody>
      </p:sp>
      <p:sp>
        <p:nvSpPr>
          <p:cNvPr id="64" name="角丸四角形 63"/>
          <p:cNvSpPr/>
          <p:nvPr/>
        </p:nvSpPr>
        <p:spPr>
          <a:xfrm>
            <a:off x="935459" y="8682916"/>
            <a:ext cx="1886662" cy="285290"/>
          </a:xfrm>
          <a:prstGeom prst="roundRect">
            <a:avLst>
              <a:gd name="adj" fmla="val 50000"/>
            </a:avLst>
          </a:prstGeom>
          <a:solidFill>
            <a:srgbClr val="FC8D0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/>
            <a:r>
              <a:rPr kumimoji="1" lang="ja-JP" altLang="en-US" sz="1400" dirty="0" smtClean="0"/>
              <a:t>ホットヨガコース</a:t>
            </a:r>
            <a:endParaRPr kumimoji="1" lang="ja-JP" altLang="en-US" sz="1400" dirty="0"/>
          </a:p>
        </p:txBody>
      </p:sp>
      <p:sp>
        <p:nvSpPr>
          <p:cNvPr id="65" name="角丸四角形 64"/>
          <p:cNvSpPr/>
          <p:nvPr/>
        </p:nvSpPr>
        <p:spPr>
          <a:xfrm>
            <a:off x="4967907" y="8682916"/>
            <a:ext cx="1886662" cy="285290"/>
          </a:xfrm>
          <a:prstGeom prst="roundRect">
            <a:avLst>
              <a:gd name="adj" fmla="val 50000"/>
            </a:avLst>
          </a:prstGeom>
          <a:solidFill>
            <a:srgbClr val="009E7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 anchorCtr="0"/>
          <a:lstStyle/>
          <a:p>
            <a:pPr algn="ctr"/>
            <a:r>
              <a:rPr lang="ja-JP" altLang="en-US" sz="1400" dirty="0" smtClean="0"/>
              <a:t>リラックスヨガ</a:t>
            </a:r>
            <a:r>
              <a:rPr kumimoji="1" lang="ja-JP" altLang="en-US" sz="1400" dirty="0" smtClean="0"/>
              <a:t>コース</a:t>
            </a:r>
            <a:endParaRPr kumimoji="1" lang="ja-JP" altLang="en-US" sz="14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818841" y="8033252"/>
            <a:ext cx="2133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人気の</a:t>
            </a:r>
            <a:r>
              <a:rPr lang="en-US" altLang="ja-JP" sz="3600" b="1" dirty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3</a:t>
            </a:r>
            <a:r>
              <a:rPr lang="ja-JP" altLang="en-US" sz="2400" b="1" dirty="0">
                <a:solidFill>
                  <a:srgbClr val="FFFFFF"/>
                </a:solidFill>
                <a:latin typeface="ＭＳ Ｐ明朝"/>
                <a:ea typeface="ＭＳ Ｐ明朝"/>
                <a:cs typeface="ＭＳ Ｐ明朝"/>
              </a:rPr>
              <a:t>コース</a:t>
            </a:r>
            <a:endParaRPr lang="ja-JP" altLang="en-US" sz="2400" dirty="0">
              <a:solidFill>
                <a:srgbClr val="FFFFFF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610991" y="5788574"/>
            <a:ext cx="116329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半額</a:t>
            </a:r>
            <a:r>
              <a:rPr lang="en-US" altLang="ja-JP" sz="3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!</a:t>
            </a:r>
            <a:endParaRPr lang="en-US" altLang="ja-JP" sz="32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387936" y="7259841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スペシャルクーポン</a:t>
            </a:r>
            <a:endParaRPr lang="en-US" altLang="ja-JP" sz="1200" b="1" dirty="0" smtClean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プレゼント</a:t>
            </a:r>
            <a:endParaRPr lang="ja-JP" altLang="en-US" sz="12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3387936" y="656888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オリジナルグッズ</a:t>
            </a:r>
            <a:endParaRPr lang="en-US" altLang="ja-JP" sz="1200" b="1" dirty="0" smtClean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プレゼント</a:t>
            </a:r>
            <a:endParaRPr lang="ja-JP" altLang="en-US" sz="1200" b="1" dirty="0">
              <a:solidFill>
                <a:schemeClr val="bg1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70" name="角丸四角形 69"/>
          <p:cNvSpPr/>
          <p:nvPr/>
        </p:nvSpPr>
        <p:spPr>
          <a:xfrm>
            <a:off x="3454517" y="5894369"/>
            <a:ext cx="174765" cy="38763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600" b="1" dirty="0" smtClean="0">
                <a:solidFill>
                  <a:srgbClr val="FF0000"/>
                </a:solidFill>
              </a:rPr>
              <a:t>入会金</a:t>
            </a:r>
            <a:endParaRPr kumimoji="1" lang="ja-JP" altLang="en-US" sz="600" b="1" dirty="0">
              <a:solidFill>
                <a:srgbClr val="FF0000"/>
              </a:solidFill>
            </a:endParaRPr>
          </a:p>
        </p:txBody>
      </p:sp>
      <p:pic>
        <p:nvPicPr>
          <p:cNvPr id="2" name="図 1" descr="トンボ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" t="536" r="876" b="84225"/>
          <a:stretch/>
        </p:blipFill>
        <p:spPr>
          <a:xfrm>
            <a:off x="68120" y="58486"/>
            <a:ext cx="7635392" cy="1662167"/>
          </a:xfrm>
          <a:prstGeom prst="rect">
            <a:avLst/>
          </a:prstGeom>
        </p:spPr>
      </p:pic>
      <p:grpSp>
        <p:nvGrpSpPr>
          <p:cNvPr id="20" name="図形グループ 19"/>
          <p:cNvGrpSpPr/>
          <p:nvPr/>
        </p:nvGrpSpPr>
        <p:grpSpPr>
          <a:xfrm>
            <a:off x="2850182" y="5636300"/>
            <a:ext cx="488896" cy="670207"/>
            <a:chOff x="2850182" y="5636300"/>
            <a:chExt cx="488896" cy="670207"/>
          </a:xfrm>
        </p:grpSpPr>
        <p:sp>
          <p:nvSpPr>
            <p:cNvPr id="21" name="円/楕円 20"/>
            <p:cNvSpPr/>
            <p:nvPr/>
          </p:nvSpPr>
          <p:spPr>
            <a:xfrm>
              <a:off x="2850182" y="5817611"/>
              <a:ext cx="488896" cy="4888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2000" dirty="0" smtClean="0">
                  <a:solidFill>
                    <a:srgbClr val="660066"/>
                  </a:solidFill>
                  <a:latin typeface="HGP明朝E"/>
                  <a:ea typeface="HGP明朝E"/>
                  <a:cs typeface="HGP明朝E"/>
                </a:rPr>
                <a:t>1</a:t>
              </a:r>
              <a:endParaRPr kumimoji="1" lang="ja-JP" altLang="en-US" sz="2000" dirty="0">
                <a:solidFill>
                  <a:srgbClr val="660066"/>
                </a:solidFill>
                <a:latin typeface="HGP明朝E"/>
                <a:ea typeface="HGP明朝E"/>
                <a:cs typeface="HGP明朝E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2879615" y="5636300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solidFill>
                    <a:schemeClr val="bg1"/>
                  </a:solidFill>
                </a:rPr>
                <a:t>特</a:t>
              </a:r>
              <a:r>
                <a:rPr kumimoji="1" lang="en-US" altLang="ja-JP" sz="800" dirty="0" smtClean="0">
                  <a:solidFill>
                    <a:schemeClr val="bg1"/>
                  </a:solidFill>
                </a:rPr>
                <a:t> </a:t>
              </a:r>
              <a:r>
                <a:rPr kumimoji="1" lang="ja-JP" altLang="en-US" sz="800" dirty="0" smtClean="0">
                  <a:solidFill>
                    <a:schemeClr val="bg1"/>
                  </a:solidFill>
                </a:rPr>
                <a:t>典</a:t>
              </a:r>
              <a:endParaRPr kumimoji="1" lang="ja-JP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図形グループ 23"/>
          <p:cNvGrpSpPr/>
          <p:nvPr/>
        </p:nvGrpSpPr>
        <p:grpSpPr>
          <a:xfrm>
            <a:off x="2850182" y="6354989"/>
            <a:ext cx="488896" cy="670207"/>
            <a:chOff x="2850182" y="5636300"/>
            <a:chExt cx="488896" cy="670207"/>
          </a:xfrm>
        </p:grpSpPr>
        <p:sp>
          <p:nvSpPr>
            <p:cNvPr id="25" name="円/楕円 24"/>
            <p:cNvSpPr/>
            <p:nvPr/>
          </p:nvSpPr>
          <p:spPr>
            <a:xfrm>
              <a:off x="2850182" y="5817611"/>
              <a:ext cx="488896" cy="488896"/>
            </a:xfrm>
            <a:prstGeom prst="ellipse">
              <a:avLst/>
            </a:prstGeom>
            <a:noFill/>
            <a:ln w="28575" cmpd="sng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2000" dirty="0" smtClean="0">
                  <a:solidFill>
                    <a:srgbClr val="FFFFFF"/>
                  </a:solidFill>
                  <a:latin typeface="HGP明朝E"/>
                  <a:ea typeface="HGP明朝E"/>
                  <a:cs typeface="HGP明朝E"/>
                </a:rPr>
                <a:t>2</a:t>
              </a:r>
              <a:endParaRPr kumimoji="1" lang="ja-JP" altLang="en-US" sz="2000" dirty="0">
                <a:solidFill>
                  <a:srgbClr val="FFFFFF"/>
                </a:solidFill>
                <a:latin typeface="HGP明朝E"/>
                <a:ea typeface="HGP明朝E"/>
                <a:cs typeface="HGP明朝E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879615" y="5636300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solidFill>
                    <a:schemeClr val="bg1"/>
                  </a:solidFill>
                </a:rPr>
                <a:t>特</a:t>
              </a:r>
              <a:r>
                <a:rPr kumimoji="1" lang="en-US" altLang="ja-JP" sz="800" dirty="0" smtClean="0">
                  <a:solidFill>
                    <a:schemeClr val="bg1"/>
                  </a:solidFill>
                </a:rPr>
                <a:t> </a:t>
              </a:r>
              <a:r>
                <a:rPr kumimoji="1" lang="ja-JP" altLang="en-US" sz="800" dirty="0" smtClean="0">
                  <a:solidFill>
                    <a:schemeClr val="bg1"/>
                  </a:solidFill>
                </a:rPr>
                <a:t>典</a:t>
              </a:r>
              <a:endParaRPr kumimoji="1" lang="ja-JP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図形グループ 26"/>
          <p:cNvGrpSpPr/>
          <p:nvPr/>
        </p:nvGrpSpPr>
        <p:grpSpPr>
          <a:xfrm>
            <a:off x="2850182" y="7073679"/>
            <a:ext cx="488896" cy="670207"/>
            <a:chOff x="2850182" y="5636300"/>
            <a:chExt cx="488896" cy="670207"/>
          </a:xfrm>
        </p:grpSpPr>
        <p:sp>
          <p:nvSpPr>
            <p:cNvPr id="32" name="円/楕円 31"/>
            <p:cNvSpPr/>
            <p:nvPr/>
          </p:nvSpPr>
          <p:spPr>
            <a:xfrm>
              <a:off x="2850182" y="5817611"/>
              <a:ext cx="488896" cy="48889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2000" dirty="0" smtClean="0">
                  <a:solidFill>
                    <a:srgbClr val="660066"/>
                  </a:solidFill>
                  <a:latin typeface="HGP明朝E"/>
                  <a:ea typeface="HGP明朝E"/>
                  <a:cs typeface="HGP明朝E"/>
                </a:rPr>
                <a:t>3</a:t>
              </a:r>
              <a:endParaRPr kumimoji="1" lang="ja-JP" altLang="en-US" sz="2000" dirty="0">
                <a:solidFill>
                  <a:srgbClr val="660066"/>
                </a:solidFill>
                <a:latin typeface="HGP明朝E"/>
                <a:ea typeface="HGP明朝E"/>
                <a:cs typeface="HGP明朝E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2879615" y="5636300"/>
              <a:ext cx="4411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 dirty="0" smtClean="0">
                  <a:solidFill>
                    <a:schemeClr val="bg1"/>
                  </a:solidFill>
                </a:rPr>
                <a:t>特</a:t>
              </a:r>
              <a:r>
                <a:rPr kumimoji="1" lang="en-US" altLang="ja-JP" sz="800" dirty="0" smtClean="0">
                  <a:solidFill>
                    <a:schemeClr val="bg1"/>
                  </a:solidFill>
                </a:rPr>
                <a:t> </a:t>
              </a:r>
              <a:r>
                <a:rPr kumimoji="1" lang="ja-JP" altLang="en-US" sz="800" dirty="0" smtClean="0">
                  <a:solidFill>
                    <a:schemeClr val="bg1"/>
                  </a:solidFill>
                </a:rPr>
                <a:t>典</a:t>
              </a:r>
              <a:endParaRPr kumimoji="1" lang="ja-JP" altLang="en-US" sz="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エクスポ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391</TotalTime>
  <Words>192</Words>
  <Application>Microsoft Macintosh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 檀野</cp:lastModifiedBy>
  <cp:revision>60</cp:revision>
  <cp:lastPrinted>2017-03-15T11:33:00Z</cp:lastPrinted>
  <dcterms:created xsi:type="dcterms:W3CDTF">2013-08-07T01:16:52Z</dcterms:created>
  <dcterms:modified xsi:type="dcterms:W3CDTF">2017-03-19T11:43:57Z</dcterms:modified>
</cp:coreProperties>
</file>