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AF2"/>
    <a:srgbClr val="00B0F0"/>
    <a:srgbClr val="2E8DE4"/>
    <a:srgbClr val="FF6699"/>
    <a:srgbClr val="77531E"/>
    <a:srgbClr val="C8152D"/>
    <a:srgbClr val="CC0000"/>
    <a:srgbClr val="CC3300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8632438"/>
            <a:ext cx="7775575" cy="2275275"/>
          </a:xfrm>
          <a:prstGeom prst="rect">
            <a:avLst/>
          </a:prstGeom>
          <a:solidFill>
            <a:srgbClr val="2E8DE4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2" name="図 41" descr="レイヤー-1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23"/>
          <a:stretch/>
        </p:blipFill>
        <p:spPr>
          <a:xfrm>
            <a:off x="0" y="0"/>
            <a:ext cx="7771631" cy="6727557"/>
          </a:xfrm>
          <a:prstGeom prst="rect">
            <a:avLst/>
          </a:prstGeom>
        </p:spPr>
      </p:pic>
      <p:pic>
        <p:nvPicPr>
          <p:cNvPr id="43" name="図 42" descr="レイヤー-2.pn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14" b="43344"/>
          <a:stretch/>
        </p:blipFill>
        <p:spPr>
          <a:xfrm>
            <a:off x="3944" y="1672748"/>
            <a:ext cx="7771631" cy="4367731"/>
          </a:xfrm>
          <a:prstGeom prst="rect">
            <a:avLst/>
          </a:prstGeom>
        </p:spPr>
      </p:pic>
      <p:grpSp>
        <p:nvGrpSpPr>
          <p:cNvPr id="7" name="グループ化 6"/>
          <p:cNvGrpSpPr/>
          <p:nvPr/>
        </p:nvGrpSpPr>
        <p:grpSpPr>
          <a:xfrm>
            <a:off x="3123173" y="9698556"/>
            <a:ext cx="1911932" cy="266373"/>
            <a:chOff x="467422" y="9794714"/>
            <a:chExt cx="2313437" cy="26637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422" y="9798958"/>
              <a:ext cx="2313437" cy="262129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69490" y="9794714"/>
              <a:ext cx="2125108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700" dirty="0">
                  <a:solidFill>
                    <a:srgbClr val="FF6699"/>
                  </a:solidFill>
                  <a:latin typeface="+mj-ea"/>
                  <a:ea typeface="+mj-ea"/>
                  <a:cs typeface="メイリオ" panose="020B0604030504040204" pitchFamily="50" charset="-128"/>
                </a:rPr>
                <a:t>お問い合わせ</a:t>
              </a:r>
              <a:endParaRPr kumimoji="1" lang="ja-JP" altLang="en-US" sz="1700" dirty="0">
                <a:solidFill>
                  <a:srgbClr val="FF6699"/>
                </a:solidFill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5175495" y="9719850"/>
            <a:ext cx="2546455" cy="2308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450" spc="-3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まずは気軽にお電話下さい。</a:t>
            </a:r>
            <a:endParaRPr kumimoji="1" lang="ja-JP" altLang="en-US" sz="1450" spc="-30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69920" y="9967793"/>
            <a:ext cx="4435552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</a:t>
            </a:r>
            <a:r>
              <a:rPr lang="en-US" altLang="ja-JP" sz="32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L.</a:t>
            </a:r>
            <a:r>
              <a:rPr lang="en-US" altLang="ja-JP" sz="4000" b="1" spc="-8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kumimoji="1" lang="ja-JP" altLang="en-US" sz="4000" b="1" spc="-80" dirty="0">
              <a:solidFill>
                <a:schemeClr val="bg1"/>
              </a:solidFill>
              <a:latin typeface="Century Gothic" panose="020B0502020202020204" pitchFamily="34" charset="0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0" name="図 39" descr="PPT_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24" y="385608"/>
            <a:ext cx="1719072" cy="1719072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 rot="21001387">
            <a:off x="186799" y="805871"/>
            <a:ext cx="2093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ln w="3175" cmpd="sng">
                  <a:solidFill>
                    <a:schemeClr val="accent4"/>
                  </a:solidFill>
                </a:ln>
                <a:solidFill>
                  <a:srgbClr val="FFFF00"/>
                </a:solidFill>
                <a:latin typeface="HGP創英角ｺﾞｼｯｸUB"/>
                <a:ea typeface="HGP創英角ｺﾞｼｯｸUB"/>
                <a:cs typeface="HGP創英角ｺﾞｼｯｸUB"/>
              </a:rPr>
              <a:t>期間限定</a:t>
            </a:r>
          </a:p>
          <a:p>
            <a:pPr algn="ctr"/>
            <a:r>
              <a:rPr lang="ja-JP" altLang="en-US" sz="2400" dirty="0">
                <a:ln w="3175" cmpd="sng">
                  <a:solidFill>
                    <a:schemeClr val="accent4"/>
                  </a:solidFill>
                </a:ln>
                <a:solidFill>
                  <a:srgbClr val="FFFF00"/>
                </a:solidFill>
                <a:latin typeface="HGP創英角ｺﾞｼｯｸUB"/>
                <a:ea typeface="HGP創英角ｺﾞｼｯｸUB"/>
                <a:cs typeface="HGP創英角ｺﾞｼｯｸUB"/>
              </a:rPr>
              <a:t>割引実施</a:t>
            </a:r>
            <a:r>
              <a:rPr lang="en-US" altLang="ja-JP" sz="2400" dirty="0">
                <a:ln w="3175" cmpd="sng">
                  <a:solidFill>
                    <a:schemeClr val="accent4"/>
                  </a:solidFill>
                </a:ln>
                <a:solidFill>
                  <a:srgbClr val="FFFF00"/>
                </a:solidFill>
                <a:latin typeface="HGP創英角ｺﾞｼｯｸUB"/>
                <a:ea typeface="HGP創英角ｺﾞｼｯｸUB"/>
                <a:cs typeface="HGP創英角ｺﾞｼｯｸUB"/>
              </a:rPr>
              <a:t>!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53606" y="9770174"/>
            <a:ext cx="2615799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 fontAlgn="ctr"/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住宅の掃除おまかせください！</a:t>
            </a:r>
            <a:endParaRPr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just" fontAlgn="ctr"/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アスクルクリーニング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just" fontAlgn="ctr"/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東京都豊洲</a:t>
            </a:r>
            <a:r>
              <a:rPr lang="en-US" altLang="ja-JP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－</a:t>
            </a:r>
            <a:r>
              <a:rPr lang="en-US" altLang="ja-JP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－</a:t>
            </a:r>
            <a:r>
              <a:rPr lang="en-US" altLang="ja-JP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</a:p>
        </p:txBody>
      </p:sp>
      <p:grpSp>
        <p:nvGrpSpPr>
          <p:cNvPr id="64" name="図形グループ 63"/>
          <p:cNvGrpSpPr/>
          <p:nvPr/>
        </p:nvGrpSpPr>
        <p:grpSpPr>
          <a:xfrm>
            <a:off x="396905" y="8826566"/>
            <a:ext cx="2223872" cy="721736"/>
            <a:chOff x="396905" y="6226252"/>
            <a:chExt cx="2223872" cy="721736"/>
          </a:xfrm>
        </p:grpSpPr>
        <p:sp>
          <p:nvSpPr>
            <p:cNvPr id="61" name="対角する 2 つの角を丸めた四角形 60"/>
            <p:cNvSpPr/>
            <p:nvPr/>
          </p:nvSpPr>
          <p:spPr>
            <a:xfrm>
              <a:off x="503945" y="6287944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CCEAF2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4" name="対角する 2 つの角を丸めた四角形 53"/>
            <p:cNvSpPr/>
            <p:nvPr/>
          </p:nvSpPr>
          <p:spPr>
            <a:xfrm>
              <a:off x="396905" y="6226252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605758" y="6356219"/>
              <a:ext cx="16968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電気代節約</a:t>
              </a:r>
            </a:p>
          </p:txBody>
        </p:sp>
      </p:grpSp>
      <p:grpSp>
        <p:nvGrpSpPr>
          <p:cNvPr id="65" name="図形グループ 64"/>
          <p:cNvGrpSpPr/>
          <p:nvPr/>
        </p:nvGrpSpPr>
        <p:grpSpPr>
          <a:xfrm>
            <a:off x="2770780" y="8826566"/>
            <a:ext cx="2223872" cy="721736"/>
            <a:chOff x="2770780" y="6226252"/>
            <a:chExt cx="2223872" cy="721736"/>
          </a:xfrm>
        </p:grpSpPr>
        <p:sp>
          <p:nvSpPr>
            <p:cNvPr id="62" name="対角する 2 つの角を丸めた四角形 61"/>
            <p:cNvSpPr/>
            <p:nvPr/>
          </p:nvSpPr>
          <p:spPr>
            <a:xfrm>
              <a:off x="2877820" y="6287944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CCEAF2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8" name="対角する 2 つの角を丸めた四角形 57"/>
            <p:cNvSpPr/>
            <p:nvPr/>
          </p:nvSpPr>
          <p:spPr>
            <a:xfrm>
              <a:off x="2770780" y="6226252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2923590" y="6356219"/>
              <a:ext cx="181719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効率アップ</a:t>
              </a:r>
            </a:p>
          </p:txBody>
        </p:sp>
      </p:grpSp>
      <p:grpSp>
        <p:nvGrpSpPr>
          <p:cNvPr id="66" name="図形グループ 65"/>
          <p:cNvGrpSpPr/>
          <p:nvPr/>
        </p:nvGrpSpPr>
        <p:grpSpPr>
          <a:xfrm>
            <a:off x="5144655" y="8826566"/>
            <a:ext cx="2223872" cy="721736"/>
            <a:chOff x="5144655" y="6226252"/>
            <a:chExt cx="2223872" cy="721736"/>
          </a:xfrm>
        </p:grpSpPr>
        <p:sp>
          <p:nvSpPr>
            <p:cNvPr id="63" name="対角する 2 つの角を丸めた四角形 62"/>
            <p:cNvSpPr/>
            <p:nvPr/>
          </p:nvSpPr>
          <p:spPr>
            <a:xfrm>
              <a:off x="5251695" y="6287944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CCEAF2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9" name="対角する 2 つの角を丸めた四角形 58"/>
            <p:cNvSpPr/>
            <p:nvPr/>
          </p:nvSpPr>
          <p:spPr>
            <a:xfrm>
              <a:off x="5144655" y="6226252"/>
              <a:ext cx="2116832" cy="66004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177742" y="6356219"/>
              <a:ext cx="203098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アレルギー対策</a:t>
              </a:r>
            </a:p>
          </p:txBody>
        </p:sp>
      </p:grpSp>
      <p:sp>
        <p:nvSpPr>
          <p:cNvPr id="25" name="正方形/長方形 24"/>
          <p:cNvSpPr/>
          <p:nvPr/>
        </p:nvSpPr>
        <p:spPr>
          <a:xfrm>
            <a:off x="472292" y="6447310"/>
            <a:ext cx="6891257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専用洗剤と高圧洗浄でホコリ・カビ・ダニ・タバコのヤニを徹底除去。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ctr">
              <a:spcAft>
                <a:spcPts val="600"/>
              </a:spcAft>
            </a:pP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エアコンの使用が増えるこれからの時期に是非お問合せください！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26805" y="7363415"/>
            <a:ext cx="2790367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ctr"/>
            <a:r>
              <a:rPr lang="ja-JP" altLang="en-US" sz="2000" dirty="0">
                <a:ln w="22225">
                  <a:solidFill>
                    <a:srgbClr val="2E8DE4"/>
                  </a:solidFill>
                  <a:prstDash val="solid"/>
                </a:ln>
                <a:solidFill>
                  <a:srgbClr val="2E8DE4"/>
                </a:solidFill>
                <a:latin typeface="+mj-ea"/>
                <a:ea typeface="+mj-ea"/>
              </a:rPr>
              <a:t>天井埋め込みタイプ</a:t>
            </a:r>
            <a:endParaRPr lang="en-US" altLang="ja-JP" sz="2000" dirty="0">
              <a:ln w="22225">
                <a:solidFill>
                  <a:srgbClr val="2E8DE4"/>
                </a:solidFill>
                <a:prstDash val="solid"/>
              </a:ln>
              <a:solidFill>
                <a:srgbClr val="2E8DE4"/>
              </a:solidFill>
              <a:latin typeface="+mj-ea"/>
              <a:ea typeface="+mj-ea"/>
            </a:endParaRPr>
          </a:p>
          <a:p>
            <a:pPr algn="ctr" fontAlgn="ctr"/>
            <a:r>
              <a:rPr lang="en-US" altLang="ja-JP" sz="24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0,000</a:t>
            </a:r>
            <a:r>
              <a:rPr lang="ja-JP" altLang="en-US" sz="16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円</a:t>
            </a:r>
            <a:r>
              <a:rPr lang="en-US" altLang="ja-JP" sz="24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→</a:t>
            </a:r>
            <a:r>
              <a:rPr lang="en-US" altLang="ja-JP" sz="40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0,000</a:t>
            </a:r>
            <a:r>
              <a:rPr lang="ja-JP" altLang="en-US" sz="16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ＭＳ Ｐゴシック"/>
              </a:rPr>
              <a:t>円</a:t>
            </a:r>
            <a:endParaRPr lang="ja-JP" altLang="en-US" sz="4000" dirty="0">
              <a:ln w="22225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latin typeface="+mj-ea"/>
              <a:ea typeface="+mj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89657" y="5914702"/>
            <a:ext cx="4508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ctr"/>
            <a:r>
              <a:rPr lang="ja-JP" altLang="en-US" sz="18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</a:rPr>
              <a:t>キャンペーン期間</a:t>
            </a:r>
            <a:r>
              <a:rPr lang="ja-JP" altLang="en-US" sz="18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：</a:t>
            </a:r>
            <a:r>
              <a:rPr lang="en-US" altLang="ja-JP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6</a:t>
            </a:r>
            <a:r>
              <a:rPr lang="ja-JP" altLang="en-US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月</a:t>
            </a:r>
            <a:r>
              <a:rPr lang="en-US" altLang="ja-JP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20</a:t>
            </a:r>
            <a:r>
              <a:rPr lang="ja-JP" altLang="en-US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日</a:t>
            </a:r>
            <a:r>
              <a:rPr lang="en-US" altLang="ja-JP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〜7</a:t>
            </a:r>
            <a:r>
              <a:rPr lang="ja-JP" altLang="en-US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月</a:t>
            </a:r>
            <a:r>
              <a:rPr lang="en-US" altLang="ja-JP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20</a:t>
            </a:r>
            <a:r>
              <a:rPr lang="ja-JP" altLang="en-US" sz="24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</a:rPr>
              <a:t>日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027484" y="7363415"/>
            <a:ext cx="2790367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ctr"/>
            <a:r>
              <a:rPr lang="ja-JP" altLang="en-US" sz="2000" dirty="0">
                <a:ln w="22225">
                  <a:solidFill>
                    <a:srgbClr val="2E8DE4"/>
                  </a:solidFill>
                  <a:prstDash val="solid"/>
                </a:ln>
                <a:solidFill>
                  <a:srgbClr val="2E8DE4"/>
                </a:solidFill>
                <a:latin typeface="+mj-ea"/>
                <a:ea typeface="+mj-ea"/>
              </a:rPr>
              <a:t>壁掛けタイプ</a:t>
            </a:r>
            <a:endParaRPr lang="en-US" altLang="ja-JP" sz="2000" dirty="0">
              <a:ln w="22225">
                <a:solidFill>
                  <a:srgbClr val="2E8DE4"/>
                </a:solidFill>
                <a:prstDash val="solid"/>
              </a:ln>
              <a:solidFill>
                <a:srgbClr val="2E8DE4"/>
              </a:solidFill>
              <a:latin typeface="+mj-ea"/>
              <a:ea typeface="+mj-ea"/>
            </a:endParaRPr>
          </a:p>
          <a:p>
            <a:pPr algn="ctr" fontAlgn="ctr"/>
            <a:r>
              <a:rPr lang="en-US" altLang="ja-JP" sz="24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0,000</a:t>
            </a:r>
            <a:r>
              <a:rPr lang="ja-JP" altLang="en-US" sz="16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円</a:t>
            </a:r>
            <a:r>
              <a:rPr lang="en-US" altLang="ja-JP" sz="24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→</a:t>
            </a:r>
            <a:r>
              <a:rPr lang="en-US" altLang="ja-JP" sz="40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rPr>
              <a:t>0,000</a:t>
            </a:r>
            <a:r>
              <a:rPr lang="ja-JP" altLang="en-US" sz="1600" dirty="0">
                <a:ln w="22225">
                  <a:noFill/>
                  <a:prstDash val="solid"/>
                </a:ln>
                <a:solidFill>
                  <a:srgbClr val="FF0066"/>
                </a:solidFill>
                <a:latin typeface="ＭＳ Ｐゴシック"/>
              </a:rPr>
              <a:t>円</a:t>
            </a:r>
            <a:endParaRPr lang="ja-JP" altLang="en-US" sz="4000" dirty="0">
              <a:ln w="22225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latin typeface="+mj-ea"/>
              <a:ea typeface="+mj-ea"/>
            </a:endParaRPr>
          </a:p>
        </p:txBody>
      </p:sp>
      <p:grpSp>
        <p:nvGrpSpPr>
          <p:cNvPr id="49" name="図形グループ 48"/>
          <p:cNvGrpSpPr/>
          <p:nvPr/>
        </p:nvGrpSpPr>
        <p:grpSpPr>
          <a:xfrm>
            <a:off x="5929248" y="7409622"/>
            <a:ext cx="1540143" cy="409835"/>
            <a:chOff x="5430280" y="6306003"/>
            <a:chExt cx="1540143" cy="409835"/>
          </a:xfrm>
        </p:grpSpPr>
        <p:sp>
          <p:nvSpPr>
            <p:cNvPr id="51" name="対角する 2 つの角を丸めた四角形 50"/>
            <p:cNvSpPr/>
            <p:nvPr/>
          </p:nvSpPr>
          <p:spPr>
            <a:xfrm>
              <a:off x="5435719" y="6306003"/>
              <a:ext cx="1534704" cy="409835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2E8DE4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430280" y="6356219"/>
              <a:ext cx="152590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室外機セット</a:t>
              </a:r>
            </a:p>
          </p:txBody>
        </p:sp>
      </p:grpSp>
      <p:grpSp>
        <p:nvGrpSpPr>
          <p:cNvPr id="53" name="図形グループ 52"/>
          <p:cNvGrpSpPr/>
          <p:nvPr/>
        </p:nvGrpSpPr>
        <p:grpSpPr>
          <a:xfrm>
            <a:off x="5929248" y="7878283"/>
            <a:ext cx="1540143" cy="409835"/>
            <a:chOff x="5430280" y="6306003"/>
            <a:chExt cx="1540143" cy="409835"/>
          </a:xfrm>
        </p:grpSpPr>
        <p:sp>
          <p:nvSpPr>
            <p:cNvPr id="55" name="対角する 2 つの角を丸めた四角形 54"/>
            <p:cNvSpPr/>
            <p:nvPr/>
          </p:nvSpPr>
          <p:spPr>
            <a:xfrm>
              <a:off x="5435719" y="6306003"/>
              <a:ext cx="1534704" cy="409835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2E8DE4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5430280" y="6356219"/>
              <a:ext cx="152590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業務用コース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2018-02-27T12:19:29Z</dcterms:modified>
</cp:coreProperties>
</file>