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8608"/>
    <a:srgbClr val="228B33"/>
    <a:srgbClr val="DB6AA4"/>
    <a:srgbClr val="727171"/>
    <a:srgbClr val="EE87B4"/>
    <a:srgbClr val="906E30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オレンジ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1631" cy="10907713"/>
          </a:xfrm>
          <a:prstGeom prst="rect">
            <a:avLst/>
          </a:prstGeom>
        </p:spPr>
      </p:pic>
      <p:grpSp>
        <p:nvGrpSpPr>
          <p:cNvPr id="23" name="図形グループ 22"/>
          <p:cNvGrpSpPr/>
          <p:nvPr/>
        </p:nvGrpSpPr>
        <p:grpSpPr>
          <a:xfrm>
            <a:off x="452590" y="3754973"/>
            <a:ext cx="3164278" cy="966354"/>
            <a:chOff x="273127" y="3285601"/>
            <a:chExt cx="2253158" cy="1463335"/>
          </a:xfrm>
        </p:grpSpPr>
        <p:sp>
          <p:nvSpPr>
            <p:cNvPr id="22" name="角丸四角形 21"/>
            <p:cNvSpPr/>
            <p:nvPr/>
          </p:nvSpPr>
          <p:spPr>
            <a:xfrm>
              <a:off x="303706" y="3285601"/>
              <a:ext cx="2208808" cy="1463335"/>
            </a:xfrm>
            <a:prstGeom prst="roundRect">
              <a:avLst/>
            </a:prstGeom>
            <a:solidFill>
              <a:srgbClr val="EF8608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273127" y="3535029"/>
              <a:ext cx="2253158" cy="88551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ja-JP" altLang="en-US" sz="3200" dirty="0">
                  <a:solidFill>
                    <a:schemeClr val="bg1"/>
                  </a:solidFill>
                  <a:latin typeface="HGPｺﾞｼｯｸE"/>
                  <a:ea typeface="HGPｺﾞｼｯｸE"/>
                  <a:cs typeface="HGPｺﾞｼｯｸE"/>
                </a:rPr>
                <a:t>不用品処分</a:t>
              </a:r>
            </a:p>
          </p:txBody>
        </p:sp>
      </p:grpSp>
      <p:grpSp>
        <p:nvGrpSpPr>
          <p:cNvPr id="24" name="図形グループ 23"/>
          <p:cNvGrpSpPr/>
          <p:nvPr/>
        </p:nvGrpSpPr>
        <p:grpSpPr>
          <a:xfrm>
            <a:off x="452590" y="4900792"/>
            <a:ext cx="3164278" cy="966354"/>
            <a:chOff x="2771802" y="2449410"/>
            <a:chExt cx="2253158" cy="1463335"/>
          </a:xfrm>
        </p:grpSpPr>
        <p:sp>
          <p:nvSpPr>
            <p:cNvPr id="49" name="角丸四角形 48"/>
            <p:cNvSpPr/>
            <p:nvPr/>
          </p:nvSpPr>
          <p:spPr>
            <a:xfrm>
              <a:off x="2790302" y="2449410"/>
              <a:ext cx="2208808" cy="1463335"/>
            </a:xfrm>
            <a:prstGeom prst="roundRect">
              <a:avLst/>
            </a:prstGeom>
            <a:solidFill>
              <a:srgbClr val="EF8608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2771802" y="2677932"/>
              <a:ext cx="2253158" cy="88551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ja-JP" altLang="en-US" sz="3200" dirty="0">
                  <a:solidFill>
                    <a:schemeClr val="bg1"/>
                  </a:solidFill>
                  <a:latin typeface="HGPｺﾞｼｯｸE"/>
                  <a:ea typeface="HGPｺﾞｼｯｸE"/>
                  <a:cs typeface="HGPｺﾞｼｯｸE"/>
                </a:rPr>
                <a:t>家具移動・運搬</a:t>
              </a:r>
              <a:endParaRPr lang="en-US" altLang="ja-JP" sz="3200" dirty="0">
                <a:solidFill>
                  <a:schemeClr val="bg1"/>
                </a:solidFill>
                <a:latin typeface="HGPｺﾞｼｯｸE"/>
                <a:ea typeface="HGPｺﾞｼｯｸE"/>
                <a:cs typeface="HGPｺﾞｼｯｸE"/>
              </a:endParaRPr>
            </a:p>
          </p:txBody>
        </p:sp>
      </p:grpSp>
      <p:grpSp>
        <p:nvGrpSpPr>
          <p:cNvPr id="25" name="図形グループ 24"/>
          <p:cNvGrpSpPr/>
          <p:nvPr/>
        </p:nvGrpSpPr>
        <p:grpSpPr>
          <a:xfrm>
            <a:off x="452590" y="6019000"/>
            <a:ext cx="3164278" cy="966354"/>
            <a:chOff x="5270478" y="3285601"/>
            <a:chExt cx="2253158" cy="1463335"/>
          </a:xfrm>
        </p:grpSpPr>
        <p:sp>
          <p:nvSpPr>
            <p:cNvPr id="50" name="角丸四角形 49"/>
            <p:cNvSpPr/>
            <p:nvPr/>
          </p:nvSpPr>
          <p:spPr>
            <a:xfrm>
              <a:off x="5276899" y="3285601"/>
              <a:ext cx="2208808" cy="1463335"/>
            </a:xfrm>
            <a:prstGeom prst="roundRect">
              <a:avLst/>
            </a:prstGeom>
            <a:solidFill>
              <a:srgbClr val="EF8608"/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5270478" y="3535029"/>
              <a:ext cx="2253158" cy="88551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ja-JP" altLang="en-US" sz="3200" dirty="0">
                  <a:solidFill>
                    <a:schemeClr val="bg1"/>
                  </a:solidFill>
                  <a:latin typeface="HGPｺﾞｼｯｸE"/>
                  <a:ea typeface="HGPｺﾞｼｯｸE"/>
                  <a:cs typeface="HGPｺﾞｼｯｸE"/>
                </a:rPr>
                <a:t>水回りトラブル</a:t>
              </a:r>
              <a:endParaRPr lang="en-US" altLang="ja-JP" sz="3200" dirty="0">
                <a:solidFill>
                  <a:schemeClr val="bg1"/>
                </a:solidFill>
                <a:latin typeface="HGPｺﾞｼｯｸE"/>
                <a:ea typeface="HGPｺﾞｼｯｸE"/>
                <a:cs typeface="HGPｺﾞｼｯｸE"/>
              </a:endParaRPr>
            </a:p>
          </p:txBody>
        </p:sp>
      </p:grpSp>
      <p:sp>
        <p:nvSpPr>
          <p:cNvPr id="8" name="正方形/長方形 7"/>
          <p:cNvSpPr/>
          <p:nvPr/>
        </p:nvSpPr>
        <p:spPr>
          <a:xfrm>
            <a:off x="2030085" y="7253396"/>
            <a:ext cx="1428596" cy="46166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228B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害虫駆除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17505" y="7253396"/>
            <a:ext cx="1428596" cy="46166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228B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犬の散歩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742665" y="7253396"/>
            <a:ext cx="2031325" cy="46166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228B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お庭の手入れ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057975" y="7253396"/>
            <a:ext cx="1415772" cy="46166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pPr algn="r"/>
            <a:r>
              <a:rPr lang="ja-JP" altLang="en-US" sz="2400" b="1" dirty="0">
                <a:solidFill>
                  <a:srgbClr val="228B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家事代行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667488" y="6014285"/>
            <a:ext cx="3662880" cy="92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水漏れ、詰まり、部品交換メンテナンス、清掃まで、面倒な水アカ・カビも根こそぎ落とします！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04845" y="8870558"/>
            <a:ext cx="737442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まずはお電話で何でもご相談ください。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03542" y="9377539"/>
            <a:ext cx="578876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 dirty="0">
                <a:solidFill>
                  <a:srgbClr val="228B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アスクル代行</a:t>
            </a:r>
            <a:r>
              <a:rPr lang="ja-JP" altLang="en-US" sz="2000" b="1" dirty="0">
                <a:solidFill>
                  <a:srgbClr val="228B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東京都江東区豊洲</a:t>
            </a:r>
            <a:r>
              <a:rPr lang="en-US" altLang="ja-JP" sz="2000" b="1" dirty="0">
                <a:solidFill>
                  <a:srgbClr val="228B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2000" b="1" dirty="0">
              <a:solidFill>
                <a:srgbClr val="228B33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73127" y="9888281"/>
            <a:ext cx="5080156" cy="7694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altLang="ja-JP" sz="4400" dirty="0">
                <a:solidFill>
                  <a:srgbClr val="228B33"/>
                </a:solidFill>
              </a:rPr>
              <a:t>☎</a:t>
            </a:r>
            <a:r>
              <a:rPr lang="en-US" altLang="ja-JP" sz="4400" b="1" dirty="0">
                <a:solidFill>
                  <a:srgbClr val="228B33"/>
                </a:solidFill>
                <a:latin typeface="HGP創英角ｺﾞｼｯｸUB"/>
                <a:ea typeface="HGP創英角ｺﾞｼｯｸUB"/>
                <a:cs typeface="HGP創英角ｺﾞｼｯｸUB"/>
              </a:rPr>
              <a:t>03-1234-1111</a:t>
            </a:r>
            <a:endParaRPr lang="ja-JP" altLang="en-US" sz="4400" b="1" dirty="0">
              <a:solidFill>
                <a:srgbClr val="228B33"/>
              </a:solidFill>
              <a:latin typeface="HGP創英角ｺﾞｼｯｸUB"/>
              <a:ea typeface="HGP創英角ｺﾞｼｯｸUB"/>
              <a:cs typeface="HGP創英角ｺﾞｼｯｸUB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5304147" y="9953717"/>
            <a:ext cx="2170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rgbClr val="228B33"/>
                </a:solidFill>
                <a:latin typeface="HGP創英角ｺﾞｼｯｸUB"/>
                <a:ea typeface="HGP創英角ｺﾞｼｯｸUB"/>
                <a:cs typeface="HGP創英角ｺﾞｼｯｸUB"/>
              </a:rPr>
              <a:t>【</a:t>
            </a:r>
            <a:r>
              <a:rPr lang="ja-JP" altLang="en-US" sz="2000" dirty="0">
                <a:solidFill>
                  <a:srgbClr val="228B33"/>
                </a:solidFill>
                <a:latin typeface="HGP創英角ｺﾞｼｯｸUB"/>
                <a:ea typeface="HGP創英角ｺﾞｼｯｸUB"/>
                <a:cs typeface="HGP創英角ｺﾞｼｯｸUB"/>
              </a:rPr>
              <a:t>受付時間</a:t>
            </a:r>
            <a:r>
              <a:rPr lang="en-US" altLang="ja-JP" sz="2000" dirty="0">
                <a:solidFill>
                  <a:srgbClr val="228B33"/>
                </a:solidFill>
                <a:latin typeface="HGP創英角ｺﾞｼｯｸUB"/>
                <a:ea typeface="HGP創英角ｺﾞｼｯｸUB"/>
                <a:cs typeface="HGP創英角ｺﾞｼｯｸUB"/>
              </a:rPr>
              <a:t>】</a:t>
            </a:r>
          </a:p>
          <a:p>
            <a:r>
              <a:rPr lang="en-US" altLang="ja-JP" sz="2000" dirty="0">
                <a:solidFill>
                  <a:srgbClr val="228B33"/>
                </a:solidFill>
                <a:latin typeface="HGP創英角ｺﾞｼｯｸUB"/>
                <a:ea typeface="HGP創英角ｺﾞｼｯｸUB"/>
                <a:cs typeface="HGP創英角ｺﾞｼｯｸUB"/>
              </a:rPr>
              <a:t>10</a:t>
            </a:r>
            <a:r>
              <a:rPr lang="ja-JP" altLang="en-US" sz="2000" dirty="0">
                <a:solidFill>
                  <a:srgbClr val="228B33"/>
                </a:solidFill>
                <a:latin typeface="HGP創英角ｺﾞｼｯｸUB"/>
                <a:ea typeface="HGP創英角ｺﾞｼｯｸUB"/>
                <a:cs typeface="HGP創英角ｺﾞｼｯｸUB"/>
              </a:rPr>
              <a:t>：</a:t>
            </a:r>
            <a:r>
              <a:rPr lang="en-US" altLang="ja-JP" sz="2000" dirty="0">
                <a:solidFill>
                  <a:srgbClr val="228B33"/>
                </a:solidFill>
                <a:latin typeface="HGP創英角ｺﾞｼｯｸUB"/>
                <a:ea typeface="HGP創英角ｺﾞｼｯｸUB"/>
                <a:cs typeface="HGP創英角ｺﾞｼｯｸUB"/>
              </a:rPr>
              <a:t>00〜19</a:t>
            </a:r>
            <a:r>
              <a:rPr lang="ja-JP" altLang="en-US" sz="2000" dirty="0">
                <a:solidFill>
                  <a:srgbClr val="228B33"/>
                </a:solidFill>
                <a:latin typeface="HGP創英角ｺﾞｼｯｸUB"/>
                <a:ea typeface="HGP創英角ｺﾞｼｯｸUB"/>
                <a:cs typeface="HGP創英角ｺﾞｼｯｸUB"/>
              </a:rPr>
              <a:t>：</a:t>
            </a:r>
            <a:r>
              <a:rPr lang="en-US" altLang="ja-JP" sz="2000" dirty="0">
                <a:solidFill>
                  <a:srgbClr val="228B33"/>
                </a:solidFill>
                <a:latin typeface="HGP創英角ｺﾞｼｯｸUB"/>
                <a:ea typeface="HGP創英角ｺﾞｼｯｸUB"/>
                <a:cs typeface="HGP創英角ｺﾞｼｯｸUB"/>
              </a:rPr>
              <a:t>00</a:t>
            </a:r>
            <a:endParaRPr lang="ja-JP" altLang="en-US" sz="2000" dirty="0">
              <a:solidFill>
                <a:srgbClr val="228B33"/>
              </a:solidFill>
              <a:latin typeface="HGP創英角ｺﾞｼｯｸUB"/>
              <a:ea typeface="HGP創英角ｺﾞｼｯｸUB"/>
              <a:cs typeface="HGP創英角ｺﾞｼｯｸUB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3667488" y="3750257"/>
            <a:ext cx="3662880" cy="927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引越や遺品整理で出た不要品を処分いたします。粗大ゴミ、不要になった家電製品等、お引き取りし、処分まで行います！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3667488" y="4923686"/>
            <a:ext cx="3662880" cy="925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200"/>
              </a:lnSpc>
            </a:pP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模様替えなどの大物家具の移動、家具組立や分解もおまかせください！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just">
              <a:lnSpc>
                <a:spcPts val="2200"/>
              </a:lnSpc>
            </a:pPr>
            <a:r>
              <a:rPr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梱包材の回収も行います。</a:t>
            </a:r>
            <a:endParaRPr lang="en-US" altLang="ja-JP" sz="14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317505" y="7874623"/>
            <a:ext cx="2339102" cy="46166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228B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ネット回線接続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2886765" y="7874623"/>
            <a:ext cx="2954655" cy="46166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228B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ハウスクリーニング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6057975" y="7874623"/>
            <a:ext cx="1415772" cy="461665"/>
          </a:xfrm>
          <a:prstGeom prst="rect">
            <a:avLst/>
          </a:prstGeom>
          <a:solidFill>
            <a:srgbClr val="CCFFCC"/>
          </a:solidFill>
        </p:spPr>
        <p:txBody>
          <a:bodyPr wrap="none">
            <a:spAutoFit/>
          </a:bodyPr>
          <a:lstStyle/>
          <a:p>
            <a:pPr algn="r"/>
            <a:r>
              <a:rPr lang="ja-JP" altLang="en-US" sz="2400" b="1" dirty="0">
                <a:solidFill>
                  <a:srgbClr val="228B33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遺品整理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3769148" y="1106134"/>
            <a:ext cx="4006427" cy="2532882"/>
          </a:xfrm>
          <a:prstGeom prst="rect">
            <a:avLst/>
          </a:prstGeom>
          <a:solidFill>
            <a:srgbClr val="B8B6CF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写真を入れてください</a:t>
            </a:r>
          </a:p>
        </p:txBody>
      </p:sp>
      <p:pic>
        <p:nvPicPr>
          <p:cNvPr id="16" name="図 15" descr="オレンジ文字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329"/>
          <a:stretch/>
        </p:blipFill>
        <p:spPr>
          <a:xfrm>
            <a:off x="0" y="262925"/>
            <a:ext cx="7954403" cy="3312582"/>
          </a:xfrm>
          <a:prstGeom prst="rect">
            <a:avLst/>
          </a:prstGeom>
        </p:spPr>
      </p:pic>
      <p:sp>
        <p:nvSpPr>
          <p:cNvPr id="18" name="角丸四角形 17"/>
          <p:cNvSpPr/>
          <p:nvPr/>
        </p:nvSpPr>
        <p:spPr>
          <a:xfrm>
            <a:off x="778411" y="286776"/>
            <a:ext cx="6213632" cy="382367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rgbClr val="228B33"/>
                </a:solidFill>
                <a:latin typeface="HG丸ｺﾞｼｯｸM-PRO"/>
                <a:ea typeface="HG丸ｺﾞｼｯｸM-PRO"/>
                <a:cs typeface="HG丸ｺﾞｼｯｸM-PRO"/>
              </a:rPr>
              <a:t>あなたのお困りごとお手伝いします！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514</TotalTime>
  <Words>238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30</cp:revision>
  <cp:lastPrinted>2013-10-11T08:12:09Z</cp:lastPrinted>
  <dcterms:created xsi:type="dcterms:W3CDTF">2013-08-07T01:16:52Z</dcterms:created>
  <dcterms:modified xsi:type="dcterms:W3CDTF">2018-02-27T12:21:04Z</dcterms:modified>
</cp:coreProperties>
</file>