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5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26E8B"/>
    <a:srgbClr val="A49DC6"/>
    <a:srgbClr val="BEB6E4"/>
    <a:srgbClr val="693905"/>
    <a:srgbClr val="F1ED59"/>
    <a:srgbClr val="ECC57D"/>
    <a:srgbClr val="A6CDB6"/>
    <a:srgbClr val="F74523"/>
    <a:srgbClr val="8DC21F"/>
    <a:srgbClr val="FF5C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324" autoAdjust="0"/>
    <p:restoredTop sz="86418"/>
  </p:normalViewPr>
  <p:slideViewPr>
    <p:cSldViewPr snapToGrid="0">
      <p:cViewPr>
        <p:scale>
          <a:sx n="42" d="100"/>
          <a:sy n="42" d="100"/>
        </p:scale>
        <p:origin x="3496" y="1200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91" d="100"/>
          <a:sy n="91" d="100"/>
        </p:scale>
        <p:origin x="4472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2018/2/4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93CC5-A9B8-46A1-B8C3-70AA73E05DA2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7838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75" r:id="rId13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図 15">
            <a:extLst>
              <a:ext uri="{FF2B5EF4-FFF2-40B4-BE49-F238E27FC236}">
                <a16:creationId xmlns:a16="http://schemas.microsoft.com/office/drawing/2014/main" id="{C1FC237D-5280-B342-883B-A28B9A0320E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10"/>
          <a:stretch/>
        </p:blipFill>
        <p:spPr>
          <a:xfrm rot="5400000">
            <a:off x="-1566071" y="1566069"/>
            <a:ext cx="10907713" cy="7775575"/>
          </a:xfrm>
          <a:prstGeom prst="rect">
            <a:avLst/>
          </a:prstGeom>
        </p:spPr>
      </p:pic>
      <p:sp>
        <p:nvSpPr>
          <p:cNvPr id="27" name="正方形/長方形 26"/>
          <p:cNvSpPr/>
          <p:nvPr/>
        </p:nvSpPr>
        <p:spPr>
          <a:xfrm>
            <a:off x="0" y="0"/>
            <a:ext cx="7775573" cy="2820695"/>
          </a:xfrm>
          <a:prstGeom prst="rect">
            <a:avLst/>
          </a:prstGeom>
          <a:solidFill>
            <a:schemeClr val="bg1">
              <a:alpha val="8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bg1"/>
              </a:solidFill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0" y="9851582"/>
            <a:ext cx="7775575" cy="1056131"/>
          </a:xfrm>
          <a:prstGeom prst="rect">
            <a:avLst/>
          </a:prstGeom>
          <a:solidFill>
            <a:srgbClr val="A49D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707686" y="9980450"/>
            <a:ext cx="3866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800" b="1" dirty="0">
                <a:solidFill>
                  <a:schemeClr val="bg1"/>
                </a:solidFill>
                <a:latin typeface="+mn-ea"/>
                <a:cs typeface="MS PMincho" charset="-128"/>
              </a:rPr>
              <a:t>デイケアサービスあすくる</a:t>
            </a:r>
          </a:p>
        </p:txBody>
      </p:sp>
      <p:sp>
        <p:nvSpPr>
          <p:cNvPr id="73" name="テキスト ボックス 72"/>
          <p:cNvSpPr txBox="1"/>
          <p:nvPr/>
        </p:nvSpPr>
        <p:spPr>
          <a:xfrm>
            <a:off x="3539067" y="10050521"/>
            <a:ext cx="35321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sz="3200" b="1" dirty="0">
                <a:solidFill>
                  <a:srgbClr val="A49DC6"/>
                </a:solidFill>
                <a:effectLst>
                  <a:glow rad="50800">
                    <a:schemeClr val="bg1"/>
                  </a:glow>
                </a:effectLst>
                <a:latin typeface="+mn-ea"/>
                <a:cs typeface="MS PMincho" charset="-128"/>
              </a:rPr>
              <a:t>☎ </a:t>
            </a:r>
            <a:r>
              <a:rPr lang="en-US" altLang="ja-JP" sz="3200" b="1" dirty="0">
                <a:solidFill>
                  <a:srgbClr val="A49DC6"/>
                </a:solidFill>
                <a:effectLst>
                  <a:glow rad="50800">
                    <a:schemeClr val="bg1"/>
                  </a:glow>
                </a:effectLst>
                <a:latin typeface="+mn-ea"/>
                <a:cs typeface="MS PMincho" charset="-128"/>
              </a:rPr>
              <a:t>03-1234-1111</a:t>
            </a:r>
            <a:endParaRPr kumimoji="1" lang="ja-JP" altLang="en-US" sz="3200" b="1" dirty="0">
              <a:solidFill>
                <a:srgbClr val="A49DC6"/>
              </a:solidFill>
              <a:effectLst>
                <a:glow rad="50800">
                  <a:schemeClr val="bg1"/>
                </a:glow>
              </a:effectLst>
              <a:latin typeface="+mn-ea"/>
              <a:cs typeface="MS PMincho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704317" y="1000225"/>
            <a:ext cx="51292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800" b="1" dirty="0">
                <a:solidFill>
                  <a:srgbClr val="A49DC6"/>
                </a:solidFill>
                <a:effectLst>
                  <a:glow rad="139700">
                    <a:schemeClr val="bg1"/>
                  </a:glow>
                </a:effectLst>
                <a:latin typeface="+mn-ea"/>
                <a:cs typeface="MS PMincho" charset="-128"/>
              </a:rPr>
              <a:t>デイケアサービス</a:t>
            </a:r>
            <a:endParaRPr lang="en-US" altLang="ja-JP" sz="4800" b="1" dirty="0">
              <a:solidFill>
                <a:srgbClr val="A49DC6"/>
              </a:solidFill>
              <a:effectLst>
                <a:glow rad="139700">
                  <a:schemeClr val="bg1"/>
                </a:glow>
              </a:effectLst>
              <a:latin typeface="+mn-ea"/>
              <a:cs typeface="MS PMincho" charset="-128"/>
            </a:endParaRPr>
          </a:p>
          <a:p>
            <a:r>
              <a:rPr lang="ja-JP" altLang="en-US" sz="4800" b="1" dirty="0">
                <a:solidFill>
                  <a:srgbClr val="A49DC6"/>
                </a:solidFill>
                <a:effectLst>
                  <a:glow rad="139700">
                    <a:schemeClr val="bg1"/>
                  </a:glow>
                </a:effectLst>
                <a:latin typeface="+mn-ea"/>
                <a:cs typeface="MS PMincho" charset="-128"/>
              </a:rPr>
              <a:t>あすくる</a:t>
            </a:r>
            <a:endParaRPr lang="en-US" altLang="ja-JP" sz="4800" b="1" dirty="0">
              <a:solidFill>
                <a:srgbClr val="A49DC6"/>
              </a:solidFill>
              <a:effectLst>
                <a:glow rad="139700">
                  <a:schemeClr val="bg1"/>
                </a:glow>
              </a:effectLst>
              <a:latin typeface="+mn-ea"/>
              <a:cs typeface="MS PMincho" charset="-128"/>
            </a:endParaRPr>
          </a:p>
        </p:txBody>
      </p:sp>
      <p:sp>
        <p:nvSpPr>
          <p:cNvPr id="78" name="角丸四角形 77"/>
          <p:cNvSpPr/>
          <p:nvPr/>
        </p:nvSpPr>
        <p:spPr>
          <a:xfrm>
            <a:off x="723442" y="506273"/>
            <a:ext cx="3665480" cy="480614"/>
          </a:xfrm>
          <a:prstGeom prst="roundRect">
            <a:avLst>
              <a:gd name="adj" fmla="val 50000"/>
            </a:avLst>
          </a:prstGeom>
          <a:solidFill>
            <a:srgbClr val="A49D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800" dirty="0"/>
              <a:t>あなたに寄り添うパートナー</a:t>
            </a:r>
          </a:p>
        </p:txBody>
      </p:sp>
      <p:graphicFrame>
        <p:nvGraphicFramePr>
          <p:cNvPr id="6" name="表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2705986"/>
              </p:ext>
            </p:extLst>
          </p:nvPr>
        </p:nvGraphicFramePr>
        <p:xfrm>
          <a:off x="704317" y="7046507"/>
          <a:ext cx="6366933" cy="18329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23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806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639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0549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>
                          <a:latin typeface="+mn-ea"/>
                          <a:ea typeface="+mn-ea"/>
                          <a:cs typeface="MS PMincho" charset="-128"/>
                        </a:rPr>
                        <a:t>介護区分</a:t>
                      </a:r>
                    </a:p>
                  </a:txBody>
                  <a:tcPr>
                    <a:solidFill>
                      <a:srgbClr val="A49DC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+mn-ea"/>
                          <a:ea typeface="+mn-ea"/>
                          <a:cs typeface="MS PMincho" charset="-128"/>
                        </a:rPr>
                        <a:t>5</a:t>
                      </a:r>
                      <a:r>
                        <a:rPr kumimoji="1" lang="ja-JP" altLang="en-US" sz="1400" dirty="0">
                          <a:latin typeface="+mn-ea"/>
                          <a:ea typeface="+mn-ea"/>
                          <a:cs typeface="MS PMincho" charset="-128"/>
                        </a:rPr>
                        <a:t>時間以上</a:t>
                      </a:r>
                      <a:r>
                        <a:rPr kumimoji="1" lang="en-US" altLang="ja-JP" sz="1400" dirty="0">
                          <a:latin typeface="+mn-ea"/>
                          <a:ea typeface="+mn-ea"/>
                          <a:cs typeface="MS PMincho" charset="-128"/>
                        </a:rPr>
                        <a:t>7</a:t>
                      </a:r>
                      <a:r>
                        <a:rPr kumimoji="1" lang="ja-JP" altLang="en-US" sz="1400" dirty="0">
                          <a:latin typeface="+mn-ea"/>
                          <a:ea typeface="+mn-ea"/>
                          <a:cs typeface="MS PMincho" charset="-128"/>
                        </a:rPr>
                        <a:t>時間未満</a:t>
                      </a:r>
                    </a:p>
                  </a:txBody>
                  <a:tcPr>
                    <a:solidFill>
                      <a:srgbClr val="A49DC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>
                          <a:latin typeface="+mn-ea"/>
                          <a:ea typeface="+mn-ea"/>
                          <a:cs typeface="MS PMincho" charset="-128"/>
                        </a:rPr>
                        <a:t>ご利用者負担額</a:t>
                      </a:r>
                    </a:p>
                  </a:txBody>
                  <a:tcPr>
                    <a:solidFill>
                      <a:srgbClr val="A49DC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549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>
                          <a:solidFill>
                            <a:srgbClr val="726E8B"/>
                          </a:solidFill>
                          <a:latin typeface="+mn-ea"/>
                          <a:ea typeface="+mn-ea"/>
                          <a:cs typeface="MS PMincho" charset="-128"/>
                        </a:rPr>
                        <a:t>要介護</a:t>
                      </a:r>
                      <a:r>
                        <a:rPr kumimoji="1" lang="en-US" altLang="ja-JP" sz="1400" dirty="0">
                          <a:solidFill>
                            <a:srgbClr val="726E8B"/>
                          </a:solidFill>
                          <a:latin typeface="+mn-ea"/>
                          <a:ea typeface="+mn-ea"/>
                          <a:cs typeface="MS PMincho" charset="-128"/>
                        </a:rPr>
                        <a:t>1</a:t>
                      </a:r>
                      <a:endParaRPr kumimoji="1" lang="ja-JP" altLang="en-US" sz="1400" dirty="0">
                        <a:solidFill>
                          <a:srgbClr val="726E8B"/>
                        </a:solidFill>
                        <a:latin typeface="+mn-ea"/>
                        <a:ea typeface="+mn-ea"/>
                        <a:cs typeface="MS PMincho" charset="-128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rgbClr val="726E8B"/>
                          </a:solidFill>
                          <a:latin typeface="+mn-ea"/>
                          <a:ea typeface="+mn-ea"/>
                          <a:cs typeface="MS PMincho" charset="-128"/>
                        </a:rPr>
                        <a:t>602</a:t>
                      </a:r>
                      <a:r>
                        <a:rPr kumimoji="1" lang="ja-JP" altLang="en-US" sz="1400" dirty="0">
                          <a:solidFill>
                            <a:srgbClr val="726E8B"/>
                          </a:solidFill>
                          <a:latin typeface="+mn-ea"/>
                          <a:ea typeface="+mn-ea"/>
                          <a:cs typeface="MS PMincho" charset="-128"/>
                        </a:rPr>
                        <a:t>単位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rgbClr val="726E8B"/>
                          </a:solidFill>
                          <a:latin typeface="+mn-ea"/>
                          <a:ea typeface="+mn-ea"/>
                          <a:cs typeface="MS PMincho" charset="-128"/>
                        </a:rPr>
                        <a:t>602</a:t>
                      </a:r>
                      <a:r>
                        <a:rPr kumimoji="1" lang="ja-JP" altLang="en-US" sz="1400" dirty="0">
                          <a:solidFill>
                            <a:srgbClr val="726E8B"/>
                          </a:solidFill>
                          <a:latin typeface="+mn-ea"/>
                          <a:ea typeface="+mn-ea"/>
                          <a:cs typeface="MS PMincho" charset="-128"/>
                        </a:rPr>
                        <a:t>円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549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>
                          <a:solidFill>
                            <a:srgbClr val="726E8B"/>
                          </a:solidFill>
                          <a:latin typeface="+mn-ea"/>
                          <a:ea typeface="+mn-ea"/>
                          <a:cs typeface="MS PMincho" charset="-128"/>
                        </a:rPr>
                        <a:t>要介護</a:t>
                      </a:r>
                      <a:r>
                        <a:rPr kumimoji="1" lang="en-US" altLang="ja-JP" sz="1400" dirty="0">
                          <a:solidFill>
                            <a:srgbClr val="726E8B"/>
                          </a:solidFill>
                          <a:latin typeface="+mn-ea"/>
                          <a:ea typeface="+mn-ea"/>
                          <a:cs typeface="MS PMincho" charset="-128"/>
                        </a:rPr>
                        <a:t>2</a:t>
                      </a:r>
                      <a:endParaRPr kumimoji="1" lang="ja-JP" altLang="en-US" sz="1400" dirty="0">
                        <a:solidFill>
                          <a:srgbClr val="726E8B"/>
                        </a:solidFill>
                        <a:latin typeface="+mn-ea"/>
                        <a:ea typeface="+mn-ea"/>
                        <a:cs typeface="MS PMincho" charset="-128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rgbClr val="726E8B"/>
                          </a:solidFill>
                          <a:latin typeface="+mn-ea"/>
                          <a:ea typeface="+mn-ea"/>
                          <a:cs typeface="MS PMincho" charset="-128"/>
                        </a:rPr>
                        <a:t>708</a:t>
                      </a:r>
                      <a:r>
                        <a:rPr kumimoji="1" lang="ja-JP" altLang="en-US" sz="1400" dirty="0">
                          <a:solidFill>
                            <a:srgbClr val="726E8B"/>
                          </a:solidFill>
                          <a:latin typeface="+mn-ea"/>
                          <a:ea typeface="+mn-ea"/>
                          <a:cs typeface="MS PMincho" charset="-128"/>
                        </a:rPr>
                        <a:t>単位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rgbClr val="726E8B"/>
                          </a:solidFill>
                          <a:latin typeface="+mn-ea"/>
                          <a:ea typeface="+mn-ea"/>
                          <a:cs typeface="MS PMincho" charset="-128"/>
                        </a:rPr>
                        <a:t>708</a:t>
                      </a:r>
                      <a:r>
                        <a:rPr kumimoji="1" lang="ja-JP" altLang="en-US" sz="1400" dirty="0">
                          <a:solidFill>
                            <a:srgbClr val="726E8B"/>
                          </a:solidFill>
                          <a:latin typeface="+mn-ea"/>
                          <a:ea typeface="+mn-ea"/>
                          <a:cs typeface="MS PMincho" charset="-128"/>
                        </a:rPr>
                        <a:t>円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549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>
                          <a:solidFill>
                            <a:srgbClr val="726E8B"/>
                          </a:solidFill>
                          <a:latin typeface="+mn-ea"/>
                          <a:ea typeface="+mn-ea"/>
                          <a:cs typeface="MS PMincho" charset="-128"/>
                        </a:rPr>
                        <a:t>要介護</a:t>
                      </a:r>
                      <a:r>
                        <a:rPr kumimoji="1" lang="en-US" altLang="ja-JP" sz="1400" dirty="0">
                          <a:solidFill>
                            <a:srgbClr val="726E8B"/>
                          </a:solidFill>
                          <a:latin typeface="+mn-ea"/>
                          <a:ea typeface="+mn-ea"/>
                          <a:cs typeface="MS PMincho" charset="-128"/>
                        </a:rPr>
                        <a:t>3</a:t>
                      </a:r>
                      <a:endParaRPr kumimoji="1" lang="ja-JP" altLang="en-US" sz="1400" dirty="0">
                        <a:solidFill>
                          <a:srgbClr val="726E8B"/>
                        </a:solidFill>
                        <a:latin typeface="+mn-ea"/>
                        <a:ea typeface="+mn-ea"/>
                        <a:cs typeface="MS PMincho" charset="-128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rgbClr val="726E8B"/>
                          </a:solidFill>
                          <a:latin typeface="+mn-ea"/>
                          <a:ea typeface="+mn-ea"/>
                          <a:cs typeface="MS PMincho" charset="-128"/>
                        </a:rPr>
                        <a:t>814</a:t>
                      </a:r>
                      <a:r>
                        <a:rPr kumimoji="1" lang="ja-JP" altLang="en-US" sz="1400" dirty="0">
                          <a:solidFill>
                            <a:srgbClr val="726E8B"/>
                          </a:solidFill>
                          <a:latin typeface="+mn-ea"/>
                          <a:ea typeface="+mn-ea"/>
                          <a:cs typeface="MS PMincho" charset="-128"/>
                        </a:rPr>
                        <a:t>単位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rgbClr val="726E8B"/>
                          </a:solidFill>
                          <a:latin typeface="+mn-ea"/>
                          <a:ea typeface="+mn-ea"/>
                          <a:cs typeface="MS PMincho" charset="-128"/>
                        </a:rPr>
                        <a:t>814</a:t>
                      </a:r>
                      <a:r>
                        <a:rPr kumimoji="1" lang="ja-JP" altLang="en-US" sz="1400" dirty="0">
                          <a:solidFill>
                            <a:srgbClr val="726E8B"/>
                          </a:solidFill>
                          <a:latin typeface="+mn-ea"/>
                          <a:ea typeface="+mn-ea"/>
                          <a:cs typeface="MS PMincho" charset="-128"/>
                        </a:rPr>
                        <a:t>円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549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>
                          <a:solidFill>
                            <a:srgbClr val="726E8B"/>
                          </a:solidFill>
                          <a:latin typeface="+mn-ea"/>
                          <a:ea typeface="+mn-ea"/>
                          <a:cs typeface="MS PMincho" charset="-128"/>
                        </a:rPr>
                        <a:t>要介護</a:t>
                      </a:r>
                      <a:r>
                        <a:rPr kumimoji="1" lang="en-US" altLang="ja-JP" sz="1400" dirty="0">
                          <a:solidFill>
                            <a:srgbClr val="726E8B"/>
                          </a:solidFill>
                          <a:latin typeface="+mn-ea"/>
                          <a:ea typeface="+mn-ea"/>
                          <a:cs typeface="MS PMincho" charset="-128"/>
                        </a:rPr>
                        <a:t>4</a:t>
                      </a:r>
                      <a:endParaRPr kumimoji="1" lang="ja-JP" altLang="en-US" sz="1400" dirty="0">
                        <a:solidFill>
                          <a:srgbClr val="726E8B"/>
                        </a:solidFill>
                        <a:latin typeface="+mn-ea"/>
                        <a:ea typeface="+mn-ea"/>
                        <a:cs typeface="MS PMincho" charset="-128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rgbClr val="726E8B"/>
                          </a:solidFill>
                          <a:latin typeface="+mn-ea"/>
                          <a:ea typeface="+mn-ea"/>
                          <a:cs typeface="MS PMincho" charset="-128"/>
                        </a:rPr>
                        <a:t>920</a:t>
                      </a:r>
                      <a:r>
                        <a:rPr kumimoji="1" lang="ja-JP" altLang="en-US" sz="1400" dirty="0">
                          <a:solidFill>
                            <a:srgbClr val="726E8B"/>
                          </a:solidFill>
                          <a:latin typeface="+mn-ea"/>
                          <a:ea typeface="+mn-ea"/>
                          <a:cs typeface="MS PMincho" charset="-128"/>
                        </a:rPr>
                        <a:t>単位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rgbClr val="726E8B"/>
                          </a:solidFill>
                          <a:latin typeface="+mn-ea"/>
                          <a:ea typeface="+mn-ea"/>
                          <a:cs typeface="MS PMincho" charset="-128"/>
                        </a:rPr>
                        <a:t>920</a:t>
                      </a:r>
                      <a:r>
                        <a:rPr kumimoji="1" lang="ja-JP" altLang="en-US" sz="1400" dirty="0">
                          <a:solidFill>
                            <a:srgbClr val="726E8B"/>
                          </a:solidFill>
                          <a:latin typeface="+mn-ea"/>
                          <a:ea typeface="+mn-ea"/>
                          <a:cs typeface="MS PMincho" charset="-128"/>
                        </a:rPr>
                        <a:t>円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549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>
                          <a:solidFill>
                            <a:srgbClr val="726E8B"/>
                          </a:solidFill>
                          <a:latin typeface="+mn-ea"/>
                          <a:ea typeface="+mn-ea"/>
                          <a:cs typeface="MS PMincho" charset="-128"/>
                        </a:rPr>
                        <a:t>要介護</a:t>
                      </a:r>
                      <a:r>
                        <a:rPr kumimoji="1" lang="en-US" altLang="ja-JP" sz="1400" dirty="0">
                          <a:solidFill>
                            <a:srgbClr val="726E8B"/>
                          </a:solidFill>
                          <a:latin typeface="+mn-ea"/>
                          <a:ea typeface="+mn-ea"/>
                          <a:cs typeface="MS PMincho" charset="-128"/>
                        </a:rPr>
                        <a:t>5</a:t>
                      </a:r>
                      <a:endParaRPr kumimoji="1" lang="ja-JP" altLang="en-US" sz="1400" dirty="0">
                        <a:solidFill>
                          <a:srgbClr val="726E8B"/>
                        </a:solidFill>
                        <a:latin typeface="+mn-ea"/>
                        <a:ea typeface="+mn-ea"/>
                        <a:cs typeface="MS PMincho" charset="-128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rgbClr val="726E8B"/>
                          </a:solidFill>
                          <a:latin typeface="+mn-ea"/>
                          <a:ea typeface="+mn-ea"/>
                          <a:cs typeface="MS PMincho" charset="-128"/>
                        </a:rPr>
                        <a:t>1,026</a:t>
                      </a:r>
                      <a:r>
                        <a:rPr kumimoji="1" lang="ja-JP" altLang="en-US" sz="1400" dirty="0">
                          <a:solidFill>
                            <a:srgbClr val="726E8B"/>
                          </a:solidFill>
                          <a:latin typeface="+mn-ea"/>
                          <a:ea typeface="+mn-ea"/>
                          <a:cs typeface="MS PMincho" charset="-128"/>
                        </a:rPr>
                        <a:t>単位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rgbClr val="726E8B"/>
                          </a:solidFill>
                          <a:latin typeface="+mn-ea"/>
                          <a:ea typeface="+mn-ea"/>
                          <a:cs typeface="MS PMincho" charset="-128"/>
                        </a:rPr>
                        <a:t>1,026</a:t>
                      </a:r>
                      <a:r>
                        <a:rPr kumimoji="1" lang="ja-JP" altLang="en-US" sz="1400" dirty="0">
                          <a:solidFill>
                            <a:srgbClr val="726E8B"/>
                          </a:solidFill>
                          <a:latin typeface="+mn-ea"/>
                          <a:ea typeface="+mn-ea"/>
                          <a:cs typeface="MS PMincho" charset="-128"/>
                        </a:rPr>
                        <a:t>円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8" name="テキスト ボックス 37"/>
          <p:cNvSpPr txBox="1"/>
          <p:nvPr/>
        </p:nvSpPr>
        <p:spPr>
          <a:xfrm>
            <a:off x="704318" y="9008333"/>
            <a:ext cx="6366931" cy="5604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100" b="1" dirty="0">
                <a:solidFill>
                  <a:srgbClr val="726E8B"/>
                </a:solidFill>
                <a:effectLst>
                  <a:glow rad="38100">
                    <a:schemeClr val="bg1"/>
                  </a:glow>
                </a:effectLst>
                <a:latin typeface="+mn-ea"/>
                <a:cs typeface="MS PMincho" charset="-128"/>
              </a:rPr>
              <a:t>ここに注意事項や補足事項を入力してください。ここに注意事項や補足事項を入力してください。ここに注意事項や補足事項を入力してください。ここに注意事項や補足事項を入力してください。</a:t>
            </a: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707686" y="10332591"/>
            <a:ext cx="38668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b="1" dirty="0">
                <a:solidFill>
                  <a:schemeClr val="bg1"/>
                </a:solidFill>
                <a:latin typeface="+mn-ea"/>
                <a:cs typeface="MS PMincho" charset="-128"/>
              </a:rPr>
              <a:t>東京都江東区豊洲 </a:t>
            </a:r>
            <a:r>
              <a:rPr lang="en-US" altLang="ja-JP" sz="1400" b="1" dirty="0">
                <a:solidFill>
                  <a:schemeClr val="bg1"/>
                </a:solidFill>
                <a:latin typeface="+mn-ea"/>
                <a:cs typeface="MS PMincho" charset="-128"/>
              </a:rPr>
              <a:t>3-2-3</a:t>
            </a:r>
            <a:endParaRPr kumimoji="1" lang="ja-JP" altLang="en-US" sz="1400" b="1" dirty="0">
              <a:solidFill>
                <a:schemeClr val="bg1"/>
              </a:solidFill>
              <a:latin typeface="+mn-ea"/>
              <a:cs typeface="MS PMincho" charset="-128"/>
            </a:endParaRPr>
          </a:p>
        </p:txBody>
      </p:sp>
      <p:sp>
        <p:nvSpPr>
          <p:cNvPr id="2" name="角丸四角形 1"/>
          <p:cNvSpPr/>
          <p:nvPr/>
        </p:nvSpPr>
        <p:spPr>
          <a:xfrm>
            <a:off x="704317" y="3403695"/>
            <a:ext cx="3467633" cy="375405"/>
          </a:xfrm>
          <a:prstGeom prst="roundRect">
            <a:avLst>
              <a:gd name="adj" fmla="val 50000"/>
            </a:avLst>
          </a:prstGeom>
          <a:solidFill>
            <a:srgbClr val="A49D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b="1" dirty="0">
                <a:solidFill>
                  <a:schemeClr val="bg1"/>
                </a:solidFill>
                <a:effectLst>
                  <a:glow>
                    <a:schemeClr val="bg1"/>
                  </a:glow>
                </a:effectLst>
                <a:latin typeface="+mn-ea"/>
                <a:cs typeface="MS PMincho" charset="-128"/>
              </a:rPr>
              <a:t>ご利用できる方</a:t>
            </a: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723443" y="3792812"/>
            <a:ext cx="344850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200" b="1" dirty="0">
                <a:solidFill>
                  <a:srgbClr val="726E8B"/>
                </a:solidFill>
                <a:effectLst>
                  <a:glow rad="76200">
                    <a:schemeClr val="bg1"/>
                  </a:glow>
                </a:effectLst>
                <a:latin typeface="+mn-ea"/>
                <a:cs typeface="MS PMincho" charset="-128"/>
              </a:rPr>
              <a:t>ここに説明文を入力してください。ここに説明文を入力してください。ここに説明文を入力してください。ここに説明文を入力してください。ここに説明文を入力してください。ここに説明文を入力してください。ここに説明文を入力してください。ここに説明文を入力してください。</a:t>
            </a:r>
          </a:p>
        </p:txBody>
      </p:sp>
      <p:sp>
        <p:nvSpPr>
          <p:cNvPr id="28" name="角丸四角形 27"/>
          <p:cNvSpPr/>
          <p:nvPr/>
        </p:nvSpPr>
        <p:spPr>
          <a:xfrm>
            <a:off x="704317" y="5691635"/>
            <a:ext cx="3467633" cy="375405"/>
          </a:xfrm>
          <a:prstGeom prst="roundRect">
            <a:avLst>
              <a:gd name="adj" fmla="val 50000"/>
            </a:avLst>
          </a:prstGeom>
          <a:solidFill>
            <a:srgbClr val="A49D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b="1" dirty="0">
                <a:solidFill>
                  <a:schemeClr val="bg1"/>
                </a:solidFill>
                <a:effectLst>
                  <a:glow>
                    <a:schemeClr val="bg1"/>
                  </a:glow>
                </a:effectLst>
                <a:latin typeface="+mn-ea"/>
                <a:cs typeface="MS PMincho" charset="-128"/>
              </a:rPr>
              <a:t>ご利用可能な日と時間</a:t>
            </a: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723443" y="6103900"/>
            <a:ext cx="43346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200" b="1" dirty="0">
                <a:solidFill>
                  <a:srgbClr val="726E8B"/>
                </a:solidFill>
                <a:effectLst>
                  <a:glow rad="76200">
                    <a:schemeClr val="bg1"/>
                  </a:glow>
                </a:effectLst>
                <a:latin typeface="+mn-ea"/>
                <a:cs typeface="MS PMincho" charset="-128"/>
              </a:rPr>
              <a:t>営業日</a:t>
            </a:r>
            <a:r>
              <a:rPr lang="en-US" altLang="ja-JP" sz="1200" b="1" dirty="0">
                <a:solidFill>
                  <a:srgbClr val="726E8B"/>
                </a:solidFill>
                <a:effectLst>
                  <a:glow rad="76200">
                    <a:schemeClr val="bg1"/>
                  </a:glow>
                </a:effectLst>
                <a:latin typeface="+mn-ea"/>
                <a:cs typeface="MS PMincho" charset="-128"/>
              </a:rPr>
              <a:t> : </a:t>
            </a:r>
            <a:r>
              <a:rPr lang="ja-JP" altLang="en-US" sz="1200" b="1" dirty="0">
                <a:solidFill>
                  <a:srgbClr val="726E8B"/>
                </a:solidFill>
                <a:effectLst>
                  <a:glow rad="76200">
                    <a:schemeClr val="bg1"/>
                  </a:glow>
                </a:effectLst>
                <a:latin typeface="+mn-ea"/>
                <a:cs typeface="MS PMincho" charset="-128"/>
              </a:rPr>
              <a:t>月曜</a:t>
            </a:r>
            <a:r>
              <a:rPr lang="en-US" altLang="ja-JP" sz="1200" b="1" dirty="0">
                <a:solidFill>
                  <a:srgbClr val="726E8B"/>
                </a:solidFill>
                <a:effectLst>
                  <a:glow rad="76200">
                    <a:schemeClr val="bg1"/>
                  </a:glow>
                </a:effectLst>
                <a:latin typeface="+mn-ea"/>
                <a:cs typeface="MS PMincho" charset="-128"/>
              </a:rPr>
              <a:t>〜</a:t>
            </a:r>
            <a:r>
              <a:rPr lang="ja-JP" altLang="en-US" sz="1200" b="1" dirty="0">
                <a:solidFill>
                  <a:srgbClr val="726E8B"/>
                </a:solidFill>
                <a:effectLst>
                  <a:glow rad="76200">
                    <a:schemeClr val="bg1"/>
                  </a:glow>
                </a:effectLst>
                <a:latin typeface="+mn-ea"/>
                <a:cs typeface="MS PMincho" charset="-128"/>
              </a:rPr>
              <a:t>土曜　休日</a:t>
            </a:r>
            <a:r>
              <a:rPr lang="en-US" altLang="ja-JP" sz="1200" b="1" dirty="0">
                <a:solidFill>
                  <a:srgbClr val="726E8B"/>
                </a:solidFill>
                <a:effectLst>
                  <a:glow rad="76200">
                    <a:schemeClr val="bg1"/>
                  </a:glow>
                </a:effectLst>
                <a:latin typeface="+mn-ea"/>
                <a:cs typeface="MS PMincho" charset="-128"/>
              </a:rPr>
              <a:t> : </a:t>
            </a:r>
            <a:r>
              <a:rPr lang="ja-JP" altLang="en-US" sz="1200" b="1" dirty="0">
                <a:solidFill>
                  <a:srgbClr val="726E8B"/>
                </a:solidFill>
                <a:effectLst>
                  <a:glow rad="76200">
                    <a:schemeClr val="bg1"/>
                  </a:glow>
                </a:effectLst>
                <a:latin typeface="+mn-ea"/>
                <a:cs typeface="MS PMincho" charset="-128"/>
              </a:rPr>
              <a:t>日曜日、年末年始（</a:t>
            </a:r>
            <a:r>
              <a:rPr lang="en-US" altLang="ja-JP" sz="1200" b="1" dirty="0">
                <a:solidFill>
                  <a:srgbClr val="726E8B"/>
                </a:solidFill>
                <a:effectLst>
                  <a:glow rad="76200">
                    <a:schemeClr val="bg1"/>
                  </a:glow>
                </a:effectLst>
                <a:latin typeface="+mn-ea"/>
                <a:cs typeface="MS PMincho" charset="-128"/>
              </a:rPr>
              <a:t>12/28〜1/3</a:t>
            </a:r>
            <a:r>
              <a:rPr lang="ja-JP" altLang="en-US" sz="1200" b="1" dirty="0">
                <a:solidFill>
                  <a:srgbClr val="726E8B"/>
                </a:solidFill>
                <a:effectLst>
                  <a:glow rad="76200">
                    <a:schemeClr val="bg1"/>
                  </a:glow>
                </a:effectLst>
                <a:latin typeface="+mn-ea"/>
                <a:cs typeface="MS PMincho" charset="-128"/>
              </a:rPr>
              <a:t>）</a:t>
            </a:r>
            <a:endParaRPr lang="en-US" altLang="ja-JP" sz="1200" b="1" dirty="0">
              <a:solidFill>
                <a:srgbClr val="726E8B"/>
              </a:solidFill>
              <a:effectLst>
                <a:glow rad="76200">
                  <a:schemeClr val="bg1"/>
                </a:glow>
              </a:effectLst>
              <a:latin typeface="+mn-ea"/>
              <a:cs typeface="MS PMincho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b="1" dirty="0">
                <a:solidFill>
                  <a:srgbClr val="726E8B"/>
                </a:solidFill>
                <a:effectLst>
                  <a:glow rad="76200">
                    <a:schemeClr val="bg1"/>
                  </a:glow>
                </a:effectLst>
                <a:latin typeface="+mn-ea"/>
                <a:cs typeface="MS PMincho" charset="-128"/>
              </a:rPr>
              <a:t>時間</a:t>
            </a:r>
            <a:r>
              <a:rPr lang="en-US" altLang="ja-JP" sz="1200" b="1" dirty="0">
                <a:solidFill>
                  <a:srgbClr val="726E8B"/>
                </a:solidFill>
                <a:effectLst>
                  <a:glow rad="76200">
                    <a:schemeClr val="bg1"/>
                  </a:glow>
                </a:effectLst>
                <a:latin typeface="+mn-ea"/>
                <a:cs typeface="MS PMincho" charset="-128"/>
              </a:rPr>
              <a:t> : 10:00 〜 16:00</a:t>
            </a:r>
            <a:endParaRPr lang="ja-JP" altLang="en-US" sz="1200" b="1" dirty="0">
              <a:solidFill>
                <a:srgbClr val="726E8B"/>
              </a:solidFill>
              <a:effectLst>
                <a:glow rad="76200">
                  <a:schemeClr val="bg1"/>
                </a:glow>
              </a:effectLst>
              <a:latin typeface="+mn-ea"/>
              <a:cs typeface="MS PMincho" charset="-128"/>
            </a:endParaRPr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6890E305-380B-A14E-93C0-E5C313EE09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9549" y="2504442"/>
            <a:ext cx="4643433" cy="4188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6884611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2959</TotalTime>
  <Words>301</Words>
  <Application>Microsoft Macintosh PowerPoint</Application>
  <PresentationFormat>ユーザー設定</PresentationFormat>
  <Paragraphs>48</Paragraphs>
  <Slides>2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HG丸ｺﾞｼｯｸM-PRO</vt:lpstr>
      <vt:lpstr>ＭＳ Ｐゴシック</vt:lpstr>
      <vt:lpstr>MS PMincho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 </cp:lastModifiedBy>
  <cp:revision>262</cp:revision>
  <cp:lastPrinted>2013-08-08T08:23:13Z</cp:lastPrinted>
  <dcterms:created xsi:type="dcterms:W3CDTF">2013-08-08T01:25:55Z</dcterms:created>
  <dcterms:modified xsi:type="dcterms:W3CDTF">2018-02-04T05:56:17Z</dcterms:modified>
</cp:coreProperties>
</file>