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sldIdLst>
    <p:sldId id="260" r:id="rId2"/>
    <p:sldId id="266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89D7"/>
    <a:srgbClr val="369FF6"/>
    <a:srgbClr val="D4A101"/>
    <a:srgbClr val="F3E6F0"/>
    <a:srgbClr val="726E8B"/>
    <a:srgbClr val="A49DC6"/>
    <a:srgbClr val="BEB6E4"/>
    <a:srgbClr val="693905"/>
    <a:srgbClr val="F1ED59"/>
    <a:srgbClr val="ECC5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24" autoAdjust="0"/>
    <p:restoredTop sz="86418"/>
  </p:normalViewPr>
  <p:slideViewPr>
    <p:cSldViewPr snapToGrid="0">
      <p:cViewPr>
        <p:scale>
          <a:sx n="66" d="100"/>
          <a:sy n="66" d="100"/>
        </p:scale>
        <p:origin x="2912" y="39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447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D93CC5-A9B8-46A1-B8C3-70AA73E05D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83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75" r:id="rId13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841B1C07-9E11-C348-B4CE-FCFD8E27791E}"/>
              </a:ext>
            </a:extLst>
          </p:cNvPr>
          <p:cNvSpPr/>
          <p:nvPr/>
        </p:nvSpPr>
        <p:spPr>
          <a:xfrm>
            <a:off x="0" y="0"/>
            <a:ext cx="7775576" cy="10907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0" y="0"/>
            <a:ext cx="7775575" cy="485986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48717" y="1909012"/>
            <a:ext cx="5129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solidFill>
                  <a:srgbClr val="FFC000"/>
                </a:solidFill>
                <a:effectLst>
                  <a:glow rad="139700">
                    <a:schemeClr val="bg1"/>
                  </a:glow>
                </a:effectLst>
                <a:latin typeface="+mn-ea"/>
                <a:cs typeface="MS PMincho" charset="-128"/>
              </a:rPr>
              <a:t>デイケアサービス</a:t>
            </a:r>
            <a:endParaRPr lang="en-US" altLang="ja-JP" sz="4800" b="1" dirty="0">
              <a:solidFill>
                <a:srgbClr val="FFC000"/>
              </a:solidFill>
              <a:effectLst>
                <a:glow rad="139700">
                  <a:schemeClr val="bg1"/>
                </a:glow>
              </a:effectLst>
              <a:latin typeface="+mn-ea"/>
              <a:cs typeface="MS PMincho" charset="-128"/>
            </a:endParaRPr>
          </a:p>
          <a:p>
            <a:r>
              <a:rPr lang="ja-JP" altLang="en-US" sz="4800" b="1" dirty="0">
                <a:solidFill>
                  <a:srgbClr val="FFC000"/>
                </a:solidFill>
                <a:effectLst>
                  <a:glow rad="139700">
                    <a:schemeClr val="bg1"/>
                  </a:glow>
                </a:effectLst>
                <a:latin typeface="+mn-ea"/>
                <a:cs typeface="MS PMincho" charset="-128"/>
              </a:rPr>
              <a:t>あすくる</a:t>
            </a:r>
            <a:endParaRPr lang="en-US" altLang="ja-JP" sz="4800" b="1" dirty="0">
              <a:solidFill>
                <a:srgbClr val="FFC000"/>
              </a:solidFill>
              <a:effectLst>
                <a:glow rad="139700">
                  <a:schemeClr val="bg1"/>
                </a:glow>
              </a:effectLst>
              <a:latin typeface="+mn-ea"/>
              <a:cs typeface="MS PMincho" charset="-128"/>
            </a:endParaRPr>
          </a:p>
        </p:txBody>
      </p:sp>
      <p:sp>
        <p:nvSpPr>
          <p:cNvPr id="20" name="角丸四角形 19"/>
          <p:cNvSpPr/>
          <p:nvPr/>
        </p:nvSpPr>
        <p:spPr>
          <a:xfrm>
            <a:off x="367842" y="1381194"/>
            <a:ext cx="3665480" cy="48061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dirty="0"/>
              <a:t>あなたに寄り添うパートナー</a:t>
            </a:r>
          </a:p>
        </p:txBody>
      </p: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926259"/>
              </p:ext>
            </p:extLst>
          </p:nvPr>
        </p:nvGraphicFramePr>
        <p:xfrm>
          <a:off x="386968" y="6804175"/>
          <a:ext cx="4209417" cy="17767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3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+mn-ea"/>
                          <a:ea typeface="+mn-ea"/>
                          <a:cs typeface="MS PMincho" charset="-128"/>
                        </a:rPr>
                        <a:t>介護区分</a:t>
                      </a:r>
                    </a:p>
                  </a:txBody>
                  <a:tcPr>
                    <a:solidFill>
                      <a:srgbClr val="369F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+mn-ea"/>
                          <a:ea typeface="+mn-ea"/>
                          <a:cs typeface="MS PMincho" charset="-128"/>
                        </a:rPr>
                        <a:t>5</a:t>
                      </a:r>
                      <a:r>
                        <a:rPr kumimoji="1" lang="ja-JP" altLang="en-US" sz="1100" dirty="0">
                          <a:latin typeface="+mn-ea"/>
                          <a:ea typeface="+mn-ea"/>
                          <a:cs typeface="MS PMincho" charset="-128"/>
                        </a:rPr>
                        <a:t>時間以上</a:t>
                      </a:r>
                      <a:r>
                        <a:rPr kumimoji="1" lang="en-US" altLang="ja-JP" sz="1100" dirty="0">
                          <a:latin typeface="+mn-ea"/>
                          <a:ea typeface="+mn-ea"/>
                          <a:cs typeface="MS PMincho" charset="-128"/>
                        </a:rPr>
                        <a:t>7</a:t>
                      </a:r>
                      <a:r>
                        <a:rPr kumimoji="1" lang="ja-JP" altLang="en-US" sz="1100" dirty="0">
                          <a:latin typeface="+mn-ea"/>
                          <a:ea typeface="+mn-ea"/>
                          <a:cs typeface="MS PMincho" charset="-128"/>
                        </a:rPr>
                        <a:t>時間未満</a:t>
                      </a:r>
                    </a:p>
                  </a:txBody>
                  <a:tcPr>
                    <a:solidFill>
                      <a:srgbClr val="369F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+mn-ea"/>
                          <a:ea typeface="+mn-ea"/>
                          <a:cs typeface="MS PMincho" charset="-128"/>
                        </a:rPr>
                        <a:t>ご利用者負担額</a:t>
                      </a:r>
                    </a:p>
                  </a:txBody>
                  <a:tcPr>
                    <a:solidFill>
                      <a:srgbClr val="369F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要介護</a:t>
                      </a:r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1</a:t>
                      </a:r>
                      <a:endParaRPr kumimoji="1" lang="ja-JP" altLang="en-US" sz="1100" dirty="0">
                        <a:solidFill>
                          <a:srgbClr val="369FF6"/>
                        </a:solidFill>
                        <a:latin typeface="+mn-ea"/>
                        <a:ea typeface="+mn-ea"/>
                        <a:cs typeface="MS PMincho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602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単位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602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要介護</a:t>
                      </a:r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2</a:t>
                      </a:r>
                      <a:endParaRPr kumimoji="1" lang="ja-JP" altLang="en-US" sz="1100" dirty="0">
                        <a:solidFill>
                          <a:srgbClr val="369FF6"/>
                        </a:solidFill>
                        <a:latin typeface="+mn-ea"/>
                        <a:ea typeface="+mn-ea"/>
                        <a:cs typeface="MS PMincho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708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単位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708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要介護</a:t>
                      </a:r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3</a:t>
                      </a:r>
                      <a:endParaRPr kumimoji="1" lang="ja-JP" altLang="en-US" sz="1100" dirty="0">
                        <a:solidFill>
                          <a:srgbClr val="369FF6"/>
                        </a:solidFill>
                        <a:latin typeface="+mn-ea"/>
                        <a:ea typeface="+mn-ea"/>
                        <a:cs typeface="MS PMincho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814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単位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814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要介護</a:t>
                      </a:r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4</a:t>
                      </a:r>
                      <a:endParaRPr kumimoji="1" lang="ja-JP" altLang="en-US" sz="1100" dirty="0">
                        <a:solidFill>
                          <a:srgbClr val="369FF6"/>
                        </a:solidFill>
                        <a:latin typeface="+mn-ea"/>
                        <a:ea typeface="+mn-ea"/>
                        <a:cs typeface="MS PMincho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920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単位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920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12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要介護</a:t>
                      </a:r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5</a:t>
                      </a:r>
                      <a:endParaRPr kumimoji="1" lang="ja-JP" altLang="en-US" sz="1100" dirty="0">
                        <a:solidFill>
                          <a:srgbClr val="369FF6"/>
                        </a:solidFill>
                        <a:latin typeface="+mn-ea"/>
                        <a:ea typeface="+mn-ea"/>
                        <a:cs typeface="MS PMincho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1,026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単位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1,026</a:t>
                      </a:r>
                      <a:r>
                        <a:rPr kumimoji="1" lang="ja-JP" altLang="en-US" sz="1100" dirty="0">
                          <a:solidFill>
                            <a:srgbClr val="369FF6"/>
                          </a:solidFill>
                          <a:latin typeface="+mn-ea"/>
                          <a:ea typeface="+mn-ea"/>
                          <a:cs typeface="MS PMincho" charset="-128"/>
                        </a:rPr>
                        <a:t>円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0" y="3747009"/>
            <a:ext cx="7775575" cy="1112857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67842" y="3842863"/>
            <a:ext cx="7061658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2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ここに説明文を入力してください。ここに説明文を入力してください。ここに説明文を入力してください。ここに説明文を入力してください。ここに説明文を入力してください。ここに説明文を入力してください。ここに説明文を入力してください。</a:t>
            </a:r>
          </a:p>
        </p:txBody>
      </p:sp>
      <p:sp>
        <p:nvSpPr>
          <p:cNvPr id="31" name="角丸四角形 30"/>
          <p:cNvSpPr/>
          <p:nvPr/>
        </p:nvSpPr>
        <p:spPr>
          <a:xfrm>
            <a:off x="348717" y="5088931"/>
            <a:ext cx="7065078" cy="375405"/>
          </a:xfrm>
          <a:prstGeom prst="roundRect">
            <a:avLst>
              <a:gd name="adj" fmla="val 50000"/>
            </a:avLst>
          </a:prstGeom>
          <a:solidFill>
            <a:srgbClr val="369F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effectLst>
                  <a:glow>
                    <a:schemeClr val="bg1"/>
                  </a:glow>
                </a:effectLst>
                <a:latin typeface="+mn-ea"/>
                <a:cs typeface="MS PMincho" charset="-128"/>
              </a:rPr>
              <a:t>ご利用に関して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7842" y="6191706"/>
            <a:ext cx="7045953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営業日</a:t>
            </a:r>
            <a:r>
              <a:rPr lang="en-US" altLang="ja-JP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 : </a:t>
            </a:r>
            <a:r>
              <a:rPr lang="ja-JP" altLang="en-US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月曜</a:t>
            </a:r>
            <a:r>
              <a:rPr lang="en-US" altLang="ja-JP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〜</a:t>
            </a:r>
            <a:r>
              <a:rPr lang="ja-JP" altLang="en-US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土曜　　休日</a:t>
            </a:r>
            <a:r>
              <a:rPr lang="en-US" altLang="ja-JP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 : </a:t>
            </a:r>
            <a:r>
              <a:rPr lang="ja-JP" altLang="en-US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日曜日、年末年始（</a:t>
            </a:r>
            <a:r>
              <a:rPr lang="en-US" altLang="ja-JP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12/28〜1/3</a:t>
            </a:r>
            <a:r>
              <a:rPr lang="ja-JP" altLang="en-US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）　時間</a:t>
            </a:r>
            <a:r>
              <a:rPr lang="en-US" altLang="ja-JP" sz="14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 : 10:00 〜 16:00</a:t>
            </a:r>
            <a:endParaRPr lang="ja-JP" altLang="en-US" sz="1400" b="1" dirty="0">
              <a:solidFill>
                <a:srgbClr val="FFFF00"/>
              </a:solidFill>
              <a:effectLst/>
              <a:latin typeface="+mn-ea"/>
              <a:cs typeface="MS PMincho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-1" y="10244667"/>
            <a:ext cx="7775576" cy="676758"/>
          </a:xfrm>
          <a:prstGeom prst="rect">
            <a:avLst/>
          </a:prstGeom>
          <a:solidFill>
            <a:srgbClr val="2E8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/>
        </p:nvSpPr>
        <p:spPr>
          <a:xfrm>
            <a:off x="-2" y="8873066"/>
            <a:ext cx="7786461" cy="1371601"/>
          </a:xfrm>
          <a:prstGeom prst="rect">
            <a:avLst/>
          </a:prstGeom>
          <a:solidFill>
            <a:srgbClr val="369F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372089" y="8737071"/>
            <a:ext cx="1379008" cy="137900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rgbClr val="369FF6"/>
                </a:solidFill>
                <a:effectLst>
                  <a:glow>
                    <a:schemeClr val="bg1"/>
                  </a:glow>
                </a:effectLst>
                <a:latin typeface="+mn-ea"/>
                <a:cs typeface="MS PMincho" charset="-128"/>
              </a:rPr>
              <a:t>一日体験</a:t>
            </a:r>
            <a:endParaRPr lang="en-US" altLang="ja-JP" sz="1400" b="1" dirty="0">
              <a:solidFill>
                <a:srgbClr val="369FF6"/>
              </a:solidFill>
              <a:effectLst>
                <a:glow>
                  <a:schemeClr val="bg1"/>
                </a:glow>
              </a:effectLst>
              <a:latin typeface="+mn-ea"/>
              <a:cs typeface="MS PMincho" charset="-128"/>
            </a:endParaRPr>
          </a:p>
          <a:p>
            <a:pPr algn="ctr"/>
            <a:r>
              <a:rPr lang="ja-JP" altLang="en-US" sz="2000" b="1" dirty="0">
                <a:solidFill>
                  <a:srgbClr val="369FF6"/>
                </a:solidFill>
                <a:effectLst>
                  <a:glow>
                    <a:schemeClr val="bg1"/>
                  </a:glow>
                </a:effectLst>
                <a:latin typeface="+mn-ea"/>
                <a:cs typeface="MS PMincho" charset="-128"/>
              </a:rPr>
              <a:t>実施中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040057" y="8996077"/>
            <a:ext cx="5400076" cy="1068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ここに一日体験の内容を入力してください。</a:t>
            </a:r>
            <a:r>
              <a:rPr lang="ja-JP" altLang="en-US" sz="1100" dirty="0">
                <a:solidFill>
                  <a:schemeClr val="bg1"/>
                </a:solidFill>
                <a:latin typeface="+mn-ea"/>
                <a:cs typeface="MS PMincho" charset="-128"/>
              </a:rPr>
              <a:t>ここに一日体験の内容を入力してください。ここに一日体験の内容を入力してください。ここに一日体験の内容を入力してください。ここに一日体験の内容を入力してください。ここに一日体験の内容を入力してください。ここに一日体験の内容を入力してください。ここに一日体験の内容を入力してください。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67841" y="10380662"/>
            <a:ext cx="4881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solidFill>
                  <a:schemeClr val="bg1"/>
                </a:solidFill>
                <a:latin typeface="+mn-ea"/>
                <a:cs typeface="MS PMincho" charset="-128"/>
              </a:rPr>
              <a:t>デイケアサービスあすくる　</a:t>
            </a:r>
            <a:r>
              <a:rPr kumimoji="1" lang="en-US" altLang="ja-JP" sz="1400" b="1" dirty="0">
                <a:solidFill>
                  <a:schemeClr val="bg1"/>
                </a:solidFill>
                <a:latin typeface="+mn-ea"/>
                <a:cs typeface="MS PMincho" charset="-128"/>
              </a:rPr>
              <a:t>|</a:t>
            </a:r>
            <a:r>
              <a:rPr kumimoji="1" lang="ja-JP" altLang="en-US" sz="1400" b="1" dirty="0">
                <a:solidFill>
                  <a:schemeClr val="bg1"/>
                </a:solidFill>
                <a:latin typeface="+mn-ea"/>
                <a:cs typeface="MS PMincho" charset="-128"/>
              </a:rPr>
              <a:t>　</a:t>
            </a:r>
            <a:r>
              <a:rPr lang="ja-JP" altLang="en-US" sz="1400" b="1" dirty="0">
                <a:solidFill>
                  <a:schemeClr val="bg1"/>
                </a:solidFill>
                <a:latin typeface="+mn-ea"/>
                <a:cs typeface="MS PMincho" charset="-128"/>
              </a:rPr>
              <a:t>東京都江東区豊洲 </a:t>
            </a:r>
            <a:r>
              <a:rPr lang="en-US" altLang="ja-JP" sz="1400" b="1" dirty="0">
                <a:solidFill>
                  <a:schemeClr val="bg1"/>
                </a:solidFill>
                <a:latin typeface="+mn-ea"/>
                <a:cs typeface="MS PMincho" charset="-128"/>
              </a:rPr>
              <a:t>3-2-3</a:t>
            </a:r>
            <a:endParaRPr lang="ja-JP" altLang="en-US" sz="1400" b="1" dirty="0">
              <a:solidFill>
                <a:schemeClr val="bg1"/>
              </a:solidFill>
              <a:latin typeface="+mn-ea"/>
              <a:cs typeface="MS PMincho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116550" y="10311979"/>
            <a:ext cx="2297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2000" b="1" dirty="0">
                <a:solidFill>
                  <a:srgbClr val="FFFF00"/>
                </a:solidFill>
                <a:effectLst/>
                <a:latin typeface="+mn-ea"/>
                <a:cs typeface="MS PMincho" charset="-128"/>
              </a:rPr>
              <a:t>☎ </a:t>
            </a:r>
            <a:r>
              <a:rPr lang="en-US" altLang="ja-JP" sz="2000" b="1" dirty="0">
                <a:solidFill>
                  <a:srgbClr val="FFFF00"/>
                </a:solidFill>
                <a:latin typeface="+mn-ea"/>
                <a:cs typeface="MS PMincho" charset="-128"/>
              </a:rPr>
              <a:t>03-1234-1111</a:t>
            </a:r>
            <a:endParaRPr kumimoji="1" lang="ja-JP" altLang="en-US" sz="2000" b="1" dirty="0">
              <a:solidFill>
                <a:srgbClr val="FFFF00"/>
              </a:solidFill>
              <a:effectLst/>
              <a:latin typeface="+mn-ea"/>
              <a:cs typeface="MS PMincho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367842" y="5499407"/>
            <a:ext cx="7045953" cy="560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1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ここにご利用上の注意点などを入力してください。</a:t>
            </a:r>
            <a:r>
              <a:rPr lang="ja-JP" altLang="en-US" sz="1100" b="1" dirty="0">
                <a:solidFill>
                  <a:schemeClr val="bg1"/>
                </a:solidFill>
                <a:latin typeface="+mn-ea"/>
                <a:cs typeface="MS PMincho" charset="-128"/>
              </a:rPr>
              <a:t>ここにご利用上の注意点などを入力してください。ここにご利用上の注意点などを入力してください。ここにご利用上の注意点などを入力してください。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033322" y="246359"/>
            <a:ext cx="37053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ここに画像を</a:t>
            </a:r>
            <a:endParaRPr lang="en-US" altLang="ja-JP" sz="3200" b="1" dirty="0">
              <a:solidFill>
                <a:schemeClr val="bg1"/>
              </a:solidFill>
              <a:effectLst/>
              <a:latin typeface="+mn-ea"/>
              <a:cs typeface="MS PMincho" charset="-128"/>
            </a:endParaRPr>
          </a:p>
          <a:p>
            <a:pPr algn="ctr"/>
            <a:r>
              <a:rPr lang="ja-JP" altLang="en-US" sz="3200" b="1" dirty="0">
                <a:solidFill>
                  <a:schemeClr val="bg1"/>
                </a:solidFill>
                <a:effectLst/>
                <a:latin typeface="+mn-ea"/>
                <a:cs typeface="MS PMincho" charset="-128"/>
              </a:rPr>
              <a:t>挿入してください</a:t>
            </a: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77B9AE1A-AC88-D546-AE99-D35744B38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6231" y="6701874"/>
            <a:ext cx="2679906" cy="198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4764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2976</TotalTime>
  <Words>376</Words>
  <Application>Microsoft Macintosh PowerPoint</Application>
  <PresentationFormat>ユーザー設定</PresentationFormat>
  <Paragraphs>50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MS PMincho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266</cp:revision>
  <cp:lastPrinted>2013-08-08T08:23:13Z</cp:lastPrinted>
  <dcterms:created xsi:type="dcterms:W3CDTF">2013-08-08T01:25:55Z</dcterms:created>
  <dcterms:modified xsi:type="dcterms:W3CDTF">2018-02-04T06:04:55Z</dcterms:modified>
</cp:coreProperties>
</file>