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7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278"/>
    <a:srgbClr val="BE94BD"/>
    <a:srgbClr val="D8A8D5"/>
    <a:srgbClr val="A5884F"/>
    <a:srgbClr val="FF82A4"/>
    <a:srgbClr val="693905"/>
    <a:srgbClr val="F1ED59"/>
    <a:srgbClr val="ECC57D"/>
    <a:srgbClr val="A6CDB6"/>
    <a:srgbClr val="F7452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981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97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91" d="100"/>
          <a:sy n="91" d="100"/>
        </p:scale>
        <p:origin x="4472" y="20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BE9EA951-A89B-4441-B9DE-8F92497CC17A}"/>
              </a:ext>
            </a:extLst>
          </p:cNvPr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8A8D5">
              <a:alpha val="36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/>
          <p:cNvSpPr/>
          <p:nvPr/>
        </p:nvSpPr>
        <p:spPr>
          <a:xfrm>
            <a:off x="0" y="0"/>
            <a:ext cx="7775575" cy="327482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800" dirty="0"/>
              <a:t>ここに画像を</a:t>
            </a:r>
            <a:endParaRPr kumimoji="1" lang="en-US" altLang="ja-JP" sz="4800" dirty="0"/>
          </a:p>
          <a:p>
            <a:pPr algn="ctr"/>
            <a:r>
              <a:rPr lang="ja-JP" altLang="en-US" sz="4800" dirty="0"/>
              <a:t>挿入してください</a:t>
            </a:r>
            <a:endParaRPr kumimoji="1" lang="ja-JP" altLang="en-US" sz="4800" dirty="0"/>
          </a:p>
        </p:txBody>
      </p:sp>
      <p:sp>
        <p:nvSpPr>
          <p:cNvPr id="7" name="正方形/長方形 6"/>
          <p:cNvSpPr/>
          <p:nvPr/>
        </p:nvSpPr>
        <p:spPr>
          <a:xfrm>
            <a:off x="-1" y="3274828"/>
            <a:ext cx="7775575" cy="742071"/>
          </a:xfrm>
          <a:prstGeom prst="rect">
            <a:avLst/>
          </a:prstGeom>
          <a:solidFill>
            <a:srgbClr val="D8A8D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円/楕円 7"/>
          <p:cNvSpPr/>
          <p:nvPr/>
        </p:nvSpPr>
        <p:spPr>
          <a:xfrm>
            <a:off x="357189" y="242888"/>
            <a:ext cx="1914525" cy="1914525"/>
          </a:xfrm>
          <a:prstGeom prst="ellipse">
            <a:avLst/>
          </a:prstGeom>
          <a:solidFill>
            <a:srgbClr val="FFD27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534234" y="611416"/>
            <a:ext cx="156966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600" dirty="0">
                <a:solidFill>
                  <a:schemeClr val="bg1"/>
                </a:solidFill>
                <a:effectLst>
                  <a:glow rad="63500">
                    <a:srgbClr val="A5884F">
                      <a:alpha val="40000"/>
                    </a:srgbClr>
                  </a:glow>
                </a:effectLst>
              </a:rPr>
              <a:t>入居者</a:t>
            </a: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534234" y="1168634"/>
            <a:ext cx="156966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600" dirty="0">
                <a:solidFill>
                  <a:schemeClr val="bg1"/>
                </a:solidFill>
                <a:effectLst>
                  <a:glow rad="63500">
                    <a:srgbClr val="A5884F">
                      <a:alpha val="40000"/>
                    </a:srgbClr>
                  </a:glow>
                </a:effectLst>
              </a:rPr>
              <a:t>募集中</a:t>
            </a: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3179176" y="2048696"/>
            <a:ext cx="40062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800" b="1" dirty="0">
                <a:solidFill>
                  <a:srgbClr val="C00000"/>
                </a:solidFill>
                <a:effectLst>
                  <a:glow rad="76200">
                    <a:schemeClr val="bg1"/>
                  </a:glow>
                </a:effectLst>
              </a:rPr>
              <a:t>家賃、光熱費、生活サポート、食費込み</a:t>
            </a: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4209451" y="2372391"/>
            <a:ext cx="283443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4800" b="1" dirty="0">
                <a:solidFill>
                  <a:srgbClr val="C00000"/>
                </a:solidFill>
                <a:effectLst>
                  <a:glow rad="76200">
                    <a:schemeClr val="bg1"/>
                  </a:glow>
                </a:effectLst>
              </a:rPr>
              <a:t>164,000</a:t>
            </a:r>
            <a:r>
              <a:rPr kumimoji="1" lang="ja-JP" altLang="en-US" sz="4800" b="1" dirty="0">
                <a:solidFill>
                  <a:srgbClr val="C00000"/>
                </a:solidFill>
                <a:effectLst>
                  <a:glow rad="76200">
                    <a:schemeClr val="bg1"/>
                  </a:glow>
                </a:effectLst>
              </a:rPr>
              <a:t>円</a:t>
            </a: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6915967" y="2571345"/>
            <a:ext cx="49244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2400" b="1" dirty="0">
                <a:solidFill>
                  <a:schemeClr val="accent2">
                    <a:lumMod val="75000"/>
                  </a:schemeClr>
                </a:solidFill>
                <a:effectLst>
                  <a:glow rad="76200">
                    <a:schemeClr val="bg1"/>
                  </a:glow>
                </a:effectLst>
              </a:rPr>
              <a:t>〜</a:t>
            </a:r>
            <a:endParaRPr kumimoji="1" lang="ja-JP" altLang="en-US" sz="2400" b="1" dirty="0">
              <a:solidFill>
                <a:schemeClr val="accent2">
                  <a:lumMod val="75000"/>
                </a:schemeClr>
              </a:solidFill>
              <a:effectLst>
                <a:glow rad="76200">
                  <a:schemeClr val="bg1"/>
                </a:glow>
              </a:effectLst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3257551" y="2571345"/>
            <a:ext cx="951900" cy="461665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3359563" y="2586631"/>
            <a:ext cx="697627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chemeClr val="bg1"/>
                </a:solidFill>
              </a:rPr>
              <a:t>月額</a:t>
            </a: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0" y="3424924"/>
            <a:ext cx="777557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solidFill>
                  <a:schemeClr val="bg1"/>
                </a:solidFill>
                <a:effectLst>
                  <a:glow rad="63500">
                    <a:srgbClr val="BE94BD"/>
                  </a:glow>
                </a:effectLst>
              </a:rPr>
              <a:t>アスクル老人ホームの特徴</a:t>
            </a:r>
          </a:p>
        </p:txBody>
      </p:sp>
      <p:sp>
        <p:nvSpPr>
          <p:cNvPr id="12" name="角丸四角形 11"/>
          <p:cNvSpPr/>
          <p:nvPr/>
        </p:nvSpPr>
        <p:spPr>
          <a:xfrm>
            <a:off x="773786" y="4316917"/>
            <a:ext cx="6228000" cy="540000"/>
          </a:xfrm>
          <a:prstGeom prst="roundRect">
            <a:avLst>
              <a:gd name="adj" fmla="val 50000"/>
            </a:avLst>
          </a:prstGeom>
          <a:solidFill>
            <a:srgbClr val="D8A8D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角丸四角形 36"/>
          <p:cNvSpPr/>
          <p:nvPr/>
        </p:nvSpPr>
        <p:spPr>
          <a:xfrm>
            <a:off x="773787" y="4316917"/>
            <a:ext cx="689253" cy="540000"/>
          </a:xfrm>
          <a:prstGeom prst="roundRect">
            <a:avLst>
              <a:gd name="adj" fmla="val 50000"/>
            </a:avLst>
          </a:prstGeom>
          <a:solidFill>
            <a:srgbClr val="BE94B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1549456" y="4400928"/>
            <a:ext cx="480364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solidFill>
                  <a:schemeClr val="bg1"/>
                </a:solidFill>
                <a:effectLst/>
              </a:rPr>
              <a:t>ここに特徴を入力してください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884587" y="4303392"/>
            <a:ext cx="55406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800" b="1" i="1">
                <a:solidFill>
                  <a:schemeClr val="bg1"/>
                </a:solidFill>
                <a:effectLst>
                  <a:glow rad="63500">
                    <a:srgbClr val="BE94BD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1.</a:t>
            </a:r>
            <a:endParaRPr kumimoji="1" lang="ja-JP" altLang="en-US" sz="2800" b="1" i="1" dirty="0">
              <a:solidFill>
                <a:schemeClr val="bg1"/>
              </a:solidFill>
              <a:effectLst>
                <a:glow rad="63500">
                  <a:srgbClr val="BE94BD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773785" y="4840137"/>
            <a:ext cx="6228000" cy="891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dirty="0">
                <a:solidFill>
                  <a:srgbClr val="BE94BD"/>
                </a:solidFill>
                <a:effectLst/>
              </a:rPr>
              <a:t>ここに説明文を入力してください。</a:t>
            </a:r>
            <a:r>
              <a:rPr lang="ja-JP" altLang="en-US" sz="1200" dirty="0">
                <a:solidFill>
                  <a:srgbClr val="BE94BD"/>
                </a:solidFill>
              </a:rPr>
              <a:t>ここに説明文を入力してください。ここに説明文を入力してください。ここに説明文を入力してください。ここに説明文を入力してください。ここに説明文を入力して</a:t>
            </a:r>
            <a:r>
              <a:rPr lang="ja-JP" altLang="en-US" sz="1200">
                <a:solidFill>
                  <a:srgbClr val="BE94BD"/>
                </a:solidFill>
              </a:rPr>
              <a:t>ください。ここに説明文を入力してください。</a:t>
            </a:r>
          </a:p>
        </p:txBody>
      </p:sp>
      <p:sp>
        <p:nvSpPr>
          <p:cNvPr id="49" name="角丸四角形 48"/>
          <p:cNvSpPr/>
          <p:nvPr/>
        </p:nvSpPr>
        <p:spPr>
          <a:xfrm>
            <a:off x="773786" y="5920293"/>
            <a:ext cx="6228000" cy="540000"/>
          </a:xfrm>
          <a:prstGeom prst="roundRect">
            <a:avLst>
              <a:gd name="adj" fmla="val 50000"/>
            </a:avLst>
          </a:prstGeom>
          <a:solidFill>
            <a:srgbClr val="D8A8D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0" name="角丸四角形 49"/>
          <p:cNvSpPr/>
          <p:nvPr/>
        </p:nvSpPr>
        <p:spPr>
          <a:xfrm>
            <a:off x="773787" y="5920293"/>
            <a:ext cx="689253" cy="540000"/>
          </a:xfrm>
          <a:prstGeom prst="roundRect">
            <a:avLst>
              <a:gd name="adj" fmla="val 50000"/>
            </a:avLst>
          </a:prstGeom>
          <a:solidFill>
            <a:srgbClr val="BE94B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1549456" y="6004304"/>
            <a:ext cx="480364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solidFill>
                  <a:schemeClr val="bg1"/>
                </a:solidFill>
                <a:effectLst/>
              </a:rPr>
              <a:t>ここに特徴を入力してください</a:t>
            </a: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884587" y="5906768"/>
            <a:ext cx="55406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800" b="1" i="1" dirty="0">
                <a:solidFill>
                  <a:schemeClr val="bg1"/>
                </a:solidFill>
                <a:effectLst>
                  <a:glow rad="63500">
                    <a:srgbClr val="BE94BD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2.</a:t>
            </a:r>
            <a:endParaRPr kumimoji="1" lang="ja-JP" altLang="en-US" sz="2800" b="1" i="1" dirty="0">
              <a:solidFill>
                <a:schemeClr val="bg1"/>
              </a:solidFill>
              <a:effectLst>
                <a:glow rad="63500">
                  <a:srgbClr val="BE94BD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773785" y="6443513"/>
            <a:ext cx="6228000" cy="891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dirty="0">
                <a:solidFill>
                  <a:srgbClr val="BE94BD"/>
                </a:solidFill>
                <a:effectLst/>
              </a:rPr>
              <a:t>ここに説明文を入力してください。</a:t>
            </a:r>
            <a:r>
              <a:rPr lang="ja-JP" altLang="en-US" sz="1200" dirty="0">
                <a:solidFill>
                  <a:srgbClr val="BE94BD"/>
                </a:solidFill>
              </a:rPr>
              <a:t>ここに説明文を入力してください。ここに説明文を入力してください。ここに説明文を入力してください。ここに説明文を入力してください。ここに説明文を入力して</a:t>
            </a:r>
            <a:r>
              <a:rPr lang="ja-JP" altLang="en-US" sz="1200">
                <a:solidFill>
                  <a:srgbClr val="BE94BD"/>
                </a:solidFill>
              </a:rPr>
              <a:t>ください。ここに説明文を入力してください。</a:t>
            </a:r>
          </a:p>
        </p:txBody>
      </p:sp>
      <p:sp>
        <p:nvSpPr>
          <p:cNvPr id="54" name="角丸四角形 53"/>
          <p:cNvSpPr/>
          <p:nvPr/>
        </p:nvSpPr>
        <p:spPr>
          <a:xfrm>
            <a:off x="773786" y="7559876"/>
            <a:ext cx="6228000" cy="540000"/>
          </a:xfrm>
          <a:prstGeom prst="roundRect">
            <a:avLst>
              <a:gd name="adj" fmla="val 50000"/>
            </a:avLst>
          </a:prstGeom>
          <a:solidFill>
            <a:srgbClr val="D8A8D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角丸四角形 54"/>
          <p:cNvSpPr/>
          <p:nvPr/>
        </p:nvSpPr>
        <p:spPr>
          <a:xfrm>
            <a:off x="773787" y="7559876"/>
            <a:ext cx="689253" cy="540000"/>
          </a:xfrm>
          <a:prstGeom prst="roundRect">
            <a:avLst>
              <a:gd name="adj" fmla="val 50000"/>
            </a:avLst>
          </a:prstGeom>
          <a:solidFill>
            <a:srgbClr val="BE94B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1549456" y="7643887"/>
            <a:ext cx="480364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>
                <a:solidFill>
                  <a:schemeClr val="bg1"/>
                </a:solidFill>
                <a:effectLst/>
              </a:rPr>
              <a:t>ここに特徴を入力してください</a:t>
            </a: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884587" y="7546351"/>
            <a:ext cx="55406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800" b="1" i="1" dirty="0">
                <a:solidFill>
                  <a:schemeClr val="bg1"/>
                </a:solidFill>
                <a:effectLst>
                  <a:glow rad="63500">
                    <a:srgbClr val="BE94BD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3.</a:t>
            </a:r>
            <a:endParaRPr kumimoji="1" lang="ja-JP" altLang="en-US" sz="2800" b="1" i="1" dirty="0">
              <a:solidFill>
                <a:schemeClr val="bg1"/>
              </a:solidFill>
              <a:effectLst>
                <a:glow rad="63500">
                  <a:srgbClr val="BE94BD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773785" y="8083096"/>
            <a:ext cx="6228000" cy="891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dirty="0">
                <a:solidFill>
                  <a:srgbClr val="BE94BD"/>
                </a:solidFill>
                <a:effectLst/>
              </a:rPr>
              <a:t>ここに説明文を入力してください。</a:t>
            </a:r>
            <a:r>
              <a:rPr lang="ja-JP" altLang="en-US" sz="1200" dirty="0">
                <a:solidFill>
                  <a:srgbClr val="BE94BD"/>
                </a:solidFill>
              </a:rPr>
              <a:t>ここに説明文を入力してください。ここに説明文を入力してください。ここに説明文を入力してください。ここに説明文を入力してください。ここに説明文を入力して</a:t>
            </a:r>
            <a:r>
              <a:rPr lang="ja-JP" altLang="en-US" sz="1200">
                <a:solidFill>
                  <a:srgbClr val="BE94BD"/>
                </a:solidFill>
              </a:rPr>
              <a:t>ください。ここに説明文を入力してください。</a:t>
            </a:r>
          </a:p>
        </p:txBody>
      </p:sp>
      <p:sp>
        <p:nvSpPr>
          <p:cNvPr id="60" name="正方形/長方形 59"/>
          <p:cNvSpPr/>
          <p:nvPr/>
        </p:nvSpPr>
        <p:spPr>
          <a:xfrm>
            <a:off x="-3" y="9251714"/>
            <a:ext cx="7775575" cy="1655999"/>
          </a:xfrm>
          <a:prstGeom prst="rect">
            <a:avLst/>
          </a:prstGeom>
          <a:solidFill>
            <a:srgbClr val="FFD27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773785" y="9433200"/>
            <a:ext cx="3288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800" b="1" dirty="0">
                <a:solidFill>
                  <a:schemeClr val="bg1"/>
                </a:solidFill>
                <a:latin typeface="+mj-ea"/>
                <a:ea typeface="+mj-ea"/>
                <a:cs typeface="MS PMincho" charset="-128"/>
              </a:rPr>
              <a:t>アスクル老人ホーム</a:t>
            </a:r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765433" y="10059175"/>
            <a:ext cx="352680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800" b="1" dirty="0">
                <a:solidFill>
                  <a:srgbClr val="FFC000"/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  <a:cs typeface="MS PMincho" charset="-128"/>
              </a:rPr>
              <a:t>☎</a:t>
            </a:r>
            <a:r>
              <a:rPr kumimoji="1" lang="en-US" altLang="ja-JP" sz="2800" b="1" dirty="0">
                <a:solidFill>
                  <a:srgbClr val="FFC000"/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  <a:cs typeface="MS PMincho" charset="-128"/>
              </a:rPr>
              <a:t> </a:t>
            </a:r>
            <a:r>
              <a:rPr lang="en-US" altLang="ja-JP" sz="2800" b="1" dirty="0">
                <a:solidFill>
                  <a:srgbClr val="FFC000"/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  <a:cs typeface="MS PMincho" charset="-128"/>
              </a:rPr>
              <a:t>03-1234-1111</a:t>
            </a:r>
            <a:endParaRPr kumimoji="1" lang="ja-JP" altLang="en-US" sz="2800" b="1" dirty="0">
              <a:solidFill>
                <a:srgbClr val="FFC000"/>
              </a:solidFill>
              <a:effectLst>
                <a:glow rad="101600">
                  <a:schemeClr val="bg1"/>
                </a:glow>
              </a:effectLst>
              <a:latin typeface="+mj-ea"/>
              <a:ea typeface="+mj-ea"/>
              <a:cs typeface="MS PMincho" charset="-128"/>
            </a:endParaRPr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758307" y="9782600"/>
            <a:ext cx="330759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+mj-ea"/>
                <a:ea typeface="+mj-ea"/>
                <a:cs typeface="MS PMincho" charset="-128"/>
              </a:rPr>
              <a:t>東京都江東区豊洲 </a:t>
            </a:r>
            <a:r>
              <a:rPr lang="en-US" altLang="ja-JP" sz="1200" b="1" dirty="0">
                <a:solidFill>
                  <a:schemeClr val="bg1"/>
                </a:solidFill>
                <a:latin typeface="+mj-ea"/>
                <a:ea typeface="+mj-ea"/>
                <a:cs typeface="MS PMincho" charset="-128"/>
              </a:rPr>
              <a:t>3-2-3</a:t>
            </a:r>
            <a:endParaRPr kumimoji="1" lang="ja-JP" altLang="en-US" sz="1200" b="1" dirty="0">
              <a:solidFill>
                <a:schemeClr val="bg1"/>
              </a:solidFill>
              <a:latin typeface="+mj-ea"/>
              <a:ea typeface="+mj-ea"/>
              <a:cs typeface="MS PMincho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4057190" y="9056049"/>
            <a:ext cx="2944595" cy="154294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ここに画像を</a:t>
            </a:r>
            <a:endParaRPr kumimoji="1" lang="en-US" altLang="ja-JP" dirty="0"/>
          </a:p>
          <a:p>
            <a:pPr algn="ctr"/>
            <a:r>
              <a:rPr lang="ja-JP" altLang="en-US" dirty="0"/>
              <a:t>挿入してください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43275527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367</Words>
  <Application>Microsoft Office PowerPoint</Application>
  <PresentationFormat>ユーザー設定</PresentationFormat>
  <Paragraphs>41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2018-01-31T11:03:39Z</dcterms:created>
  <dcterms:modified xsi:type="dcterms:W3CDTF">2018-01-31T11:03:43Z</dcterms:modified>
</cp:coreProperties>
</file>