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0CFD8"/>
    <a:srgbClr val="FEA501"/>
    <a:srgbClr val="15A3BA"/>
    <a:srgbClr val="18A5A0"/>
    <a:srgbClr val="F08707"/>
    <a:srgbClr val="0EE3DF"/>
    <a:srgbClr val="FF70B2"/>
    <a:srgbClr val="684F00"/>
    <a:srgbClr val="905616"/>
    <a:srgbClr val="E4064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69" autoAdjust="0"/>
    <p:restoredTop sz="86418"/>
  </p:normalViewPr>
  <p:slideViewPr>
    <p:cSldViewPr snapToGrid="0">
      <p:cViewPr varScale="1">
        <p:scale>
          <a:sx n="71" d="100"/>
          <a:sy n="71" d="100"/>
        </p:scale>
        <p:origin x="3160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6" name="図 35">
            <a:extLst>
              <a:ext uri="{FF2B5EF4-FFF2-40B4-BE49-F238E27FC236}">
                <a16:creationId xmlns:a16="http://schemas.microsoft.com/office/drawing/2014/main" id="{AF8CEBE5-03C8-7049-90D5-16DBCAABCEC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5310"/>
          <a:stretch/>
        </p:blipFill>
        <p:spPr>
          <a:xfrm rot="5400000">
            <a:off x="-1566071" y="1566069"/>
            <a:ext cx="10907713" cy="7775575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1833786" y="730284"/>
            <a:ext cx="419217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>
                <a:solidFill>
                  <a:schemeClr val="bg1"/>
                </a:solidFill>
                <a:effectLst>
                  <a:glow rad="88900">
                    <a:srgbClr val="FFC000">
                      <a:alpha val="89000"/>
                    </a:srgbClr>
                  </a:glow>
                </a:effectLst>
              </a:rPr>
              <a:t>介護スタッフ</a:t>
            </a:r>
            <a:endParaRPr kumimoji="1" lang="ja-JP" altLang="en-US" sz="6000" dirty="0">
              <a:solidFill>
                <a:schemeClr val="bg1"/>
              </a:solidFill>
              <a:effectLst>
                <a:glow rad="88900">
                  <a:srgbClr val="FFC000">
                    <a:alpha val="89000"/>
                  </a:srgbClr>
                </a:glow>
              </a:effectLst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1625396" y="1502118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1500" dirty="0">
                <a:solidFill>
                  <a:schemeClr val="bg1"/>
                </a:solidFill>
                <a:effectLst>
                  <a:glow rad="88900">
                    <a:srgbClr val="FFC000">
                      <a:alpha val="89000"/>
                    </a:srgbClr>
                  </a:glow>
                </a:effectLst>
              </a:rPr>
              <a:t>募集中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0" y="7331065"/>
            <a:ext cx="7775575" cy="506642"/>
          </a:xfrm>
          <a:prstGeom prst="rect">
            <a:avLst/>
          </a:prstGeom>
          <a:solidFill>
            <a:srgbClr val="10CFD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明るく元気な職場です</a:t>
            </a:r>
          </a:p>
        </p:txBody>
      </p:sp>
      <p:grpSp>
        <p:nvGrpSpPr>
          <p:cNvPr id="10" name="図形グループ 9"/>
          <p:cNvGrpSpPr/>
          <p:nvPr/>
        </p:nvGrpSpPr>
        <p:grpSpPr>
          <a:xfrm>
            <a:off x="1766521" y="3648809"/>
            <a:ext cx="4400564" cy="401007"/>
            <a:chOff x="1625396" y="3762108"/>
            <a:chExt cx="4400564" cy="401007"/>
          </a:xfrm>
        </p:grpSpPr>
        <p:sp>
          <p:nvSpPr>
            <p:cNvPr id="51" name="角丸四角形 50"/>
            <p:cNvSpPr/>
            <p:nvPr/>
          </p:nvSpPr>
          <p:spPr>
            <a:xfrm>
              <a:off x="1625396" y="3794147"/>
              <a:ext cx="1275520" cy="368968"/>
            </a:xfrm>
            <a:prstGeom prst="roundRect">
              <a:avLst>
                <a:gd name="adj" fmla="val 50000"/>
              </a:avLst>
            </a:prstGeom>
            <a:solidFill>
              <a:srgbClr val="FEA501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solidFill>
                    <a:schemeClr val="bg1"/>
                  </a:solidFill>
                  <a:latin typeface="MS PGothic" charset="-128"/>
                  <a:ea typeface="MS PGothic" charset="-128"/>
                  <a:cs typeface="MS PGothic" charset="-128"/>
                </a:rPr>
                <a:t>仕事</a:t>
              </a:r>
              <a:endParaRPr lang="en-US" altLang="ja-JP" sz="1400" dirty="0">
                <a:solidFill>
                  <a:schemeClr val="bg1"/>
                </a:solidFill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  <p:sp>
          <p:nvSpPr>
            <p:cNvPr id="4" name="テキスト ボックス 3"/>
            <p:cNvSpPr txBox="1"/>
            <p:nvPr/>
          </p:nvSpPr>
          <p:spPr>
            <a:xfrm>
              <a:off x="3072907" y="3762108"/>
              <a:ext cx="2953053" cy="40100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送迎補助や入浴介助など</a:t>
              </a:r>
            </a:p>
          </p:txBody>
        </p:sp>
      </p:grpSp>
      <p:grpSp>
        <p:nvGrpSpPr>
          <p:cNvPr id="7" name="図形グループ 6"/>
          <p:cNvGrpSpPr/>
          <p:nvPr/>
        </p:nvGrpSpPr>
        <p:grpSpPr>
          <a:xfrm>
            <a:off x="1766522" y="4148198"/>
            <a:ext cx="2791148" cy="400110"/>
            <a:chOff x="1625397" y="4257163"/>
            <a:chExt cx="2791148" cy="400110"/>
          </a:xfrm>
        </p:grpSpPr>
        <p:sp>
          <p:nvSpPr>
            <p:cNvPr id="57" name="角丸四角形 56"/>
            <p:cNvSpPr/>
            <p:nvPr/>
          </p:nvSpPr>
          <p:spPr>
            <a:xfrm>
              <a:off x="1625397" y="4286159"/>
              <a:ext cx="1275520" cy="368968"/>
            </a:xfrm>
            <a:prstGeom prst="roundRect">
              <a:avLst>
                <a:gd name="adj" fmla="val 50000"/>
              </a:avLst>
            </a:prstGeom>
            <a:solidFill>
              <a:srgbClr val="FEA501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solidFill>
                    <a:schemeClr val="bg1"/>
                  </a:solidFill>
                  <a:latin typeface="MS PGothic" charset="-128"/>
                  <a:ea typeface="MS PGothic" charset="-128"/>
                  <a:cs typeface="MS PGothic" charset="-128"/>
                </a:rPr>
                <a:t>給与</a:t>
              </a:r>
              <a:endParaRPr lang="en-US" altLang="ja-JP" sz="1400" dirty="0">
                <a:solidFill>
                  <a:schemeClr val="bg1"/>
                </a:solidFill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  <p:sp>
          <p:nvSpPr>
            <p:cNvPr id="23" name="テキスト ボックス 22"/>
            <p:cNvSpPr txBox="1"/>
            <p:nvPr/>
          </p:nvSpPr>
          <p:spPr>
            <a:xfrm>
              <a:off x="3072907" y="4257163"/>
              <a:ext cx="1343638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時給</a:t>
              </a:r>
              <a:r>
                <a:rPr kumimoji="1" lang="en-US" altLang="ja-JP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900</a:t>
              </a:r>
              <a:r>
                <a:rPr kumimoji="1" lang="ja-JP" altLang="en-US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円</a:t>
              </a:r>
            </a:p>
          </p:txBody>
        </p:sp>
      </p:grpSp>
      <p:grpSp>
        <p:nvGrpSpPr>
          <p:cNvPr id="5" name="図形グループ 4"/>
          <p:cNvGrpSpPr/>
          <p:nvPr/>
        </p:nvGrpSpPr>
        <p:grpSpPr>
          <a:xfrm>
            <a:off x="1766522" y="4646690"/>
            <a:ext cx="4006224" cy="401008"/>
            <a:chOff x="1625397" y="4792408"/>
            <a:chExt cx="4006224" cy="401008"/>
          </a:xfrm>
        </p:grpSpPr>
        <p:sp>
          <p:nvSpPr>
            <p:cNvPr id="54" name="角丸四角形 53"/>
            <p:cNvSpPr/>
            <p:nvPr/>
          </p:nvSpPr>
          <p:spPr>
            <a:xfrm>
              <a:off x="1625397" y="4824448"/>
              <a:ext cx="1275520" cy="368968"/>
            </a:xfrm>
            <a:prstGeom prst="roundRect">
              <a:avLst>
                <a:gd name="adj" fmla="val 50000"/>
              </a:avLst>
            </a:prstGeom>
            <a:solidFill>
              <a:srgbClr val="FEA501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>
                  <a:solidFill>
                    <a:schemeClr val="bg1"/>
                  </a:solidFill>
                  <a:latin typeface="MS PGothic" charset="-128"/>
                  <a:ea typeface="MS PGothic" charset="-128"/>
                  <a:cs typeface="MS PGothic" charset="-128"/>
                </a:rPr>
                <a:t>勤務時間</a:t>
              </a:r>
              <a:endParaRPr lang="en-US" altLang="ja-JP" sz="1400" dirty="0">
                <a:solidFill>
                  <a:schemeClr val="bg1"/>
                </a:solidFill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  <p:sp>
          <p:nvSpPr>
            <p:cNvPr id="25" name="テキスト ボックス 24"/>
            <p:cNvSpPr txBox="1"/>
            <p:nvPr/>
          </p:nvSpPr>
          <p:spPr>
            <a:xfrm>
              <a:off x="3072907" y="4792408"/>
              <a:ext cx="255871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8:00 </a:t>
              </a:r>
              <a:r>
                <a:rPr lang="mr-IN" altLang="ja-JP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–</a:t>
              </a:r>
              <a:r>
                <a:rPr lang="en-US" altLang="ja-JP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 17:30 </a:t>
              </a:r>
              <a:r>
                <a:rPr lang="ja-JP" altLang="en-US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（応相談）</a:t>
              </a:r>
              <a:endParaRPr kumimoji="1" lang="ja-JP" altLang="en-US" sz="2000" dirty="0">
                <a:solidFill>
                  <a:srgbClr val="FEA501"/>
                </a:solidFill>
                <a:effectLst>
                  <a:glow rad="88900">
                    <a:schemeClr val="bg1"/>
                  </a:glow>
                </a:effectLst>
                <a:latin typeface="+mn-ea"/>
              </a:endParaRPr>
            </a:p>
          </p:txBody>
        </p:sp>
      </p:grpSp>
      <p:grpSp>
        <p:nvGrpSpPr>
          <p:cNvPr id="6" name="図形グループ 5"/>
          <p:cNvGrpSpPr/>
          <p:nvPr/>
        </p:nvGrpSpPr>
        <p:grpSpPr>
          <a:xfrm>
            <a:off x="1766522" y="5146079"/>
            <a:ext cx="3020376" cy="401612"/>
            <a:chOff x="1625397" y="5225342"/>
            <a:chExt cx="3020376" cy="401612"/>
          </a:xfrm>
        </p:grpSpPr>
        <p:sp>
          <p:nvSpPr>
            <p:cNvPr id="21" name="角丸四角形 20"/>
            <p:cNvSpPr/>
            <p:nvPr/>
          </p:nvSpPr>
          <p:spPr>
            <a:xfrm>
              <a:off x="1625397" y="5257986"/>
              <a:ext cx="1275520" cy="368968"/>
            </a:xfrm>
            <a:prstGeom prst="roundRect">
              <a:avLst>
                <a:gd name="adj" fmla="val 50000"/>
              </a:avLst>
            </a:prstGeom>
            <a:solidFill>
              <a:srgbClr val="FEA501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solidFill>
                    <a:schemeClr val="bg1"/>
                  </a:solidFill>
                  <a:latin typeface="MS PGothic" charset="-128"/>
                  <a:ea typeface="MS PGothic" charset="-128"/>
                  <a:cs typeface="MS PGothic" charset="-128"/>
                </a:rPr>
                <a:t>資格</a:t>
              </a:r>
              <a:endParaRPr lang="en-US" altLang="ja-JP" sz="1400" dirty="0">
                <a:solidFill>
                  <a:schemeClr val="bg1"/>
                </a:solidFill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  <p:sp>
          <p:nvSpPr>
            <p:cNvPr id="26" name="テキスト ボックス 25"/>
            <p:cNvSpPr txBox="1"/>
            <p:nvPr/>
          </p:nvSpPr>
          <p:spPr>
            <a:xfrm>
              <a:off x="3072907" y="5225342"/>
              <a:ext cx="1572866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ヘルパー</a:t>
              </a:r>
              <a:r>
                <a:rPr kumimoji="1" lang="en-US" altLang="ja-JP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2</a:t>
              </a:r>
              <a:r>
                <a:rPr kumimoji="1" lang="ja-JP" altLang="en-US" sz="2000" dirty="0">
                  <a:solidFill>
                    <a:srgbClr val="FEA501"/>
                  </a:solidFill>
                  <a:effectLst>
                    <a:glow rad="88900">
                      <a:schemeClr val="bg1"/>
                    </a:glow>
                  </a:effectLst>
                  <a:latin typeface="+mn-ea"/>
                </a:rPr>
                <a:t>級</a:t>
              </a:r>
            </a:p>
          </p:txBody>
        </p:sp>
      </p:grpSp>
      <p:sp>
        <p:nvSpPr>
          <p:cNvPr id="13" name="正方形/長方形 12"/>
          <p:cNvSpPr/>
          <p:nvPr/>
        </p:nvSpPr>
        <p:spPr>
          <a:xfrm>
            <a:off x="-1" y="7837707"/>
            <a:ext cx="2592000" cy="191159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kumimoji="1" lang="ja-JP" altLang="en-US" dirty="0"/>
              <a:t>挿入してください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2591787" y="7837707"/>
            <a:ext cx="2592000" cy="191159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5183575" y="7837707"/>
            <a:ext cx="2592000" cy="191159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  <p:sp>
        <p:nvSpPr>
          <p:cNvPr id="34" name="正方形/長方形 33"/>
          <p:cNvSpPr/>
          <p:nvPr/>
        </p:nvSpPr>
        <p:spPr>
          <a:xfrm>
            <a:off x="0" y="9728613"/>
            <a:ext cx="7775575" cy="1179099"/>
          </a:xfrm>
          <a:prstGeom prst="rect">
            <a:avLst/>
          </a:prstGeom>
          <a:solidFill>
            <a:srgbClr val="FEA50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5" name="正方形/長方形 34"/>
          <p:cNvSpPr/>
          <p:nvPr/>
        </p:nvSpPr>
        <p:spPr>
          <a:xfrm>
            <a:off x="913804" y="6134888"/>
            <a:ext cx="6026399" cy="895326"/>
          </a:xfrm>
          <a:prstGeom prst="rect">
            <a:avLst/>
          </a:prstGeom>
          <a:solidFill>
            <a:schemeClr val="bg1"/>
          </a:solidFill>
          <a:ln>
            <a:solidFill>
              <a:srgbClr val="FEA5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1054009" y="6332516"/>
            <a:ext cx="115057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>
                <a:solidFill>
                  <a:srgbClr val="FEA501"/>
                </a:solidFill>
              </a:rPr>
              <a:t>普通免許</a:t>
            </a:r>
            <a:endParaRPr lang="en-US" altLang="ja-JP" sz="1400" dirty="0">
              <a:solidFill>
                <a:srgbClr val="FEA501"/>
              </a:solidFill>
            </a:endParaRPr>
          </a:p>
          <a:p>
            <a:pPr algn="ctr"/>
            <a:r>
              <a:rPr lang="ja-JP" altLang="en-US" sz="1400" dirty="0">
                <a:solidFill>
                  <a:srgbClr val="FEA501"/>
                </a:solidFill>
              </a:rPr>
              <a:t>所持者歓迎</a:t>
            </a:r>
            <a:endParaRPr kumimoji="1" lang="ja-JP" altLang="en-US" sz="1400" dirty="0">
              <a:solidFill>
                <a:srgbClr val="FEA501"/>
              </a:solidFill>
            </a:endParaRP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2211059" y="6332516"/>
            <a:ext cx="115057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>
                <a:solidFill>
                  <a:srgbClr val="FEA501"/>
                </a:solidFill>
              </a:rPr>
              <a:t>経験者</a:t>
            </a:r>
            <a:endParaRPr kumimoji="1" lang="en-US" altLang="ja-JP" sz="1400" dirty="0">
              <a:solidFill>
                <a:srgbClr val="FEA501"/>
              </a:solidFill>
            </a:endParaRPr>
          </a:p>
          <a:p>
            <a:pPr algn="ctr"/>
            <a:r>
              <a:rPr lang="ja-JP" altLang="en-US" sz="1400" dirty="0">
                <a:solidFill>
                  <a:srgbClr val="FEA501"/>
                </a:solidFill>
              </a:rPr>
              <a:t>歓迎</a:t>
            </a:r>
            <a:r>
              <a:rPr lang="en-US" altLang="ja-JP" sz="1400" dirty="0">
                <a:solidFill>
                  <a:srgbClr val="FEA501"/>
                </a:solidFill>
              </a:rPr>
              <a:t>!</a:t>
            </a:r>
            <a:endParaRPr kumimoji="1" lang="ja-JP" altLang="en-US" sz="1400" dirty="0">
              <a:solidFill>
                <a:srgbClr val="FEA501"/>
              </a:solidFill>
            </a:endParaRP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3368109" y="6440238"/>
            <a:ext cx="11505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>
                <a:solidFill>
                  <a:srgbClr val="FEA501"/>
                </a:solidFill>
              </a:rPr>
              <a:t>昼食用意</a:t>
            </a:r>
            <a:endParaRPr kumimoji="1" lang="ja-JP" altLang="en-US" sz="1400" dirty="0">
              <a:solidFill>
                <a:srgbClr val="FEA501"/>
              </a:solidFill>
            </a:endParaRP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4525160" y="6332516"/>
            <a:ext cx="115057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>
                <a:solidFill>
                  <a:srgbClr val="FEA501"/>
                </a:solidFill>
              </a:rPr>
              <a:t>交通費</a:t>
            </a:r>
            <a:endParaRPr kumimoji="1" lang="en-US" altLang="ja-JP" sz="1400" dirty="0">
              <a:solidFill>
                <a:srgbClr val="FEA501"/>
              </a:solidFill>
            </a:endParaRPr>
          </a:p>
          <a:p>
            <a:pPr algn="ctr"/>
            <a:r>
              <a:rPr kumimoji="1" lang="ja-JP" altLang="en-US" sz="1400" dirty="0">
                <a:solidFill>
                  <a:srgbClr val="FEA501"/>
                </a:solidFill>
              </a:rPr>
              <a:t>完全支給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5682211" y="6332516"/>
            <a:ext cx="115057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>
                <a:solidFill>
                  <a:srgbClr val="FEA501"/>
                </a:solidFill>
              </a:rPr>
              <a:t>未経験者</a:t>
            </a:r>
            <a:endParaRPr kumimoji="1" lang="en-US" altLang="ja-JP" sz="1400" dirty="0">
              <a:solidFill>
                <a:srgbClr val="FEA501"/>
              </a:solidFill>
            </a:endParaRPr>
          </a:p>
          <a:p>
            <a:pPr algn="ctr"/>
            <a:r>
              <a:rPr lang="en-US" altLang="ja-JP" sz="1400" dirty="0">
                <a:solidFill>
                  <a:srgbClr val="FEA501"/>
                </a:solidFill>
              </a:rPr>
              <a:t>OK!!</a:t>
            </a:r>
            <a:endParaRPr kumimoji="1" lang="ja-JP" altLang="en-US" sz="1400" dirty="0">
              <a:solidFill>
                <a:srgbClr val="FEA501"/>
              </a:solidFill>
            </a:endParaRPr>
          </a:p>
        </p:txBody>
      </p:sp>
      <p:cxnSp>
        <p:nvCxnSpPr>
          <p:cNvPr id="16" name="直線コネクタ 15"/>
          <p:cNvCxnSpPr/>
          <p:nvPr/>
        </p:nvCxnSpPr>
        <p:spPr>
          <a:xfrm>
            <a:off x="2273217" y="6316474"/>
            <a:ext cx="0" cy="523220"/>
          </a:xfrm>
          <a:prstGeom prst="line">
            <a:avLst/>
          </a:prstGeom>
          <a:ln>
            <a:solidFill>
              <a:srgbClr val="FEA50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線コネクタ 43"/>
          <p:cNvCxnSpPr/>
          <p:nvPr/>
        </p:nvCxnSpPr>
        <p:spPr>
          <a:xfrm>
            <a:off x="3361637" y="6316474"/>
            <a:ext cx="0" cy="523220"/>
          </a:xfrm>
          <a:prstGeom prst="line">
            <a:avLst/>
          </a:prstGeom>
          <a:ln>
            <a:solidFill>
              <a:srgbClr val="FEA50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直線コネクタ 44"/>
          <p:cNvCxnSpPr/>
          <p:nvPr/>
        </p:nvCxnSpPr>
        <p:spPr>
          <a:xfrm>
            <a:off x="4518687" y="6316474"/>
            <a:ext cx="0" cy="523220"/>
          </a:xfrm>
          <a:prstGeom prst="line">
            <a:avLst/>
          </a:prstGeom>
          <a:ln>
            <a:solidFill>
              <a:srgbClr val="FEA50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直線コネクタ 45"/>
          <p:cNvCxnSpPr/>
          <p:nvPr/>
        </p:nvCxnSpPr>
        <p:spPr>
          <a:xfrm>
            <a:off x="5693066" y="6316474"/>
            <a:ext cx="0" cy="523220"/>
          </a:xfrm>
          <a:prstGeom prst="line">
            <a:avLst/>
          </a:prstGeom>
          <a:ln>
            <a:solidFill>
              <a:srgbClr val="FEA50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79C66F9B-A00E-0742-9DF9-A9F5FE170BD3}"/>
              </a:ext>
            </a:extLst>
          </p:cNvPr>
          <p:cNvSpPr txBox="1"/>
          <p:nvPr/>
        </p:nvSpPr>
        <p:spPr>
          <a:xfrm>
            <a:off x="2374141" y="9923917"/>
            <a:ext cx="307167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chemeClr val="bg1"/>
                </a:solidFill>
                <a:effectLst/>
                <a:latin typeface="+mn-ea"/>
              </a:rPr>
              <a:t>デイケアサービス</a:t>
            </a:r>
            <a:r>
              <a:rPr kumimoji="1" lang="en-US" altLang="ja-JP" sz="2000" b="1" dirty="0">
                <a:solidFill>
                  <a:schemeClr val="bg1"/>
                </a:solidFill>
                <a:effectLst/>
                <a:latin typeface="+mn-ea"/>
              </a:rPr>
              <a:t> </a:t>
            </a:r>
            <a:r>
              <a:rPr kumimoji="1" lang="ja-JP" altLang="en-US" sz="2000" b="1" dirty="0">
                <a:solidFill>
                  <a:schemeClr val="bg1"/>
                </a:solidFill>
                <a:effectLst/>
                <a:latin typeface="+mn-ea"/>
              </a:rPr>
              <a:t>アスクル</a:t>
            </a: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59F5152D-48B7-8B48-A22D-4223EDAB3C59}"/>
              </a:ext>
            </a:extLst>
          </p:cNvPr>
          <p:cNvSpPr txBox="1"/>
          <p:nvPr/>
        </p:nvSpPr>
        <p:spPr>
          <a:xfrm>
            <a:off x="1823510" y="10294061"/>
            <a:ext cx="417293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600" dirty="0">
                <a:solidFill>
                  <a:schemeClr val="bg1"/>
                </a:solidFill>
                <a:effectLst/>
                <a:latin typeface="+mn-ea"/>
              </a:rPr>
              <a:t>☎</a:t>
            </a:r>
            <a:r>
              <a:rPr kumimoji="1" lang="en-US" altLang="ja-JP" sz="1600" dirty="0">
                <a:solidFill>
                  <a:schemeClr val="bg1"/>
                </a:solidFill>
                <a:effectLst/>
                <a:latin typeface="+mn-ea"/>
              </a:rPr>
              <a:t> </a:t>
            </a:r>
            <a:r>
              <a:rPr lang="en-US" altLang="ja-JP" sz="1600" dirty="0">
                <a:solidFill>
                  <a:schemeClr val="bg1"/>
                </a:solidFill>
                <a:latin typeface="+mn-ea"/>
              </a:rPr>
              <a:t>03-1234-1111</a:t>
            </a:r>
            <a:r>
              <a:rPr kumimoji="1" lang="ja-JP" altLang="en-US" sz="1600" dirty="0">
                <a:solidFill>
                  <a:schemeClr val="bg1"/>
                </a:solidFill>
                <a:effectLst/>
                <a:latin typeface="+mn-ea"/>
              </a:rPr>
              <a:t>　　</a:t>
            </a:r>
            <a:r>
              <a:rPr lang="ja-JP" altLang="en-US" sz="1600" dirty="0">
                <a:solidFill>
                  <a:schemeClr val="bg1"/>
                </a:solidFill>
                <a:latin typeface="+mn-ea"/>
              </a:rPr>
              <a:t>東京都江東区豊洲 </a:t>
            </a:r>
            <a:r>
              <a:rPr lang="en-US" altLang="ja-JP" sz="1600" dirty="0">
                <a:solidFill>
                  <a:schemeClr val="bg1"/>
                </a:solidFill>
                <a:latin typeface="+mn-ea"/>
              </a:rPr>
              <a:t>3-2-3</a:t>
            </a:r>
            <a:endParaRPr kumimoji="1" lang="ja-JP" altLang="en-US" sz="1600" dirty="0">
              <a:solidFill>
                <a:schemeClr val="bg1"/>
              </a:solidFill>
              <a:effectLst/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908484476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948</TotalTime>
  <Words>180</Words>
  <Application>Microsoft Macintosh PowerPoint</Application>
  <PresentationFormat>ユーザー設定</PresentationFormat>
  <Paragraphs>45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ＭＳ Ｐゴシック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105</cp:revision>
  <cp:lastPrinted>2013-08-08T08:23:13Z</cp:lastPrinted>
  <dcterms:created xsi:type="dcterms:W3CDTF">2013-08-08T01:25:55Z</dcterms:created>
  <dcterms:modified xsi:type="dcterms:W3CDTF">2018-02-04T06:07:09Z</dcterms:modified>
</cp:coreProperties>
</file>