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8C0FF"/>
    <a:srgbClr val="9C95C9"/>
    <a:srgbClr val="FFC0FF"/>
    <a:srgbClr val="AAA2DC"/>
    <a:srgbClr val="10CFD8"/>
    <a:srgbClr val="FEA501"/>
    <a:srgbClr val="15A3BA"/>
    <a:srgbClr val="18A5A0"/>
    <a:srgbClr val="F08707"/>
    <a:srgbClr val="0EE3D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69" autoAdjust="0"/>
    <p:restoredTop sz="86418"/>
  </p:normalViewPr>
  <p:slideViewPr>
    <p:cSldViewPr snapToGrid="0">
      <p:cViewPr varScale="1">
        <p:scale>
          <a:sx n="71" d="100"/>
          <a:sy n="71" d="100"/>
        </p:scale>
        <p:origin x="3160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2/4/18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" name="図 22">
            <a:extLst>
              <a:ext uri="{FF2B5EF4-FFF2-40B4-BE49-F238E27FC236}">
                <a16:creationId xmlns:a16="http://schemas.microsoft.com/office/drawing/2014/main" id="{388BE7A0-C182-AE43-A01B-DE286BA5722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35266" r="36357"/>
          <a:stretch/>
        </p:blipFill>
        <p:spPr>
          <a:xfrm>
            <a:off x="0" y="-1"/>
            <a:ext cx="7775575" cy="10907713"/>
          </a:xfrm>
          <a:prstGeom prst="rect">
            <a:avLst/>
          </a:prstGeom>
        </p:spPr>
      </p:pic>
      <p:sp>
        <p:nvSpPr>
          <p:cNvPr id="61" name="正方形/長方形 60"/>
          <p:cNvSpPr/>
          <p:nvPr/>
        </p:nvSpPr>
        <p:spPr>
          <a:xfrm>
            <a:off x="-45491" y="2896514"/>
            <a:ext cx="7821066" cy="2004437"/>
          </a:xfrm>
          <a:prstGeom prst="rect">
            <a:avLst/>
          </a:prstGeom>
          <a:solidFill>
            <a:srgbClr val="9C95C9">
              <a:alpha val="69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1785701" y="512791"/>
            <a:ext cx="4288353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000" dirty="0">
                <a:solidFill>
                  <a:schemeClr val="bg1"/>
                </a:solidFill>
                <a:effectLst>
                  <a:glow rad="88900">
                    <a:srgbClr val="AAA2DC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職員募集</a:t>
            </a:r>
            <a:endParaRPr kumimoji="1" lang="ja-JP" altLang="en-US" sz="8000" dirty="0">
              <a:solidFill>
                <a:schemeClr val="bg1"/>
              </a:solidFill>
              <a:effectLst>
                <a:glow rad="88900">
                  <a:srgbClr val="AAA2DC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0" y="9711299"/>
            <a:ext cx="7775575" cy="1196412"/>
          </a:xfrm>
          <a:prstGeom prst="rect">
            <a:avLst/>
          </a:prstGeom>
          <a:solidFill>
            <a:srgbClr val="AAA2D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35" name="正方形/長方形 34"/>
          <p:cNvSpPr/>
          <p:nvPr/>
        </p:nvSpPr>
        <p:spPr>
          <a:xfrm>
            <a:off x="913804" y="5352654"/>
            <a:ext cx="6026399" cy="895326"/>
          </a:xfrm>
          <a:prstGeom prst="rect">
            <a:avLst/>
          </a:prstGeom>
          <a:solidFill>
            <a:schemeClr val="bg1"/>
          </a:solidFill>
          <a:ln>
            <a:solidFill>
              <a:srgbClr val="9C95C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748477" y="9918017"/>
            <a:ext cx="27799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800" b="1" dirty="0">
                <a:solidFill>
                  <a:schemeClr val="bg1"/>
                </a:solidFill>
                <a:effectLst/>
                <a:latin typeface="+mn-ea"/>
              </a:rPr>
              <a:t>デイケアサービス</a:t>
            </a:r>
            <a:r>
              <a:rPr kumimoji="1" lang="en-US" altLang="ja-JP" sz="1800" b="1" dirty="0">
                <a:solidFill>
                  <a:schemeClr val="bg1"/>
                </a:solidFill>
                <a:effectLst/>
                <a:latin typeface="+mn-ea"/>
              </a:rPr>
              <a:t> </a:t>
            </a:r>
            <a:r>
              <a:rPr kumimoji="1" lang="ja-JP" altLang="en-US" sz="1800" b="1" dirty="0">
                <a:solidFill>
                  <a:schemeClr val="bg1"/>
                </a:solidFill>
                <a:effectLst/>
                <a:latin typeface="+mn-ea"/>
              </a:rPr>
              <a:t>アスクル</a:t>
            </a: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3833234" y="10009180"/>
            <a:ext cx="337303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>
                <a:solidFill>
                  <a:schemeClr val="bg1"/>
                </a:solidFill>
                <a:effectLst/>
              </a:rPr>
              <a:t>☎</a:t>
            </a:r>
            <a:r>
              <a:rPr kumimoji="1" lang="en-US" altLang="ja-JP" sz="3600" dirty="0">
                <a:solidFill>
                  <a:schemeClr val="bg1"/>
                </a:solidFill>
                <a:effectLst/>
              </a:rPr>
              <a:t> </a:t>
            </a:r>
            <a:r>
              <a:rPr lang="en-US" altLang="ja-JP" sz="3600" b="1" dirty="0">
                <a:solidFill>
                  <a:schemeClr val="bg1"/>
                </a:solidFill>
              </a:rPr>
              <a:t>03-1234-1111</a:t>
            </a:r>
            <a:endParaRPr kumimoji="1" lang="en-US" altLang="ja-JP" sz="36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861282" y="1963608"/>
            <a:ext cx="4164231" cy="384083"/>
          </a:xfrm>
          <a:prstGeom prst="roundRect">
            <a:avLst>
              <a:gd name="adj" fmla="val 50000"/>
            </a:avLst>
          </a:prstGeom>
          <a:solidFill>
            <a:srgbClr val="C8C0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/>
              <a:t>アスクル老人ホーム</a:t>
            </a: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192634" y="5613260"/>
            <a:ext cx="1614734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dirty="0">
                <a:solidFill>
                  <a:srgbClr val="AAA2DC"/>
                </a:solidFill>
              </a:rPr>
              <a:t>募集スタッフ</a:t>
            </a: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2983696" y="5493070"/>
            <a:ext cx="332174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800" b="1" dirty="0">
                <a:solidFill>
                  <a:srgbClr val="AAA2DC"/>
                </a:solidFill>
                <a:latin typeface="+mn-ea"/>
              </a:rPr>
              <a:t>①</a:t>
            </a:r>
            <a:r>
              <a:rPr kumimoji="1"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kumimoji="1" lang="ja-JP" altLang="en-US" sz="1800" b="1" dirty="0">
                <a:solidFill>
                  <a:srgbClr val="AAA2DC"/>
                </a:solidFill>
                <a:latin typeface="+mn-ea"/>
              </a:rPr>
              <a:t>介護スタッフ（正社員</a:t>
            </a:r>
            <a:r>
              <a:rPr kumimoji="1" lang="en-US" altLang="ja-JP" sz="1800" b="1" dirty="0">
                <a:solidFill>
                  <a:srgbClr val="AAA2DC"/>
                </a:solidFill>
                <a:latin typeface="+mn-ea"/>
              </a:rPr>
              <a:t>/</a:t>
            </a:r>
            <a:r>
              <a:rPr kumimoji="1" lang="ja-JP" altLang="en-US" sz="1800" b="1" dirty="0">
                <a:solidFill>
                  <a:srgbClr val="AAA2DC"/>
                </a:solidFill>
                <a:latin typeface="+mn-ea"/>
              </a:rPr>
              <a:t>パート）</a:t>
            </a:r>
            <a:endParaRPr kumimoji="1" lang="en-US" altLang="ja-JP" sz="1800" b="1" dirty="0">
              <a:solidFill>
                <a:srgbClr val="AAA2DC"/>
              </a:solidFill>
              <a:latin typeface="+mn-ea"/>
            </a:endParaRPr>
          </a:p>
          <a:p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②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調理スタッフ（正社員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/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パート）</a:t>
            </a:r>
            <a:endParaRPr kumimoji="1" lang="ja-JP" altLang="en-US" sz="1800" b="1" dirty="0">
              <a:solidFill>
                <a:srgbClr val="AAA2DC"/>
              </a:solidFill>
              <a:latin typeface="+mn-ea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913804" y="6384411"/>
            <a:ext cx="6026399" cy="895326"/>
          </a:xfrm>
          <a:prstGeom prst="rect">
            <a:avLst/>
          </a:prstGeom>
          <a:solidFill>
            <a:schemeClr val="bg1"/>
          </a:solidFill>
          <a:ln>
            <a:solidFill>
              <a:srgbClr val="9C95C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192634" y="6645017"/>
            <a:ext cx="1614734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dirty="0">
                <a:solidFill>
                  <a:srgbClr val="AAA2DC"/>
                </a:solidFill>
              </a:rPr>
              <a:t>仕事内容</a:t>
            </a: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2983696" y="6524827"/>
            <a:ext cx="347242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①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施設内での介護業務全般</a:t>
            </a:r>
            <a:endParaRPr lang="en-US" altLang="ja-JP" sz="1800" b="1" dirty="0">
              <a:solidFill>
                <a:srgbClr val="AAA2DC"/>
              </a:solidFill>
              <a:latin typeface="+mn-ea"/>
            </a:endParaRPr>
          </a:p>
          <a:p>
            <a:r>
              <a:rPr kumimoji="1" lang="ja-JP" altLang="en-US" sz="1800" b="1" dirty="0">
                <a:solidFill>
                  <a:srgbClr val="AAA2DC"/>
                </a:solidFill>
                <a:latin typeface="+mn-ea"/>
              </a:rPr>
              <a:t>②</a:t>
            </a:r>
            <a:r>
              <a:rPr kumimoji="1"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kumimoji="1" lang="ja-JP" altLang="en-US" sz="1800" b="1" dirty="0">
                <a:solidFill>
                  <a:srgbClr val="AAA2DC"/>
                </a:solidFill>
                <a:latin typeface="+mn-ea"/>
              </a:rPr>
              <a:t>入所者</a:t>
            </a:r>
            <a:r>
              <a:rPr kumimoji="1" lang="en-US" altLang="ja-JP" sz="1800" b="1" dirty="0">
                <a:solidFill>
                  <a:srgbClr val="AAA2DC"/>
                </a:solidFill>
                <a:latin typeface="+mn-ea"/>
              </a:rPr>
              <a:t>50</a:t>
            </a:r>
            <a:r>
              <a:rPr kumimoji="1" lang="ja-JP" altLang="en-US" sz="1800" b="1" dirty="0">
                <a:solidFill>
                  <a:srgbClr val="AAA2DC"/>
                </a:solidFill>
                <a:latin typeface="+mn-ea"/>
              </a:rPr>
              <a:t>名分の厨房業務全般</a:t>
            </a:r>
          </a:p>
        </p:txBody>
      </p:sp>
      <p:sp>
        <p:nvSpPr>
          <p:cNvPr id="53" name="正方形/長方形 52"/>
          <p:cNvSpPr/>
          <p:nvPr/>
        </p:nvSpPr>
        <p:spPr>
          <a:xfrm>
            <a:off x="913804" y="7427147"/>
            <a:ext cx="6026399" cy="1466342"/>
          </a:xfrm>
          <a:prstGeom prst="rect">
            <a:avLst/>
          </a:prstGeom>
          <a:solidFill>
            <a:schemeClr val="bg1"/>
          </a:solidFill>
          <a:ln>
            <a:solidFill>
              <a:srgbClr val="9C95C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1192634" y="7949655"/>
            <a:ext cx="1614734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dirty="0">
                <a:solidFill>
                  <a:srgbClr val="AAA2DC"/>
                </a:solidFill>
              </a:rPr>
              <a:t>給与</a:t>
            </a: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2983696" y="7583605"/>
            <a:ext cx="365035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①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正社員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月給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182,500 </a:t>
            </a:r>
            <a:r>
              <a:rPr lang="mr-IN" altLang="ja-JP" sz="1800" b="1" dirty="0">
                <a:solidFill>
                  <a:srgbClr val="AAA2DC"/>
                </a:solidFill>
                <a:latin typeface="+mn-ea"/>
              </a:rPr>
              <a:t>–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220,000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円</a:t>
            </a:r>
            <a:endParaRPr lang="en-US" altLang="ja-JP" sz="1800" b="1" dirty="0">
              <a:solidFill>
                <a:srgbClr val="AAA2DC"/>
              </a:solidFill>
              <a:latin typeface="+mn-ea"/>
            </a:endParaRPr>
          </a:p>
          <a:p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①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パート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時給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1,000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円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mr-IN" altLang="ja-JP" sz="1800" b="1" dirty="0">
                <a:solidFill>
                  <a:srgbClr val="AAA2DC"/>
                </a:solidFill>
                <a:latin typeface="+mn-ea"/>
              </a:rPr>
              <a:t>–</a:t>
            </a:r>
            <a:endParaRPr lang="en-US" altLang="ja-JP" sz="1800" b="1" dirty="0">
              <a:solidFill>
                <a:srgbClr val="AAA2DC"/>
              </a:solidFill>
              <a:latin typeface="+mn-ea"/>
            </a:endParaRPr>
          </a:p>
          <a:p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①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正社員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月給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182,500 </a:t>
            </a:r>
            <a:r>
              <a:rPr lang="mr-IN" altLang="ja-JP" sz="1800" b="1" dirty="0">
                <a:solidFill>
                  <a:srgbClr val="AAA2DC"/>
                </a:solidFill>
                <a:latin typeface="+mn-ea"/>
              </a:rPr>
              <a:t>–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220,000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円</a:t>
            </a:r>
            <a:endParaRPr lang="en-US" altLang="ja-JP" sz="1800" b="1" dirty="0">
              <a:solidFill>
                <a:srgbClr val="AAA2DC"/>
              </a:solidFill>
              <a:latin typeface="+mn-ea"/>
            </a:endParaRPr>
          </a:p>
          <a:p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②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パート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時給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960</a:t>
            </a:r>
            <a:r>
              <a:rPr lang="ja-JP" altLang="en-US" sz="1800" b="1" dirty="0">
                <a:solidFill>
                  <a:srgbClr val="AAA2DC"/>
                </a:solidFill>
                <a:latin typeface="+mn-ea"/>
              </a:rPr>
              <a:t>円</a:t>
            </a:r>
            <a:r>
              <a:rPr lang="en-US" altLang="ja-JP" sz="1800" b="1" dirty="0">
                <a:solidFill>
                  <a:srgbClr val="AAA2DC"/>
                </a:solidFill>
                <a:latin typeface="+mn-ea"/>
              </a:rPr>
              <a:t> </a:t>
            </a:r>
            <a:r>
              <a:rPr lang="mr-IN" altLang="ja-JP" sz="1800" b="1" dirty="0">
                <a:solidFill>
                  <a:srgbClr val="AAA2DC"/>
                </a:solidFill>
                <a:latin typeface="+mn-ea"/>
              </a:rPr>
              <a:t>–</a:t>
            </a:r>
            <a:endParaRPr lang="en-US" altLang="ja-JP" sz="1800" b="1" dirty="0">
              <a:solidFill>
                <a:srgbClr val="AAA2DC"/>
              </a:solidFill>
              <a:latin typeface="+mn-ea"/>
            </a:endParaRPr>
          </a:p>
        </p:txBody>
      </p:sp>
      <p:sp>
        <p:nvSpPr>
          <p:cNvPr id="58" name="正方形/長方形 57"/>
          <p:cNvSpPr/>
          <p:nvPr/>
        </p:nvSpPr>
        <p:spPr>
          <a:xfrm>
            <a:off x="0" y="9244482"/>
            <a:ext cx="7775575" cy="473489"/>
          </a:xfrm>
          <a:prstGeom prst="rect">
            <a:avLst/>
          </a:prstGeom>
          <a:solidFill>
            <a:srgbClr val="C8C0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913804" y="3155703"/>
            <a:ext cx="5263487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b="1" dirty="0">
                <a:solidFill>
                  <a:srgbClr val="AAA2DC"/>
                </a:solidFill>
                <a:effectLst>
                  <a:glow rad="88900">
                    <a:schemeClr val="bg1"/>
                  </a:glow>
                </a:effectLst>
              </a:rPr>
              <a:t>施設の拡大に伴い、新規スタッフを募集します</a:t>
            </a:r>
            <a:endParaRPr kumimoji="1" lang="ja-JP" altLang="en-US" b="1" dirty="0">
              <a:solidFill>
                <a:srgbClr val="AAA2DC"/>
              </a:solidFill>
              <a:effectLst>
                <a:glow rad="88900">
                  <a:schemeClr val="bg1"/>
                </a:glow>
              </a:effectLst>
            </a:endParaRPr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913805" y="3546025"/>
            <a:ext cx="602639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600" b="1" dirty="0">
                <a:solidFill>
                  <a:schemeClr val="bg1"/>
                </a:solidFill>
                <a:effectLst/>
              </a:rPr>
              <a:t>ここに説明文を入力してください。</a:t>
            </a:r>
            <a:r>
              <a:rPr lang="ja-JP" altLang="en-US" sz="1600" b="1" dirty="0">
                <a:solidFill>
                  <a:schemeClr val="bg1"/>
                </a:solidFill>
                <a:effectLst/>
              </a:rPr>
              <a:t>ここに説明文を入力してください。ここに説明文を入力してください。ここに説明文を入力してください</a:t>
            </a:r>
            <a:r>
              <a:rPr lang="ja-JP" altLang="en-US" sz="1600" b="1" dirty="0">
                <a:solidFill>
                  <a:schemeClr val="bg1"/>
                </a:solidFill>
              </a:rPr>
              <a:t>。ここに説明文を入力してください。ここに説明文を入力してください。</a:t>
            </a:r>
            <a:endParaRPr lang="ja-JP" altLang="en-US" sz="16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1" y="9292254"/>
            <a:ext cx="777557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800" b="1" dirty="0">
                <a:solidFill>
                  <a:schemeClr val="bg1"/>
                </a:solidFill>
                <a:latin typeface="+mn-ea"/>
              </a:rPr>
              <a:t>まずは、お気軽にお電話ください</a:t>
            </a:r>
            <a:endParaRPr kumimoji="1" lang="ja-JP" altLang="en-US" sz="1800" b="1" dirty="0">
              <a:solidFill>
                <a:schemeClr val="bg1"/>
              </a:solidFill>
              <a:effectLst/>
              <a:latin typeface="+mn-ea"/>
            </a:endParaRPr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780561" y="10283398"/>
            <a:ext cx="212429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chemeClr val="bg1"/>
                </a:solidFill>
                <a:latin typeface="+mn-ea"/>
              </a:rPr>
              <a:t>東京都江東区豊洲 </a:t>
            </a:r>
            <a:r>
              <a:rPr lang="en-US" altLang="ja-JP" sz="1400" dirty="0">
                <a:solidFill>
                  <a:schemeClr val="bg1"/>
                </a:solidFill>
                <a:latin typeface="+mn-ea"/>
              </a:rPr>
              <a:t>3-2-3</a:t>
            </a:r>
            <a:endParaRPr kumimoji="1" lang="ja-JP" altLang="en-US" sz="1400" dirty="0">
              <a:solidFill>
                <a:schemeClr val="bg1"/>
              </a:solidFill>
              <a:effectLst/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908484476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975</TotalTime>
  <Words>255</Words>
  <Application>Microsoft Macintosh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109</cp:revision>
  <cp:lastPrinted>2013-08-08T08:23:13Z</cp:lastPrinted>
  <dcterms:created xsi:type="dcterms:W3CDTF">2013-08-08T01:25:55Z</dcterms:created>
  <dcterms:modified xsi:type="dcterms:W3CDTF">2018-02-04T06:08:11Z</dcterms:modified>
</cp:coreProperties>
</file>