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3" r:id="rId3"/>
  </p:sldIdLst>
  <p:sldSz cx="7775575" cy="10907713"/>
  <p:notesSz cx="7318375" cy="104505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92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D2DF"/>
    <a:srgbClr val="EDACB7"/>
    <a:srgbClr val="FAF4B2"/>
    <a:srgbClr val="FFFDDB"/>
    <a:srgbClr val="232725"/>
    <a:srgbClr val="111311"/>
    <a:srgbClr val="0D100C"/>
    <a:srgbClr val="1F58A9"/>
    <a:srgbClr val="FF6699"/>
    <a:srgbClr val="7753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中間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EBBBCC-DAD2-459C-BE2E-F6DE35CF9A28}" styleName="濃色 2 - アクセント 3/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濃色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中間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淡色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淡色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660B408-B3CF-4A94-85FC-2B1E0A45F4A2}" styleName="濃色 2 - アクセント 1/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C4B1156A-380E-4F78-BDF5-A606A8083BF9}" styleName="中間 4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63" autoAdjust="0"/>
    <p:restoredTop sz="99507" autoAdjust="0"/>
  </p:normalViewPr>
  <p:slideViewPr>
    <p:cSldViewPr snapToGrid="0">
      <p:cViewPr varScale="1">
        <p:scale>
          <a:sx n="50" d="100"/>
          <a:sy n="50" d="100"/>
        </p:scale>
        <p:origin x="1900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148" y="-108"/>
      </p:cViewPr>
      <p:guideLst>
        <p:guide orient="horz" pos="3292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7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2018/2/28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5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7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7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93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2018/2/28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19" tIns="48560" rIns="97119" bIns="4856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3"/>
            <a:ext cx="5854700" cy="4114889"/>
          </a:xfrm>
          <a:prstGeom prst="rect">
            <a:avLst/>
          </a:prstGeom>
        </p:spPr>
        <p:txBody>
          <a:bodyPr vert="horz" lIns="97119" tIns="48560" rIns="97119" bIns="4856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7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93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dirty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背景用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1631" cy="10907713"/>
          </a:xfrm>
          <a:prstGeom prst="rect">
            <a:avLst/>
          </a:prstGeom>
        </p:spPr>
      </p:pic>
      <p:pic>
        <p:nvPicPr>
          <p:cNvPr id="4" name="図 3" descr="タイトル（アウトライン）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90" t="8871" r="21594" b="51074"/>
          <a:stretch/>
        </p:blipFill>
        <p:spPr>
          <a:xfrm>
            <a:off x="1693465" y="967559"/>
            <a:ext cx="4399985" cy="4369132"/>
          </a:xfrm>
          <a:prstGeom prst="rect">
            <a:avLst/>
          </a:prstGeom>
        </p:spPr>
      </p:pic>
      <p:pic>
        <p:nvPicPr>
          <p:cNvPr id="10" name="図 9" descr="イラスト・写真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3" b="50658"/>
          <a:stretch/>
        </p:blipFill>
        <p:spPr>
          <a:xfrm>
            <a:off x="211519" y="6228685"/>
            <a:ext cx="7348594" cy="4202780"/>
          </a:xfrm>
          <a:prstGeom prst="rect">
            <a:avLst/>
          </a:prstGeom>
        </p:spPr>
      </p:pic>
      <p:sp>
        <p:nvSpPr>
          <p:cNvPr id="8" name="正方形/長方形 7"/>
          <p:cNvSpPr/>
          <p:nvPr/>
        </p:nvSpPr>
        <p:spPr>
          <a:xfrm>
            <a:off x="1481784" y="5360340"/>
            <a:ext cx="488383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6600" dirty="0">
                <a:solidFill>
                  <a:schemeClr val="bg1"/>
                </a:solidFill>
              </a:rPr>
              <a:t>8</a:t>
            </a:r>
            <a:r>
              <a:rPr lang="ja-JP" altLang="en-US" sz="2800" dirty="0">
                <a:solidFill>
                  <a:schemeClr val="bg1"/>
                </a:solidFill>
              </a:rPr>
              <a:t>月</a:t>
            </a:r>
            <a:r>
              <a:rPr lang="en-US" altLang="ja-JP" sz="6600" dirty="0">
                <a:solidFill>
                  <a:schemeClr val="bg1"/>
                </a:solidFill>
              </a:rPr>
              <a:t>18</a:t>
            </a:r>
            <a:r>
              <a:rPr lang="ja-JP" altLang="en-US" sz="2800" dirty="0">
                <a:solidFill>
                  <a:schemeClr val="bg1"/>
                </a:solidFill>
              </a:rPr>
              <a:t>日（土）　</a:t>
            </a:r>
            <a:r>
              <a:rPr lang="en-US" altLang="ja-JP" sz="2800" dirty="0">
                <a:solidFill>
                  <a:schemeClr val="bg1"/>
                </a:solidFill>
              </a:rPr>
              <a:t>PM</a:t>
            </a:r>
            <a:r>
              <a:rPr lang="en-US" altLang="ja-JP" sz="6600" dirty="0">
                <a:solidFill>
                  <a:schemeClr val="bg1"/>
                </a:solidFill>
              </a:rPr>
              <a:t>7</a:t>
            </a:r>
            <a:r>
              <a:rPr lang="ja-JP" altLang="en-US" sz="2000" dirty="0">
                <a:solidFill>
                  <a:schemeClr val="bg1"/>
                </a:solidFill>
              </a:rPr>
              <a:t>時</a:t>
            </a:r>
            <a:r>
              <a:rPr lang="en-US" altLang="ja-JP" sz="2000" dirty="0">
                <a:solidFill>
                  <a:schemeClr val="bg1"/>
                </a:solidFill>
              </a:rPr>
              <a:t>〜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1695259" y="6554922"/>
            <a:ext cx="4458672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2000" dirty="0">
                <a:solidFill>
                  <a:schemeClr val="bg1"/>
                </a:solidFill>
                <a:latin typeface="HGS明朝E"/>
                <a:ea typeface="HGS明朝E"/>
                <a:cs typeface="HGS明朝E"/>
              </a:rPr>
              <a:t>星座表を見ながら天体望遠鏡で</a:t>
            </a:r>
            <a:endParaRPr lang="en-US" altLang="ja-JP" sz="2000" dirty="0">
              <a:solidFill>
                <a:schemeClr val="bg1"/>
              </a:solidFill>
              <a:latin typeface="HGS明朝E"/>
              <a:ea typeface="HGS明朝E"/>
              <a:cs typeface="HGS明朝E"/>
            </a:endParaRPr>
          </a:p>
          <a:p>
            <a:pPr algn="ctr"/>
            <a:r>
              <a:rPr lang="ja-JP" altLang="en-US" sz="2000" dirty="0">
                <a:solidFill>
                  <a:schemeClr val="bg1"/>
                </a:solidFill>
                <a:latin typeface="HGS明朝E"/>
                <a:ea typeface="HGS明朝E"/>
                <a:cs typeface="HGS明朝E"/>
              </a:rPr>
              <a:t>夏の夜空を天体観測してみよう！</a:t>
            </a:r>
          </a:p>
          <a:p>
            <a:endParaRPr lang="en-US" altLang="ja-JP" sz="1400" dirty="0">
              <a:solidFill>
                <a:schemeClr val="accent4"/>
              </a:solidFill>
            </a:endParaRPr>
          </a:p>
          <a:p>
            <a:pPr lvl="1"/>
            <a:r>
              <a:rPr lang="en-US" altLang="ja-JP" sz="1400" dirty="0">
                <a:solidFill>
                  <a:srgbClr val="FFFFFF"/>
                </a:solidFill>
              </a:rPr>
              <a:t>★</a:t>
            </a:r>
            <a:r>
              <a:rPr lang="ja-JP" altLang="en-US" sz="1400" dirty="0">
                <a:solidFill>
                  <a:srgbClr val="FFFFFF"/>
                </a:solidFill>
              </a:rPr>
              <a:t>タイムテーブル</a:t>
            </a:r>
            <a:endParaRPr lang="en-US" altLang="ja-JP" sz="1400" dirty="0">
              <a:solidFill>
                <a:srgbClr val="FFFFFF"/>
              </a:solidFill>
            </a:endParaRPr>
          </a:p>
          <a:p>
            <a:pPr lvl="1"/>
            <a:r>
              <a:rPr lang="en-US" altLang="ja-JP" sz="1400" dirty="0">
                <a:solidFill>
                  <a:srgbClr val="FFFFFF"/>
                </a:solidFill>
              </a:rPr>
              <a:t>PM6</a:t>
            </a:r>
            <a:r>
              <a:rPr lang="ja-JP" altLang="en-US" sz="1400" dirty="0">
                <a:solidFill>
                  <a:srgbClr val="FFFFFF"/>
                </a:solidFill>
              </a:rPr>
              <a:t>：</a:t>
            </a:r>
            <a:r>
              <a:rPr lang="en-US" altLang="ja-JP" sz="1400" dirty="0">
                <a:solidFill>
                  <a:srgbClr val="FFFFFF"/>
                </a:solidFill>
              </a:rPr>
              <a:t>45</a:t>
            </a:r>
            <a:r>
              <a:rPr lang="ja-JP" altLang="en-US" sz="1200" dirty="0">
                <a:solidFill>
                  <a:srgbClr val="FFFFFF"/>
                </a:solidFill>
              </a:rPr>
              <a:t>　・・・・受け付け開始</a:t>
            </a:r>
            <a:endParaRPr lang="en-US" altLang="ja-JP" sz="1200" dirty="0">
              <a:solidFill>
                <a:srgbClr val="FFFFFF"/>
              </a:solidFill>
            </a:endParaRPr>
          </a:p>
          <a:p>
            <a:pPr lvl="1"/>
            <a:r>
              <a:rPr lang="en-US" altLang="ja-JP" sz="1400" dirty="0">
                <a:solidFill>
                  <a:srgbClr val="FFFFFF"/>
                </a:solidFill>
              </a:rPr>
              <a:t>PM7:00</a:t>
            </a:r>
            <a:r>
              <a:rPr lang="ja-JP" altLang="en-US" sz="1200" dirty="0">
                <a:solidFill>
                  <a:srgbClr val="FFFFFF"/>
                </a:solidFill>
              </a:rPr>
              <a:t>　・・・・事前授業「夏の夜空に見える星」</a:t>
            </a:r>
            <a:endParaRPr lang="en-US" altLang="ja-JP" sz="1200" dirty="0">
              <a:solidFill>
                <a:srgbClr val="FFFFFF"/>
              </a:solidFill>
            </a:endParaRPr>
          </a:p>
          <a:p>
            <a:pPr lvl="1"/>
            <a:r>
              <a:rPr lang="en-US" altLang="ja-JP" sz="1400" dirty="0">
                <a:solidFill>
                  <a:srgbClr val="FFFFFF"/>
                </a:solidFill>
              </a:rPr>
              <a:t>PM7:30</a:t>
            </a:r>
            <a:r>
              <a:rPr lang="ja-JP" altLang="en-US" sz="1200" dirty="0">
                <a:solidFill>
                  <a:srgbClr val="FFFFFF"/>
                </a:solidFill>
              </a:rPr>
              <a:t>　・・・・天体望遠鏡を使った天体観測</a:t>
            </a:r>
            <a:endParaRPr lang="en-US" altLang="ja-JP" sz="1200" dirty="0">
              <a:solidFill>
                <a:srgbClr val="FFFFFF"/>
              </a:solidFill>
            </a:endParaRPr>
          </a:p>
          <a:p>
            <a:endParaRPr lang="en-US" altLang="ja-JP" sz="1400" dirty="0">
              <a:solidFill>
                <a:srgbClr val="CCFFCC"/>
              </a:solidFill>
            </a:endParaRPr>
          </a:p>
          <a:p>
            <a:r>
              <a:rPr lang="ja-JP" altLang="en-US" sz="1200" dirty="0">
                <a:solidFill>
                  <a:srgbClr val="FFFFFF"/>
                </a:solidFill>
              </a:rPr>
              <a:t>定員：</a:t>
            </a:r>
            <a:r>
              <a:rPr lang="en-US" altLang="ja-JP" sz="1200" dirty="0">
                <a:solidFill>
                  <a:srgbClr val="FFFFFF"/>
                </a:solidFill>
              </a:rPr>
              <a:t>20</a:t>
            </a:r>
            <a:r>
              <a:rPr lang="ja-JP" altLang="en-US" sz="1200" dirty="0">
                <a:solidFill>
                  <a:srgbClr val="FFFFFF"/>
                </a:solidFill>
              </a:rPr>
              <a:t>名　　参加費：</a:t>
            </a:r>
            <a:r>
              <a:rPr lang="en-US" altLang="ja-JP" sz="1200" dirty="0">
                <a:solidFill>
                  <a:srgbClr val="FFFFFF"/>
                </a:solidFill>
              </a:rPr>
              <a:t>500</a:t>
            </a:r>
            <a:r>
              <a:rPr lang="ja-JP" altLang="en-US" sz="1200" dirty="0">
                <a:solidFill>
                  <a:srgbClr val="FFFFFF"/>
                </a:solidFill>
              </a:rPr>
              <a:t>円</a:t>
            </a:r>
            <a:endParaRPr lang="en-US" altLang="ja-JP" sz="1200" dirty="0">
              <a:solidFill>
                <a:srgbClr val="FFFFFF"/>
              </a:solidFill>
            </a:endParaRPr>
          </a:p>
          <a:p>
            <a:r>
              <a:rPr lang="ja-JP" altLang="en-US" sz="1200" dirty="0">
                <a:solidFill>
                  <a:srgbClr val="FFFFFF"/>
                </a:solidFill>
              </a:rPr>
              <a:t>会場：区民会館会議室／</a:t>
            </a:r>
            <a:r>
              <a:rPr lang="en-US" altLang="ja-JP" sz="1200" dirty="0">
                <a:solidFill>
                  <a:srgbClr val="FFFFFF"/>
                </a:solidFill>
              </a:rPr>
              <a:t>●●●</a:t>
            </a:r>
            <a:r>
              <a:rPr lang="ja-JP" altLang="en-US" sz="1200" dirty="0">
                <a:solidFill>
                  <a:srgbClr val="FFFFFF"/>
                </a:solidFill>
              </a:rPr>
              <a:t>公園</a:t>
            </a:r>
          </a:p>
          <a:p>
            <a:r>
              <a:rPr lang="ja-JP" altLang="en-US" sz="1200" dirty="0">
                <a:solidFill>
                  <a:srgbClr val="FFFFFF"/>
                </a:solidFill>
              </a:rPr>
              <a:t>お申込</a:t>
            </a:r>
            <a:r>
              <a:rPr lang="en-US" altLang="ja-JP" sz="1200" dirty="0">
                <a:solidFill>
                  <a:srgbClr val="FFFFFF"/>
                </a:solidFill>
              </a:rPr>
              <a:t>〆</a:t>
            </a:r>
            <a:r>
              <a:rPr lang="ja-JP" altLang="en-US" sz="1200" dirty="0">
                <a:solidFill>
                  <a:srgbClr val="FFFFFF"/>
                </a:solidFill>
              </a:rPr>
              <a:t>切：</a:t>
            </a:r>
            <a:r>
              <a:rPr lang="en-US" altLang="ja-JP" sz="1200" dirty="0">
                <a:solidFill>
                  <a:srgbClr val="FFFFFF"/>
                </a:solidFill>
              </a:rPr>
              <a:t>8</a:t>
            </a:r>
            <a:r>
              <a:rPr lang="ja-JP" altLang="en-US" sz="1200" dirty="0">
                <a:solidFill>
                  <a:srgbClr val="FFFFFF"/>
                </a:solidFill>
              </a:rPr>
              <a:t>月</a:t>
            </a:r>
            <a:r>
              <a:rPr lang="en-US" altLang="ja-JP" sz="1200" dirty="0">
                <a:solidFill>
                  <a:srgbClr val="FFFFFF"/>
                </a:solidFill>
              </a:rPr>
              <a:t>1</a:t>
            </a:r>
            <a:r>
              <a:rPr lang="ja-JP" altLang="en-US" sz="1200" dirty="0">
                <a:solidFill>
                  <a:srgbClr val="FFFFFF"/>
                </a:solidFill>
              </a:rPr>
              <a:t>日</a:t>
            </a:r>
            <a:r>
              <a:rPr lang="en-US" altLang="ja-JP" sz="1200" dirty="0">
                <a:solidFill>
                  <a:srgbClr val="FFFFFF"/>
                </a:solidFill>
              </a:rPr>
              <a:t>(</a:t>
            </a:r>
            <a:r>
              <a:rPr lang="ja-JP" altLang="en-US" sz="1200" dirty="0">
                <a:solidFill>
                  <a:srgbClr val="FFFFFF"/>
                </a:solidFill>
              </a:rPr>
              <a:t>火</a:t>
            </a:r>
            <a:r>
              <a:rPr lang="en-US" altLang="ja-JP" sz="1200" dirty="0">
                <a:solidFill>
                  <a:srgbClr val="FFFFFF"/>
                </a:solidFill>
              </a:rPr>
              <a:t>)</a:t>
            </a:r>
            <a:r>
              <a:rPr lang="ja-JP" altLang="en-US" sz="1200" dirty="0">
                <a:solidFill>
                  <a:srgbClr val="FFFFFF"/>
                </a:solidFill>
              </a:rPr>
              <a:t>　</a:t>
            </a:r>
            <a:r>
              <a:rPr lang="ja-JP" altLang="en-US" sz="1000" dirty="0">
                <a:solidFill>
                  <a:srgbClr val="FFFFFF"/>
                </a:solidFill>
              </a:rPr>
              <a:t>先着順・定員に達し次第</a:t>
            </a:r>
            <a:r>
              <a:rPr lang="en-US" altLang="ja-JP" sz="1000" dirty="0">
                <a:solidFill>
                  <a:srgbClr val="FFFFFF"/>
                </a:solidFill>
              </a:rPr>
              <a:t>〆</a:t>
            </a:r>
            <a:r>
              <a:rPr lang="ja-JP" altLang="en-US" sz="1000" dirty="0">
                <a:solidFill>
                  <a:srgbClr val="FFFFFF"/>
                </a:solidFill>
              </a:rPr>
              <a:t>切</a:t>
            </a:r>
            <a:endParaRPr lang="ja-JP" altLang="en-US" sz="1200" dirty="0">
              <a:solidFill>
                <a:srgbClr val="FFFFFF"/>
              </a:solidFill>
            </a:endParaRPr>
          </a:p>
          <a:p>
            <a:r>
              <a:rPr lang="ja-JP" altLang="en-US" sz="1200" dirty="0">
                <a:solidFill>
                  <a:srgbClr val="FFFFFF"/>
                </a:solidFill>
              </a:rPr>
              <a:t>お申込方法：ホームページの専用フォームからお申込ください。</a:t>
            </a:r>
            <a:endParaRPr lang="en-US" altLang="ja-JP" sz="1600" dirty="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/>
        </p:nvCxnSpPr>
        <p:spPr>
          <a:xfrm>
            <a:off x="1703814" y="6500544"/>
            <a:ext cx="4453615" cy="0"/>
          </a:xfrm>
          <a:prstGeom prst="line">
            <a:avLst/>
          </a:prstGeom>
          <a:ln w="19050" cmpd="sng">
            <a:solidFill>
              <a:schemeClr val="bg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/>
        </p:nvSpPr>
        <p:spPr>
          <a:xfrm>
            <a:off x="2465641" y="9391489"/>
            <a:ext cx="284429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2000" b="1" dirty="0">
                <a:solidFill>
                  <a:srgbClr val="CCFFCC"/>
                </a:solidFill>
                <a:latin typeface="メイリオ"/>
                <a:ea typeface="メイリオ"/>
                <a:cs typeface="メイリオ"/>
              </a:rPr>
              <a:t>アスクル天文スクール</a:t>
            </a:r>
            <a:endParaRPr lang="en-US" altLang="ja-JP" sz="1600" b="1" dirty="0">
              <a:solidFill>
                <a:srgbClr val="CCFFCC"/>
              </a:solidFill>
              <a:latin typeface="メイリオ"/>
              <a:ea typeface="メイリオ"/>
              <a:cs typeface="メイリオ"/>
            </a:endParaRPr>
          </a:p>
          <a:p>
            <a:pPr algn="ctr"/>
            <a:r>
              <a:rPr lang="en-US" altLang="ja-JP" sz="1600" dirty="0">
                <a:solidFill>
                  <a:srgbClr val="CCFFCC"/>
                </a:solidFill>
              </a:rPr>
              <a:t>http://</a:t>
            </a:r>
            <a:r>
              <a:rPr lang="en-US" altLang="ja-JP" sz="1600" dirty="0" err="1">
                <a:solidFill>
                  <a:srgbClr val="CCFFCC"/>
                </a:solidFill>
              </a:rPr>
              <a:t>www.askult.com</a:t>
            </a:r>
            <a:r>
              <a:rPr lang="en-US" altLang="ja-JP" sz="1600" dirty="0">
                <a:solidFill>
                  <a:srgbClr val="CCFFCC"/>
                </a:solidFill>
              </a:rPr>
              <a:t>/</a:t>
            </a:r>
          </a:p>
          <a:p>
            <a:pPr algn="ctr"/>
            <a:r>
              <a:rPr lang="ja-JP" altLang="en-US" sz="1000" dirty="0">
                <a:solidFill>
                  <a:srgbClr val="CCFFCC"/>
                </a:solidFill>
              </a:rPr>
              <a:t>詳しくはホームページをご覧ください。</a:t>
            </a:r>
            <a:endParaRPr lang="en-US" altLang="ja-JP" sz="1000" dirty="0">
              <a:solidFill>
                <a:srgbClr val="CC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635629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 lIns="0" tIns="0" rIns="0" bIns="0" anchor="ctr" anchorCtr="0">
        <a:spAutoFit/>
      </a:bodyPr>
      <a:lstStyle>
        <a:defPPr fontAlgn="ctr">
          <a:defRPr dirty="0"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spDef>
    <a:txDef>
      <a:spPr>
        <a:noFill/>
      </a:spPr>
      <a:bodyPr wrap="square" lIns="0" tIns="0" rIns="0" bIns="0" rtlCol="0" anchor="ctr" anchorCtr="0">
        <a:spAutoFit/>
      </a:bodyPr>
      <a:lstStyle>
        <a:defPPr fontAlgn="ctr">
          <a:defRPr sz="1800" dirty="0" smtClean="0"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153</Words>
  <Application>Microsoft Office PowerPoint</Application>
  <PresentationFormat>ユーザー設定</PresentationFormat>
  <Paragraphs>33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HGS明朝E</vt:lpstr>
      <vt:lpstr>HG丸ｺﾞｼｯｸM-PRO</vt:lpstr>
      <vt:lpstr>ＭＳ Ｐゴシック</vt:lpstr>
      <vt:lpstr>メイリオ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2017-01-20T02:56:24Z</dcterms:created>
  <dcterms:modified xsi:type="dcterms:W3CDTF">2018-02-28T10:42:28Z</dcterms:modified>
</cp:coreProperties>
</file>