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3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B6AF"/>
    <a:srgbClr val="E23D09"/>
    <a:srgbClr val="B0D2DF"/>
    <a:srgbClr val="EDACB7"/>
    <a:srgbClr val="FAF4B2"/>
    <a:srgbClr val="FFFDDB"/>
    <a:srgbClr val="232725"/>
    <a:srgbClr val="111311"/>
    <a:srgbClr val="0D100C"/>
    <a:srgbClr val="1F58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2018/2/28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2018/2/28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背景用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1631" cy="10907713"/>
          </a:xfrm>
          <a:prstGeom prst="rect">
            <a:avLst/>
          </a:prstGeom>
        </p:spPr>
      </p:pic>
      <p:sp>
        <p:nvSpPr>
          <p:cNvPr id="72" name="正方形/長方形 71"/>
          <p:cNvSpPr/>
          <p:nvPr/>
        </p:nvSpPr>
        <p:spPr>
          <a:xfrm>
            <a:off x="0" y="9416952"/>
            <a:ext cx="7775575" cy="1490761"/>
          </a:xfrm>
          <a:prstGeom prst="rect">
            <a:avLst/>
          </a:prstGeom>
          <a:solidFill>
            <a:srgbClr val="51B6AF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pic>
        <p:nvPicPr>
          <p:cNvPr id="3" name="図 2" descr="イラスト・写真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1" r="37987" b="58420"/>
          <a:stretch/>
        </p:blipFill>
        <p:spPr>
          <a:xfrm>
            <a:off x="302404" y="-287244"/>
            <a:ext cx="4520947" cy="4535431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609660" y="5155883"/>
            <a:ext cx="307007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kumimoji="1" lang="ja-JP" altLang="en-US" sz="2800" b="1" dirty="0">
                <a:latin typeface="メイリオ"/>
                <a:ea typeface="メイリオ"/>
                <a:cs typeface="メイリオ"/>
              </a:rPr>
              <a:t>各エステコースが</a:t>
            </a:r>
            <a:endParaRPr kumimoji="1" lang="en-US" altLang="ja-JP" sz="2800" b="1" dirty="0">
              <a:latin typeface="メイリオ"/>
              <a:ea typeface="メイリオ"/>
              <a:cs typeface="メイリオ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375261" y="2966926"/>
            <a:ext cx="462415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5400" dirty="0">
                <a:latin typeface="Rockwell Extra Bold"/>
                <a:cs typeface="Rockwell Extra Bold"/>
              </a:rPr>
              <a:t>8/4</a:t>
            </a:r>
            <a:r>
              <a:rPr lang="en-US" altLang="ja-JP" sz="3200" dirty="0">
                <a:latin typeface="Bauhaus 93"/>
                <a:cs typeface="Bauhaus 93"/>
              </a:rPr>
              <a:t>fri</a:t>
            </a:r>
            <a:r>
              <a:rPr lang="en-US" altLang="ja-JP" sz="5400" dirty="0">
                <a:latin typeface="Rockwell Extra Bold"/>
                <a:cs typeface="Rockwell Extra Bold"/>
              </a:rPr>
              <a:t>▶</a:t>
            </a:r>
            <a:r>
              <a:rPr lang="en-US" altLang="ja-JP" sz="8800" dirty="0">
                <a:latin typeface="Rockwell Extra Bold"/>
                <a:cs typeface="Rockwell Extra Bold"/>
              </a:rPr>
              <a:t>13</a:t>
            </a:r>
            <a:r>
              <a:rPr lang="en-US" altLang="ja-JP" sz="5400" dirty="0">
                <a:latin typeface="Bauhaus 93"/>
                <a:cs typeface="Bauhaus 93"/>
              </a:rPr>
              <a:t>sun</a:t>
            </a:r>
            <a:endParaRPr lang="ja-JP" altLang="en-US" sz="4800" dirty="0"/>
          </a:p>
        </p:txBody>
      </p:sp>
      <p:sp>
        <p:nvSpPr>
          <p:cNvPr id="7" name="正方形/長方形 6"/>
          <p:cNvSpPr/>
          <p:nvPr/>
        </p:nvSpPr>
        <p:spPr>
          <a:xfrm>
            <a:off x="4533883" y="4342676"/>
            <a:ext cx="187863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9600" dirty="0">
                <a:solidFill>
                  <a:srgbClr val="FFFFFF"/>
                </a:solidFill>
                <a:latin typeface="Rockwell Extra Bold"/>
                <a:cs typeface="Rockwell Extra Bold"/>
              </a:rPr>
              <a:t>10</a:t>
            </a:r>
            <a:endParaRPr lang="ja-JP" altLang="en-US" sz="6600" dirty="0">
              <a:solidFill>
                <a:srgbClr val="FFFFFF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607752" y="4702341"/>
            <a:ext cx="3057247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ja-JP" altLang="en-US" sz="2800" b="1" dirty="0">
                <a:solidFill>
                  <a:schemeClr val="bg1"/>
                </a:solidFill>
                <a:latin typeface="メイリオ"/>
                <a:ea typeface="メイリオ"/>
                <a:cs typeface="メイリオ"/>
              </a:rPr>
              <a:t>夏のダメージ対策</a:t>
            </a:r>
            <a:endParaRPr kumimoji="1" lang="en-US" altLang="ja-JP" sz="2800" b="1" dirty="0">
              <a:latin typeface="メイリオ"/>
              <a:ea typeface="メイリオ"/>
              <a:cs typeface="メイリオ"/>
            </a:endParaRPr>
          </a:p>
        </p:txBody>
      </p:sp>
      <p:grpSp>
        <p:nvGrpSpPr>
          <p:cNvPr id="11" name="図形グループ 10"/>
          <p:cNvGrpSpPr/>
          <p:nvPr/>
        </p:nvGrpSpPr>
        <p:grpSpPr>
          <a:xfrm>
            <a:off x="6255718" y="4541917"/>
            <a:ext cx="1237579" cy="1253220"/>
            <a:chOff x="6227688" y="4587271"/>
            <a:chExt cx="1237579" cy="1253220"/>
          </a:xfrm>
        </p:grpSpPr>
        <p:sp>
          <p:nvSpPr>
            <p:cNvPr id="9" name="正方形/長方形 8"/>
            <p:cNvSpPr/>
            <p:nvPr/>
          </p:nvSpPr>
          <p:spPr>
            <a:xfrm>
              <a:off x="6227688" y="4587271"/>
              <a:ext cx="754834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4800" dirty="0">
                  <a:solidFill>
                    <a:srgbClr val="FFFFFF"/>
                  </a:solidFill>
                  <a:latin typeface="Bauhaus 93"/>
                  <a:cs typeface="Bauhaus 93"/>
                </a:rPr>
                <a:t>%</a:t>
              </a:r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6293151" y="5071050"/>
              <a:ext cx="1172116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4400" dirty="0">
                  <a:latin typeface="Bauhaus 93"/>
                  <a:cs typeface="Bauhaus 93"/>
                </a:rPr>
                <a:t>OFF</a:t>
              </a:r>
              <a:endParaRPr lang="ja-JP" altLang="en-US" sz="4000" dirty="0"/>
            </a:p>
          </p:txBody>
        </p:sp>
      </p:grpSp>
      <p:sp>
        <p:nvSpPr>
          <p:cNvPr id="39" name="角丸四角形 38"/>
          <p:cNvSpPr>
            <a:spLocks noChangeAspect="1"/>
          </p:cNvSpPr>
          <p:nvPr/>
        </p:nvSpPr>
        <p:spPr>
          <a:xfrm>
            <a:off x="498967" y="4716849"/>
            <a:ext cx="957268" cy="971999"/>
          </a:xfrm>
          <a:prstGeom prst="roundRect">
            <a:avLst>
              <a:gd name="adj" fmla="val 7580"/>
            </a:avLst>
          </a:prstGeom>
          <a:solidFill>
            <a:schemeClr val="bg1"/>
          </a:solidFill>
        </p:spPr>
        <p:txBody>
          <a:bodyPr wrap="none" lIns="0" tIns="0" rIns="0" bIns="0" rtlCol="0" anchor="ctr" anchorCtr="0">
            <a:spAutoFit/>
          </a:bodyPr>
          <a:lstStyle/>
          <a:p>
            <a:pPr algn="ctr" font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10567" y="4728787"/>
            <a:ext cx="945658" cy="95410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2800" b="1" dirty="0">
                <a:solidFill>
                  <a:srgbClr val="E23D09"/>
                </a:solidFill>
                <a:latin typeface="メイリオ"/>
                <a:ea typeface="メイリオ"/>
                <a:cs typeface="メイリオ"/>
              </a:rPr>
              <a:t>期間</a:t>
            </a:r>
            <a:endParaRPr kumimoji="1" lang="en-US" altLang="ja-JP" sz="2800" b="1" dirty="0">
              <a:solidFill>
                <a:srgbClr val="E23D09"/>
              </a:solidFill>
              <a:latin typeface="メイリオ"/>
              <a:ea typeface="メイリオ"/>
              <a:cs typeface="メイリオ"/>
            </a:endParaRPr>
          </a:p>
          <a:p>
            <a:pPr algn="ctr"/>
            <a:r>
              <a:rPr kumimoji="1" lang="ja-JP" altLang="en-US" sz="2800" b="1" dirty="0">
                <a:solidFill>
                  <a:srgbClr val="E23D09"/>
                </a:solidFill>
                <a:latin typeface="メイリオ"/>
                <a:ea typeface="メイリオ"/>
                <a:cs typeface="メイリオ"/>
              </a:rPr>
              <a:t>限定</a:t>
            </a:r>
            <a:endParaRPr kumimoji="1" lang="en-US" altLang="ja-JP" sz="2800" b="1" dirty="0">
              <a:solidFill>
                <a:srgbClr val="E23D09"/>
              </a:solidFill>
              <a:latin typeface="メイリオ"/>
              <a:ea typeface="メイリオ"/>
              <a:cs typeface="メイリオ"/>
            </a:endParaRPr>
          </a:p>
        </p:txBody>
      </p:sp>
      <p:grpSp>
        <p:nvGrpSpPr>
          <p:cNvPr id="41" name="図形グループ 40"/>
          <p:cNvGrpSpPr/>
          <p:nvPr/>
        </p:nvGrpSpPr>
        <p:grpSpPr>
          <a:xfrm>
            <a:off x="306715" y="6951681"/>
            <a:ext cx="2051844" cy="2254946"/>
            <a:chOff x="2820546" y="-3085808"/>
            <a:chExt cx="2051844" cy="2254946"/>
          </a:xfrm>
        </p:grpSpPr>
        <p:sp>
          <p:nvSpPr>
            <p:cNvPr id="42" name="Rectangle 6"/>
            <p:cNvSpPr>
              <a:spLocks noChangeArrowheads="1"/>
            </p:cNvSpPr>
            <p:nvPr/>
          </p:nvSpPr>
          <p:spPr bwMode="auto">
            <a:xfrm>
              <a:off x="3074107" y="-2565042"/>
              <a:ext cx="205184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sz="8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メイリオ"/>
                  <a:ea typeface="メイリオ"/>
                  <a:cs typeface="メイリオ"/>
                </a:rPr>
                <a:t>税</a:t>
              </a:r>
              <a:r>
                <a:rPr lang="ja-JP" altLang="ja-JP" sz="800" dirty="0">
                  <a:solidFill>
                    <a:srgbClr val="000000"/>
                  </a:solidFill>
                  <a:latin typeface="メイリオ"/>
                  <a:ea typeface="メイリオ"/>
                  <a:cs typeface="メイリオ"/>
                </a:rPr>
                <a:t>別</a:t>
              </a:r>
            </a:p>
          </p:txBody>
        </p:sp>
        <p:sp>
          <p:nvSpPr>
            <p:cNvPr id="43" name="Rectangle 8"/>
            <p:cNvSpPr>
              <a:spLocks noChangeArrowheads="1"/>
            </p:cNvSpPr>
            <p:nvPr/>
          </p:nvSpPr>
          <p:spPr bwMode="auto">
            <a:xfrm>
              <a:off x="3305882" y="-2707293"/>
              <a:ext cx="88603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0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メイリオ"/>
                  <a:ea typeface="メイリオ"/>
                  <a:cs typeface="メイリオ"/>
                </a:rPr>
                <a:t>¥8</a:t>
              </a:r>
              <a:r>
                <a:rPr kumimoji="1" lang="ja-JP" altLang="ja-JP" sz="20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メイリオ"/>
                  <a:ea typeface="メイリオ"/>
                  <a:cs typeface="メイリオ"/>
                </a:rPr>
                <a:t>,000</a:t>
              </a:r>
              <a:endParaRPr kumimoji="1" lang="ja-JP" altLang="ja-JP" sz="14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44" name="Rectangle 10"/>
            <p:cNvSpPr>
              <a:spLocks noChangeArrowheads="1"/>
            </p:cNvSpPr>
            <p:nvPr/>
          </p:nvSpPr>
          <p:spPr bwMode="auto">
            <a:xfrm>
              <a:off x="2820546" y="-3085808"/>
              <a:ext cx="205184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20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メイリオ"/>
                  <a:ea typeface="メイリオ"/>
                  <a:cs typeface="メイリオ"/>
                </a:rPr>
                <a:t>全身エステコース</a:t>
              </a:r>
              <a:endParaRPr kumimoji="1" lang="ja-JP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45" name="Rectangle 11"/>
            <p:cNvSpPr>
              <a:spLocks noChangeArrowheads="1"/>
            </p:cNvSpPr>
            <p:nvPr/>
          </p:nvSpPr>
          <p:spPr bwMode="auto">
            <a:xfrm>
              <a:off x="2950229" y="-1477193"/>
              <a:ext cx="1795363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b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4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メイリオ"/>
                  <a:ea typeface="メイリオ"/>
                  <a:cs typeface="メイリオ"/>
                </a:rPr>
                <a:t>コースの説明を入れて</a:t>
              </a:r>
              <a:endParaRPr kumimoji="1" lang="en-US" altLang="ja-JP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メイリオ"/>
                <a:ea typeface="メイリオ"/>
                <a:cs typeface="メイリオ"/>
              </a:endParaRPr>
            </a:p>
            <a:p>
              <a:pPr lvl="0"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ja-JP" altLang="en-US" sz="14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メイリオ"/>
                  <a:ea typeface="メイリオ"/>
                  <a:cs typeface="メイリオ"/>
                </a:rPr>
                <a:t>ください。</a:t>
              </a:r>
              <a:r>
                <a:rPr kumimoji="1" lang="en-US" altLang="ja-JP" sz="14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メイリオ"/>
                  <a:ea typeface="メイリオ"/>
                  <a:cs typeface="メイリオ"/>
                </a:rPr>
                <a:t>○○○○○</a:t>
              </a:r>
            </a:p>
            <a:p>
              <a:pPr lvl="0"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400" dirty="0">
                  <a:solidFill>
                    <a:srgbClr val="000000"/>
                  </a:solidFill>
                  <a:latin typeface="メイリオ"/>
                  <a:ea typeface="メイリオ"/>
                  <a:cs typeface="メイリオ"/>
                </a:rPr>
                <a:t>○○○○○○○○○○</a:t>
              </a:r>
            </a:p>
          </p:txBody>
        </p:sp>
        <p:sp>
          <p:nvSpPr>
            <p:cNvPr id="46" name="Rectangle 6"/>
            <p:cNvSpPr>
              <a:spLocks noChangeArrowheads="1"/>
            </p:cNvSpPr>
            <p:nvPr/>
          </p:nvSpPr>
          <p:spPr bwMode="auto">
            <a:xfrm>
              <a:off x="3136909" y="-2406270"/>
              <a:ext cx="1412646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600" dirty="0">
                  <a:solidFill>
                    <a:srgbClr val="E23D09"/>
                  </a:solidFill>
                  <a:latin typeface="メイリオ"/>
                  <a:ea typeface="メイリオ"/>
                  <a:cs typeface="メイリオ"/>
                </a:rPr>
                <a:t>▼</a:t>
              </a: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000" dirty="0">
                  <a:solidFill>
                    <a:srgbClr val="E23D09"/>
                  </a:solidFill>
                  <a:latin typeface="メイリオ"/>
                  <a:ea typeface="メイリオ"/>
                  <a:cs typeface="メイリオ"/>
                </a:rPr>
                <a:t>¥</a:t>
              </a:r>
              <a:r>
                <a:rPr lang="en-US" altLang="ja-JP" sz="3200" b="1" dirty="0">
                  <a:solidFill>
                    <a:srgbClr val="E23D09"/>
                  </a:solidFill>
                  <a:latin typeface="メイリオ"/>
                  <a:ea typeface="メイリオ"/>
                  <a:cs typeface="メイリオ"/>
                </a:rPr>
                <a:t>7,200</a:t>
              </a:r>
              <a:endParaRPr lang="ja-JP" altLang="ja-JP" sz="3200" b="1" dirty="0">
                <a:solidFill>
                  <a:srgbClr val="E23D09"/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47" name="図形グループ 46"/>
          <p:cNvGrpSpPr/>
          <p:nvPr/>
        </p:nvGrpSpPr>
        <p:grpSpPr>
          <a:xfrm>
            <a:off x="2734192" y="6957164"/>
            <a:ext cx="2308324" cy="2239458"/>
            <a:chOff x="5051628" y="-3116785"/>
            <a:chExt cx="2308324" cy="2239458"/>
          </a:xfrm>
        </p:grpSpPr>
        <p:sp>
          <p:nvSpPr>
            <p:cNvPr id="48" name="Rectangle 12"/>
            <p:cNvSpPr>
              <a:spLocks noChangeArrowheads="1"/>
            </p:cNvSpPr>
            <p:nvPr/>
          </p:nvSpPr>
          <p:spPr bwMode="auto">
            <a:xfrm>
              <a:off x="5051628" y="-3116785"/>
              <a:ext cx="230832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sz="20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メイリオ"/>
                  <a:ea typeface="メイリオ"/>
                  <a:cs typeface="メイリオ"/>
                </a:rPr>
                <a:t>フェイシャル</a:t>
              </a:r>
              <a:r>
                <a:rPr kumimoji="1" lang="ja-JP" altLang="en-US" sz="20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メイリオ"/>
                  <a:ea typeface="メイリオ"/>
                  <a:cs typeface="メイリオ"/>
                </a:rPr>
                <a:t>コース</a:t>
              </a:r>
              <a:endParaRPr kumimoji="1" lang="ja-JP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49" name="Rectangle 13"/>
            <p:cNvSpPr>
              <a:spLocks noChangeArrowheads="1"/>
            </p:cNvSpPr>
            <p:nvPr/>
          </p:nvSpPr>
          <p:spPr bwMode="auto">
            <a:xfrm>
              <a:off x="5309550" y="-1523658"/>
              <a:ext cx="1795363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b" anchorCtr="0" compatLnSpc="1">
              <a:prstTxWarp prst="textNoShape">
                <a:avLst/>
              </a:prstTxWarp>
              <a:spAutoFit/>
            </a:bodyPr>
            <a:lstStyle/>
            <a:p>
              <a:pPr lvl="0"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400" dirty="0">
                  <a:solidFill>
                    <a:srgbClr val="000000"/>
                  </a:solidFill>
                  <a:latin typeface="メイリオ"/>
                  <a:ea typeface="メイリオ"/>
                  <a:cs typeface="メイリオ"/>
                </a:rPr>
                <a:t>コースの説明を入れて</a:t>
              </a:r>
              <a:endParaRPr lang="en-US" altLang="ja-JP" sz="1400" dirty="0">
                <a:solidFill>
                  <a:srgbClr val="000000"/>
                </a:solidFill>
                <a:latin typeface="メイリオ"/>
                <a:ea typeface="メイリオ"/>
                <a:cs typeface="メイリオ"/>
              </a:endParaRPr>
            </a:p>
            <a:p>
              <a:pPr lvl="0"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400" dirty="0">
                  <a:solidFill>
                    <a:srgbClr val="000000"/>
                  </a:solidFill>
                  <a:latin typeface="メイリオ"/>
                  <a:ea typeface="メイリオ"/>
                  <a:cs typeface="メイリオ"/>
                </a:rPr>
                <a:t>ください。</a:t>
              </a:r>
              <a:r>
                <a:rPr lang="en-US" altLang="ja-JP" sz="1400" dirty="0">
                  <a:solidFill>
                    <a:srgbClr val="000000"/>
                  </a:solidFill>
                  <a:latin typeface="メイリオ"/>
                  <a:ea typeface="メイリオ"/>
                  <a:cs typeface="メイリオ"/>
                </a:rPr>
                <a:t>○○○○○</a:t>
              </a:r>
            </a:p>
            <a:p>
              <a:pPr lvl="0"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400" dirty="0">
                  <a:solidFill>
                    <a:srgbClr val="000000"/>
                  </a:solidFill>
                  <a:latin typeface="メイリオ"/>
                  <a:ea typeface="メイリオ"/>
                  <a:cs typeface="メイリオ"/>
                </a:rPr>
                <a:t>○○○○○○○○○○</a:t>
              </a:r>
            </a:p>
          </p:txBody>
        </p:sp>
        <p:sp>
          <p:nvSpPr>
            <p:cNvPr id="50" name="Rectangle 14"/>
            <p:cNvSpPr>
              <a:spLocks noChangeArrowheads="1"/>
            </p:cNvSpPr>
            <p:nvPr/>
          </p:nvSpPr>
          <p:spPr bwMode="auto">
            <a:xfrm>
              <a:off x="5421306" y="-2603332"/>
              <a:ext cx="205184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ja-JP" sz="800" dirty="0">
                  <a:solidFill>
                    <a:srgbClr val="000000"/>
                  </a:solidFill>
                  <a:latin typeface="メイリオ"/>
                  <a:ea typeface="メイリオ"/>
                  <a:cs typeface="メイリオ"/>
                </a:rPr>
                <a:t>税別</a:t>
              </a:r>
              <a:endParaRPr kumimoji="1" lang="ja-JP" sz="18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51" name="Rectangle 16"/>
            <p:cNvSpPr>
              <a:spLocks noChangeArrowheads="1"/>
            </p:cNvSpPr>
            <p:nvPr/>
          </p:nvSpPr>
          <p:spPr bwMode="auto">
            <a:xfrm>
              <a:off x="5653081" y="-2750582"/>
              <a:ext cx="88603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0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メイリオ"/>
                  <a:ea typeface="メイリオ"/>
                  <a:cs typeface="メイリオ"/>
                </a:rPr>
                <a:t>¥</a:t>
              </a:r>
              <a:r>
                <a:rPr kumimoji="1" lang="ja-JP" altLang="ja-JP" sz="20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メイリオ"/>
                  <a:ea typeface="メイリオ"/>
                  <a:cs typeface="メイリオ"/>
                </a:rPr>
                <a:t>4,000</a:t>
              </a:r>
              <a:endParaRPr kumimoji="1" lang="ja-JP" altLang="ja-JP" sz="14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52" name="Rectangle 14"/>
            <p:cNvSpPr>
              <a:spLocks noChangeArrowheads="1"/>
            </p:cNvSpPr>
            <p:nvPr/>
          </p:nvSpPr>
          <p:spPr bwMode="auto">
            <a:xfrm>
              <a:off x="5414182" y="-2420111"/>
              <a:ext cx="1412646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600" dirty="0">
                  <a:solidFill>
                    <a:srgbClr val="E23D09"/>
                  </a:solidFill>
                  <a:latin typeface="メイリオ"/>
                  <a:ea typeface="メイリオ"/>
                  <a:cs typeface="メイリオ"/>
                </a:rPr>
                <a:t>▼</a:t>
              </a:r>
            </a:p>
            <a:p>
              <a:pPr lvl="0"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000" dirty="0">
                  <a:solidFill>
                    <a:srgbClr val="E23D09"/>
                  </a:solidFill>
                  <a:latin typeface="メイリオ"/>
                  <a:ea typeface="メイリオ"/>
                  <a:cs typeface="メイリオ"/>
                </a:rPr>
                <a:t>¥</a:t>
              </a:r>
              <a:r>
                <a:rPr lang="en-US" altLang="ja-JP" sz="3200" b="1" dirty="0">
                  <a:solidFill>
                    <a:srgbClr val="E23D09"/>
                  </a:solidFill>
                  <a:latin typeface="メイリオ"/>
                  <a:ea typeface="メイリオ"/>
                  <a:cs typeface="メイリオ"/>
                </a:rPr>
                <a:t>3,600</a:t>
              </a:r>
              <a:endParaRPr lang="ja-JP" altLang="ja-JP" sz="3200" b="1" dirty="0">
                <a:solidFill>
                  <a:srgbClr val="E23D09"/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53" name="図形グループ 52"/>
          <p:cNvGrpSpPr/>
          <p:nvPr/>
        </p:nvGrpSpPr>
        <p:grpSpPr>
          <a:xfrm>
            <a:off x="5371681" y="6933318"/>
            <a:ext cx="2051844" cy="2270434"/>
            <a:chOff x="7441679" y="-3088597"/>
            <a:chExt cx="2051844" cy="2270434"/>
          </a:xfrm>
        </p:grpSpPr>
        <p:sp>
          <p:nvSpPr>
            <p:cNvPr id="54" name="Rectangle 18"/>
            <p:cNvSpPr>
              <a:spLocks noChangeArrowheads="1"/>
            </p:cNvSpPr>
            <p:nvPr/>
          </p:nvSpPr>
          <p:spPr bwMode="auto">
            <a:xfrm>
              <a:off x="7441679" y="-3088597"/>
              <a:ext cx="205184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sz="20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メイリオ"/>
                  <a:ea typeface="メイリオ"/>
                  <a:cs typeface="メイリオ"/>
                </a:rPr>
                <a:t>リンパマッサージ</a:t>
              </a:r>
            </a:p>
          </p:txBody>
        </p:sp>
        <p:sp>
          <p:nvSpPr>
            <p:cNvPr id="55" name="Rectangle 19"/>
            <p:cNvSpPr>
              <a:spLocks noChangeArrowheads="1"/>
            </p:cNvSpPr>
            <p:nvPr/>
          </p:nvSpPr>
          <p:spPr bwMode="auto">
            <a:xfrm>
              <a:off x="7569919" y="-1464494"/>
              <a:ext cx="1795363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b" anchorCtr="0" compatLnSpc="1">
              <a:prstTxWarp prst="textNoShape">
                <a:avLst/>
              </a:prstTxWarp>
              <a:spAutoFit/>
            </a:bodyPr>
            <a:lstStyle/>
            <a:p>
              <a:pPr lvl="0"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400" dirty="0">
                  <a:solidFill>
                    <a:srgbClr val="000000"/>
                  </a:solidFill>
                  <a:latin typeface="メイリオ"/>
                  <a:ea typeface="メイリオ"/>
                  <a:cs typeface="メイリオ"/>
                </a:rPr>
                <a:t>コースの説明を入れて</a:t>
              </a:r>
              <a:endParaRPr lang="en-US" altLang="ja-JP" sz="1400" dirty="0">
                <a:solidFill>
                  <a:srgbClr val="000000"/>
                </a:solidFill>
                <a:latin typeface="メイリオ"/>
                <a:ea typeface="メイリオ"/>
                <a:cs typeface="メイリオ"/>
              </a:endParaRPr>
            </a:p>
            <a:p>
              <a:pPr lvl="0"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en-US" sz="1400" dirty="0">
                  <a:solidFill>
                    <a:srgbClr val="000000"/>
                  </a:solidFill>
                  <a:latin typeface="メイリオ"/>
                  <a:ea typeface="メイリオ"/>
                  <a:cs typeface="メイリオ"/>
                </a:rPr>
                <a:t>ください。</a:t>
              </a:r>
              <a:r>
                <a:rPr lang="en-US" altLang="ja-JP" sz="1400" dirty="0">
                  <a:solidFill>
                    <a:srgbClr val="000000"/>
                  </a:solidFill>
                  <a:latin typeface="メイリオ"/>
                  <a:ea typeface="メイリオ"/>
                  <a:cs typeface="メイリオ"/>
                </a:rPr>
                <a:t>○○○○○</a:t>
              </a:r>
            </a:p>
            <a:p>
              <a:pPr lvl="0"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400" dirty="0">
                  <a:solidFill>
                    <a:srgbClr val="000000"/>
                  </a:solidFill>
                  <a:latin typeface="メイリオ"/>
                  <a:ea typeface="メイリオ"/>
                  <a:cs typeface="メイリオ"/>
                </a:rPr>
                <a:t>○○○○○○○○○○</a:t>
              </a:r>
            </a:p>
          </p:txBody>
        </p:sp>
        <p:sp>
          <p:nvSpPr>
            <p:cNvPr id="56" name="Rectangle 20"/>
            <p:cNvSpPr>
              <a:spLocks noChangeArrowheads="1"/>
            </p:cNvSpPr>
            <p:nvPr/>
          </p:nvSpPr>
          <p:spPr bwMode="auto">
            <a:xfrm>
              <a:off x="7683504" y="-2541379"/>
              <a:ext cx="205184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ja-JP" sz="800" dirty="0">
                  <a:solidFill>
                    <a:srgbClr val="000000"/>
                  </a:solidFill>
                  <a:latin typeface="メイリオ"/>
                  <a:ea typeface="メイリオ"/>
                  <a:cs typeface="メイリオ"/>
                </a:rPr>
                <a:t>税別</a:t>
              </a:r>
              <a:endParaRPr kumimoji="1" lang="ja-JP" sz="18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57" name="Rectangle 22"/>
            <p:cNvSpPr>
              <a:spLocks noChangeArrowheads="1"/>
            </p:cNvSpPr>
            <p:nvPr/>
          </p:nvSpPr>
          <p:spPr bwMode="auto">
            <a:xfrm>
              <a:off x="7918454" y="-2691804"/>
              <a:ext cx="88603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0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メイリオ"/>
                  <a:ea typeface="メイリオ"/>
                  <a:cs typeface="メイリオ"/>
                </a:rPr>
                <a:t>¥8</a:t>
              </a:r>
              <a:r>
                <a:rPr kumimoji="1" lang="ja-JP" altLang="ja-JP" sz="20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メイリオ"/>
                  <a:ea typeface="メイリオ"/>
                  <a:cs typeface="メイリオ"/>
                </a:rPr>
                <a:t>,000</a:t>
              </a:r>
              <a:endParaRPr kumimoji="1" lang="ja-JP" altLang="ja-JP" sz="14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58" name="Rectangle 20"/>
            <p:cNvSpPr>
              <a:spLocks noChangeArrowheads="1"/>
            </p:cNvSpPr>
            <p:nvPr/>
          </p:nvSpPr>
          <p:spPr bwMode="auto">
            <a:xfrm>
              <a:off x="7678170" y="-2346251"/>
              <a:ext cx="1412646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600" dirty="0">
                  <a:solidFill>
                    <a:srgbClr val="E23D09"/>
                  </a:solidFill>
                  <a:latin typeface="メイリオ"/>
                  <a:ea typeface="メイリオ"/>
                  <a:cs typeface="メイリオ"/>
                </a:rPr>
                <a:t>▼</a:t>
              </a:r>
            </a:p>
            <a:p>
              <a:pPr lvl="0"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000" dirty="0">
                  <a:solidFill>
                    <a:srgbClr val="E23D09"/>
                  </a:solidFill>
                  <a:latin typeface="メイリオ"/>
                  <a:ea typeface="メイリオ"/>
                  <a:cs typeface="メイリオ"/>
                </a:rPr>
                <a:t>¥</a:t>
              </a:r>
              <a:r>
                <a:rPr lang="en-US" altLang="ja-JP" sz="3200" b="1" dirty="0">
                  <a:solidFill>
                    <a:srgbClr val="E23D09"/>
                  </a:solidFill>
                  <a:latin typeface="メイリオ"/>
                  <a:ea typeface="メイリオ"/>
                  <a:cs typeface="メイリオ"/>
                </a:rPr>
                <a:t>7,200</a:t>
              </a:r>
              <a:endParaRPr lang="ja-JP" altLang="ja-JP" sz="3200" b="1" dirty="0">
                <a:solidFill>
                  <a:srgbClr val="E23D09"/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  <p:cxnSp>
        <p:nvCxnSpPr>
          <p:cNvPr id="59" name="直線コネクタ 58"/>
          <p:cNvCxnSpPr/>
          <p:nvPr/>
        </p:nvCxnSpPr>
        <p:spPr>
          <a:xfrm flipH="1">
            <a:off x="877148" y="7378951"/>
            <a:ext cx="796910" cy="249018"/>
          </a:xfrm>
          <a:prstGeom prst="line">
            <a:avLst/>
          </a:prstGeom>
          <a:ln w="38100" cmpd="sng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直線コネクタ 59"/>
          <p:cNvCxnSpPr/>
          <p:nvPr/>
        </p:nvCxnSpPr>
        <p:spPr>
          <a:xfrm flipH="1">
            <a:off x="3470221" y="7378951"/>
            <a:ext cx="796910" cy="249018"/>
          </a:xfrm>
          <a:prstGeom prst="line">
            <a:avLst/>
          </a:prstGeom>
          <a:ln w="38100" cmpd="sng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直線コネクタ 60"/>
          <p:cNvCxnSpPr/>
          <p:nvPr/>
        </p:nvCxnSpPr>
        <p:spPr>
          <a:xfrm flipH="1">
            <a:off x="5917510" y="7378951"/>
            <a:ext cx="796910" cy="249018"/>
          </a:xfrm>
          <a:prstGeom prst="line">
            <a:avLst/>
          </a:prstGeom>
          <a:ln w="38100" cmpd="sng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3" name="直線コネクタ 62"/>
          <p:cNvCxnSpPr/>
          <p:nvPr/>
        </p:nvCxnSpPr>
        <p:spPr>
          <a:xfrm flipH="1">
            <a:off x="2582765" y="6183769"/>
            <a:ext cx="1" cy="3031838"/>
          </a:xfrm>
          <a:prstGeom prst="line">
            <a:avLst/>
          </a:prstGeom>
          <a:ln>
            <a:solidFill>
              <a:srgbClr val="E23D09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4" name="図 63" descr="svg2.png"/>
          <p:cNvPicPr>
            <a:picLocks noChangeAspect="1"/>
          </p:cNvPicPr>
          <p:nvPr/>
        </p:nvPicPr>
        <p:blipFill>
          <a:blip r:embed="rId4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18640" y="5602256"/>
            <a:ext cx="904140" cy="1791310"/>
          </a:xfrm>
          <a:prstGeom prst="rect">
            <a:avLst/>
          </a:prstGeom>
        </p:spPr>
      </p:pic>
      <p:sp>
        <p:nvSpPr>
          <p:cNvPr id="65" name="正方形/長方形 64"/>
          <p:cNvSpPr/>
          <p:nvPr/>
        </p:nvSpPr>
        <p:spPr>
          <a:xfrm>
            <a:off x="658730" y="6213367"/>
            <a:ext cx="1415772" cy="584776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ja-JP" altLang="en-US" sz="1600" b="1" dirty="0">
                <a:solidFill>
                  <a:srgbClr val="50B6AF"/>
                </a:solidFill>
                <a:latin typeface="メイリオ"/>
                <a:ea typeface="メイリオ"/>
                <a:cs typeface="メイリオ"/>
              </a:rPr>
              <a:t>キャンペーン</a:t>
            </a:r>
            <a:endParaRPr lang="en-US" altLang="ja-JP" sz="1600" b="1" dirty="0">
              <a:solidFill>
                <a:srgbClr val="50B6AF"/>
              </a:solidFill>
              <a:latin typeface="メイリオ"/>
              <a:ea typeface="メイリオ"/>
              <a:cs typeface="メイリオ"/>
            </a:endParaRPr>
          </a:p>
          <a:p>
            <a:pPr algn="ctr"/>
            <a:r>
              <a:rPr lang="ja-JP" altLang="en-US" sz="1600" b="1" dirty="0">
                <a:solidFill>
                  <a:srgbClr val="50B6AF"/>
                </a:solidFill>
                <a:latin typeface="メイリオ"/>
                <a:ea typeface="メイリオ"/>
                <a:cs typeface="メイリオ"/>
              </a:rPr>
              <a:t>対象コース</a:t>
            </a:r>
            <a:r>
              <a:rPr lang="en-US" altLang="ja-JP" sz="1600" b="1" dirty="0">
                <a:solidFill>
                  <a:srgbClr val="50B6AF"/>
                </a:solidFill>
                <a:latin typeface="メイリオ"/>
                <a:ea typeface="メイリオ"/>
                <a:cs typeface="メイリオ"/>
              </a:rPr>
              <a:t>A</a:t>
            </a:r>
            <a:endParaRPr lang="ja-JP" altLang="en-US" sz="1600" b="1" dirty="0">
              <a:solidFill>
                <a:srgbClr val="50B6AF"/>
              </a:solidFill>
            </a:endParaRPr>
          </a:p>
        </p:txBody>
      </p:sp>
      <p:cxnSp>
        <p:nvCxnSpPr>
          <p:cNvPr id="70" name="直線コネクタ 69"/>
          <p:cNvCxnSpPr/>
          <p:nvPr/>
        </p:nvCxnSpPr>
        <p:spPr>
          <a:xfrm flipH="1">
            <a:off x="5223674" y="6183769"/>
            <a:ext cx="1" cy="3062814"/>
          </a:xfrm>
          <a:prstGeom prst="line">
            <a:avLst/>
          </a:prstGeom>
          <a:ln>
            <a:solidFill>
              <a:srgbClr val="E23D09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Rectangle 1314"/>
          <p:cNvSpPr>
            <a:spLocks noChangeArrowheads="1"/>
          </p:cNvSpPr>
          <p:nvPr/>
        </p:nvSpPr>
        <p:spPr bwMode="auto">
          <a:xfrm>
            <a:off x="664265" y="9641893"/>
            <a:ext cx="166712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2400" b="1" i="0" u="none" strike="noStrike" cap="none" normalizeH="0" baseline="0" dirty="0">
                <a:ln>
                  <a:noFill/>
                </a:ln>
                <a:solidFill>
                  <a:srgbClr val="D33220"/>
                </a:solidFill>
                <a:effectLst/>
                <a:latin typeface="A-OTF 太ミンA101 Pro Bold" charset="-128"/>
                <a:ea typeface="ＭＳ Ｐゴシック" pitchFamily="50" charset="-128"/>
                <a:cs typeface="ＭＳ Ｐゴシック" pitchFamily="50" charset="-128"/>
              </a:rPr>
              <a:t>エス</a:t>
            </a:r>
            <a:r>
              <a:rPr lang="ja-JP" altLang="en-US" sz="2400" b="1" dirty="0">
                <a:solidFill>
                  <a:srgbClr val="D33220"/>
                </a:solidFill>
                <a:latin typeface="A-OTF 太ミンA101 Pro Bold" charset="-128"/>
                <a:ea typeface="ＭＳ Ｐゴシック" pitchFamily="50" charset="-128"/>
                <a:cs typeface="ＭＳ Ｐゴシック" pitchFamily="50" charset="-128"/>
              </a:rPr>
              <a:t>テ</a:t>
            </a:r>
            <a:r>
              <a:rPr kumimoji="1" lang="ja-JP" altLang="en-US" sz="2400" b="1" i="0" u="none" strike="noStrike" cap="none" normalizeH="0" baseline="0" dirty="0">
                <a:ln>
                  <a:noFill/>
                </a:ln>
                <a:solidFill>
                  <a:srgbClr val="D33220"/>
                </a:solidFill>
                <a:effectLst/>
                <a:latin typeface="A-OTF 太ミンA101 Pro Bold" charset="-128"/>
                <a:ea typeface="ＭＳ Ｐゴシック" pitchFamily="50" charset="-128"/>
                <a:cs typeface="ＭＳ Ｐゴシック" pitchFamily="50" charset="-128"/>
              </a:rPr>
              <a:t>サロン</a:t>
            </a:r>
            <a:endParaRPr kumimoji="1" lang="ja-JP" sz="3200" b="0" i="0" u="none" strike="noStrike" cap="none" normalizeH="0" baseline="0" dirty="0">
              <a:ln>
                <a:noFill/>
              </a:ln>
              <a:solidFill>
                <a:srgbClr val="D33220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74" name="Rectangle 1318"/>
          <p:cNvSpPr>
            <a:spLocks noChangeArrowheads="1"/>
          </p:cNvSpPr>
          <p:nvPr/>
        </p:nvSpPr>
        <p:spPr bwMode="auto">
          <a:xfrm>
            <a:off x="480970" y="9902740"/>
            <a:ext cx="2026196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4300" b="1" dirty="0">
                <a:solidFill>
                  <a:srgbClr val="D33220"/>
                </a:solidFill>
                <a:latin typeface="メイリオ"/>
                <a:ea typeface="メイリオ"/>
                <a:cs typeface="メイリオ"/>
              </a:rPr>
              <a:t>ASK</a:t>
            </a:r>
            <a:r>
              <a:rPr kumimoji="1" lang="en-US" altLang="ja-JP" sz="4300" b="1" i="0" u="none" strike="noStrike" cap="none" normalizeH="0" baseline="0" dirty="0">
                <a:ln>
                  <a:noFill/>
                </a:ln>
                <a:solidFill>
                  <a:srgbClr val="D33220"/>
                </a:solidFill>
                <a:effectLst/>
                <a:latin typeface="メイリオ"/>
                <a:ea typeface="メイリオ"/>
                <a:cs typeface="メイリオ"/>
              </a:rPr>
              <a:t>UL</a:t>
            </a:r>
            <a:endParaRPr kumimoji="1" lang="ja-JP" altLang="ja-JP" sz="1800" b="0" i="0" u="none" strike="noStrike" cap="none" normalizeH="0" baseline="0" dirty="0">
              <a:ln>
                <a:noFill/>
              </a:ln>
              <a:solidFill>
                <a:srgbClr val="D33220"/>
              </a:solidFill>
              <a:effectLst/>
              <a:latin typeface="メイリオ"/>
              <a:ea typeface="メイリオ"/>
              <a:cs typeface="メイリオ"/>
            </a:endParaRPr>
          </a:p>
        </p:txBody>
      </p:sp>
      <p:sp>
        <p:nvSpPr>
          <p:cNvPr id="75" name="Rectangle 1322"/>
          <p:cNvSpPr>
            <a:spLocks noChangeArrowheads="1"/>
          </p:cNvSpPr>
          <p:nvPr/>
        </p:nvSpPr>
        <p:spPr bwMode="auto">
          <a:xfrm>
            <a:off x="3442621" y="9592531"/>
            <a:ext cx="4178064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ja-JP" sz="40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メイリオ"/>
                <a:ea typeface="メイリオ"/>
                <a:cs typeface="メイリオ"/>
              </a:rPr>
              <a:t>03-1234-1111</a:t>
            </a:r>
            <a:endParaRPr kumimoji="1" lang="en-US" altLang="ja-JP" sz="4000" b="1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メイリオ"/>
              <a:ea typeface="メイリオ"/>
              <a:cs typeface="メイリオ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400" dirty="0">
                <a:solidFill>
                  <a:srgbClr val="FFFFFF"/>
                </a:solidFill>
                <a:latin typeface="Lucida Grande"/>
                <a:ea typeface="Lucida Grande"/>
                <a:cs typeface="Lucida Grande"/>
              </a:rPr>
              <a:t>http://www.askult.com/</a:t>
            </a:r>
            <a:endParaRPr kumimoji="1" lang="ja-JP" altLang="ja-JP" sz="2400" b="1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メイリオ"/>
              <a:ea typeface="メイリオ"/>
              <a:cs typeface="メイリオ"/>
            </a:endParaRPr>
          </a:p>
        </p:txBody>
      </p:sp>
      <p:sp>
        <p:nvSpPr>
          <p:cNvPr id="76" name="角丸四角形 75"/>
          <p:cNvSpPr>
            <a:spLocks/>
          </p:cNvSpPr>
          <p:nvPr/>
        </p:nvSpPr>
        <p:spPr>
          <a:xfrm>
            <a:off x="3024309" y="9581696"/>
            <a:ext cx="303788" cy="989034"/>
          </a:xfrm>
          <a:prstGeom prst="roundRect">
            <a:avLst>
              <a:gd name="adj" fmla="val 15325"/>
            </a:avLst>
          </a:prstGeom>
          <a:solidFill>
            <a:srgbClr val="D33220"/>
          </a:solidFill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 fontAlgn="ctr"/>
            <a:r>
              <a:rPr kumimoji="1" lang="ja-JP" altLang="en-US" sz="1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ご予約</a:t>
            </a:r>
          </a:p>
        </p:txBody>
      </p:sp>
      <p:pic>
        <p:nvPicPr>
          <p:cNvPr id="86" name="図 85" descr="svg2.png"/>
          <p:cNvPicPr>
            <a:picLocks noChangeAspect="1"/>
          </p:cNvPicPr>
          <p:nvPr/>
        </p:nvPicPr>
        <p:blipFill>
          <a:blip r:embed="rId4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334955" y="5602257"/>
            <a:ext cx="904140" cy="1791310"/>
          </a:xfrm>
          <a:prstGeom prst="rect">
            <a:avLst/>
          </a:prstGeom>
        </p:spPr>
      </p:pic>
      <p:pic>
        <p:nvPicPr>
          <p:cNvPr id="87" name="図 86" descr="svg2.png"/>
          <p:cNvPicPr>
            <a:picLocks noChangeAspect="1"/>
          </p:cNvPicPr>
          <p:nvPr/>
        </p:nvPicPr>
        <p:blipFill>
          <a:blip r:embed="rId4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952630" y="5602257"/>
            <a:ext cx="904140" cy="1791310"/>
          </a:xfrm>
          <a:prstGeom prst="rect">
            <a:avLst/>
          </a:prstGeom>
        </p:spPr>
      </p:pic>
      <p:sp>
        <p:nvSpPr>
          <p:cNvPr id="88" name="正方形/長方形 87"/>
          <p:cNvSpPr/>
          <p:nvPr/>
        </p:nvSpPr>
        <p:spPr>
          <a:xfrm>
            <a:off x="3090533" y="6213367"/>
            <a:ext cx="1415772" cy="584776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ja-JP" altLang="en-US" sz="1600" b="1" dirty="0">
                <a:solidFill>
                  <a:srgbClr val="50B6AF"/>
                </a:solidFill>
                <a:latin typeface="メイリオ"/>
                <a:ea typeface="メイリオ"/>
                <a:cs typeface="メイリオ"/>
              </a:rPr>
              <a:t>キャンペーン</a:t>
            </a:r>
            <a:endParaRPr lang="en-US" altLang="ja-JP" sz="1600" b="1" dirty="0">
              <a:solidFill>
                <a:srgbClr val="50B6AF"/>
              </a:solidFill>
              <a:latin typeface="メイリオ"/>
              <a:ea typeface="メイリオ"/>
              <a:cs typeface="メイリオ"/>
            </a:endParaRPr>
          </a:p>
          <a:p>
            <a:pPr algn="ctr"/>
            <a:r>
              <a:rPr lang="ja-JP" altLang="en-US" sz="1600" b="1" dirty="0">
                <a:solidFill>
                  <a:srgbClr val="50B6AF"/>
                </a:solidFill>
                <a:latin typeface="メイリオ"/>
                <a:ea typeface="メイリオ"/>
                <a:cs typeface="メイリオ"/>
              </a:rPr>
              <a:t>対象コース</a:t>
            </a:r>
            <a:r>
              <a:rPr lang="en-US" altLang="ja-JP" sz="1600" b="1" dirty="0">
                <a:solidFill>
                  <a:srgbClr val="50B6AF"/>
                </a:solidFill>
                <a:latin typeface="メイリオ"/>
                <a:ea typeface="メイリオ"/>
                <a:cs typeface="メイリオ"/>
              </a:rPr>
              <a:t>B</a:t>
            </a:r>
            <a:endParaRPr lang="ja-JP" altLang="en-US" sz="1600" b="1" dirty="0">
              <a:solidFill>
                <a:srgbClr val="50B6AF"/>
              </a:solidFill>
            </a:endParaRPr>
          </a:p>
        </p:txBody>
      </p:sp>
      <p:sp>
        <p:nvSpPr>
          <p:cNvPr id="89" name="正方形/長方形 88"/>
          <p:cNvSpPr/>
          <p:nvPr/>
        </p:nvSpPr>
        <p:spPr>
          <a:xfrm>
            <a:off x="5692717" y="6213367"/>
            <a:ext cx="1415772" cy="584776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ja-JP" altLang="en-US" sz="1600" b="1" dirty="0">
                <a:solidFill>
                  <a:srgbClr val="50B6AF"/>
                </a:solidFill>
                <a:latin typeface="メイリオ"/>
                <a:ea typeface="メイリオ"/>
                <a:cs typeface="メイリオ"/>
              </a:rPr>
              <a:t>キャンペーン</a:t>
            </a:r>
            <a:endParaRPr lang="en-US" altLang="ja-JP" sz="1600" b="1" dirty="0">
              <a:solidFill>
                <a:srgbClr val="50B6AF"/>
              </a:solidFill>
              <a:latin typeface="メイリオ"/>
              <a:ea typeface="メイリオ"/>
              <a:cs typeface="メイリオ"/>
            </a:endParaRPr>
          </a:p>
          <a:p>
            <a:pPr algn="ctr"/>
            <a:r>
              <a:rPr lang="ja-JP" altLang="en-US" sz="1600" b="1" dirty="0">
                <a:solidFill>
                  <a:srgbClr val="50B6AF"/>
                </a:solidFill>
                <a:latin typeface="メイリオ"/>
                <a:ea typeface="メイリオ"/>
                <a:cs typeface="メイリオ"/>
              </a:rPr>
              <a:t>対象コース</a:t>
            </a:r>
            <a:r>
              <a:rPr lang="en-US" altLang="ja-JP" sz="1600" b="1" dirty="0">
                <a:solidFill>
                  <a:srgbClr val="50B6AF"/>
                </a:solidFill>
                <a:latin typeface="メイリオ"/>
                <a:ea typeface="メイリオ"/>
                <a:cs typeface="メイリオ"/>
              </a:rPr>
              <a:t>C</a:t>
            </a:r>
            <a:endParaRPr lang="ja-JP" altLang="en-US" sz="1600" b="1" dirty="0">
              <a:solidFill>
                <a:srgbClr val="50B6A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635629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 lIns="0" tIns="0" rIns="0" bIns="0" anchor="ctr" anchorCtr="0">
        <a:spAutoFit/>
      </a:bodyPr>
      <a:lstStyle>
        <a:defPPr fontAlgn="ctr">
          <a:defRPr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sz="18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202</Words>
  <Application>Microsoft Office PowerPoint</Application>
  <PresentationFormat>ユーザー設定</PresentationFormat>
  <Paragraphs>60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A-OTF 太ミンA101 Pro Bold</vt:lpstr>
      <vt:lpstr>HG丸ｺﾞｼｯｸM-PRO</vt:lpstr>
      <vt:lpstr>Lucida Grande</vt:lpstr>
      <vt:lpstr>ＭＳ Ｐゴシック</vt:lpstr>
      <vt:lpstr>メイリオ</vt:lpstr>
      <vt:lpstr>Arial</vt:lpstr>
      <vt:lpstr>Bauhaus 93</vt:lpstr>
      <vt:lpstr>Calibri</vt:lpstr>
      <vt:lpstr>Calibri Light</vt:lpstr>
      <vt:lpstr>Rockwell Extra Bold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2017-01-20T02:56:24Z</dcterms:created>
  <dcterms:modified xsi:type="dcterms:W3CDTF">2018-02-28T11:02:53Z</dcterms:modified>
</cp:coreProperties>
</file>