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5340"/>
    <a:srgbClr val="F4C4AB"/>
    <a:srgbClr val="B4D8B5"/>
    <a:srgbClr val="562B07"/>
    <a:srgbClr val="50B6AF"/>
    <a:srgbClr val="E23D09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背景用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pic>
        <p:nvPicPr>
          <p:cNvPr id="3" name="図 2" descr="イラスト・写真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pic>
        <p:nvPicPr>
          <p:cNvPr id="5" name="図 4" descr="Layer-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" y="0"/>
            <a:ext cx="7771631" cy="10907713"/>
          </a:xfrm>
          <a:prstGeom prst="rect">
            <a:avLst/>
          </a:prstGeom>
        </p:spPr>
      </p:pic>
      <p:pic>
        <p:nvPicPr>
          <p:cNvPr id="16" name="図 15" descr="askul_ppt_30-0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285" y="2426143"/>
            <a:ext cx="1478280" cy="2042160"/>
          </a:xfrm>
          <a:prstGeom prst="rect">
            <a:avLst/>
          </a:prstGeom>
        </p:spPr>
      </p:pic>
      <p:pic>
        <p:nvPicPr>
          <p:cNvPr id="17" name="図 16" descr="askul_ppt_30-03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79" y="4672194"/>
            <a:ext cx="1368552" cy="2005584"/>
          </a:xfrm>
          <a:prstGeom prst="rect">
            <a:avLst/>
          </a:prstGeom>
        </p:spPr>
      </p:pic>
      <p:pic>
        <p:nvPicPr>
          <p:cNvPr id="18" name="図 17" descr="askul_ppt_30-04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05" y="4518269"/>
            <a:ext cx="1508760" cy="2243328"/>
          </a:xfrm>
          <a:prstGeom prst="rect">
            <a:avLst/>
          </a:prstGeom>
        </p:spPr>
      </p:pic>
      <p:pic>
        <p:nvPicPr>
          <p:cNvPr id="19" name="図 18" descr="askul_ppt_30-05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3" y="2412129"/>
            <a:ext cx="1292352" cy="1969008"/>
          </a:xfrm>
          <a:prstGeom prst="rect">
            <a:avLst/>
          </a:prstGeom>
        </p:spPr>
      </p:pic>
      <p:pic>
        <p:nvPicPr>
          <p:cNvPr id="6" name="図 5" descr="編集モード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" y="0"/>
            <a:ext cx="7771631" cy="10907713"/>
          </a:xfrm>
          <a:prstGeom prst="rect">
            <a:avLst/>
          </a:prstGeom>
        </p:spPr>
      </p:pic>
      <p:pic>
        <p:nvPicPr>
          <p:cNvPr id="14" name="図 13" descr="レイヤー-6.pn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740"/>
          <a:stretch/>
        </p:blipFill>
        <p:spPr>
          <a:xfrm>
            <a:off x="0" y="0"/>
            <a:ext cx="7771631" cy="2428087"/>
          </a:xfrm>
          <a:prstGeom prst="rect">
            <a:avLst/>
          </a:prstGeom>
        </p:spPr>
      </p:pic>
      <p:pic>
        <p:nvPicPr>
          <p:cNvPr id="15" name="図 14" descr="タイトル（アウトライン）.png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1" t="5650" r="9411" b="82192"/>
          <a:stretch/>
        </p:blipFill>
        <p:spPr>
          <a:xfrm>
            <a:off x="731363" y="616360"/>
            <a:ext cx="6308906" cy="1326109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1868496" y="6560060"/>
            <a:ext cx="4045385" cy="127727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ja-JP" altLang="en-US" sz="20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気軽にハーブを試してみましょう！</a:t>
            </a:r>
            <a:endParaRPr lang="en-US" altLang="ja-JP" sz="20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endParaRPr lang="en-US" altLang="ja-JP" sz="7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r>
              <a:rPr lang="ja-JP" altLang="en-US" sz="1100" dirty="0">
                <a:latin typeface="HGP明朝E"/>
                <a:ea typeface="HGP明朝E"/>
                <a:cs typeface="HGP明朝E"/>
              </a:rPr>
              <a:t>ここにテキストを入れてください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</a:t>
            </a:r>
            <a:endParaRPr lang="en-US" altLang="ja-JP" sz="1100" dirty="0">
              <a:latin typeface="HGP明朝E"/>
              <a:ea typeface="HGP明朝E"/>
              <a:cs typeface="HGP明朝E"/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1336271" y="8030299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DA5340"/>
          </a:solidFill>
          <a:ln>
            <a:solidFill>
              <a:srgbClr val="DA5340"/>
            </a:solidFill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角丸四角形 66"/>
          <p:cNvSpPr/>
          <p:nvPr/>
        </p:nvSpPr>
        <p:spPr>
          <a:xfrm>
            <a:off x="5349642" y="8030299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DA5340"/>
          </a:solidFill>
          <a:ln>
            <a:solidFill>
              <a:srgbClr val="DA5340"/>
            </a:solidFill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9" name="角丸四角形 68"/>
          <p:cNvSpPr/>
          <p:nvPr/>
        </p:nvSpPr>
        <p:spPr>
          <a:xfrm>
            <a:off x="1336271" y="8765556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DA5340"/>
          </a:solidFill>
          <a:ln>
            <a:solidFill>
              <a:srgbClr val="DA5340"/>
            </a:solidFill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5349641" y="8431349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DA5340"/>
          </a:solidFill>
          <a:ln>
            <a:solidFill>
              <a:srgbClr val="DA5340"/>
            </a:solidFill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5349641" y="8882435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DA5340"/>
          </a:solidFill>
          <a:ln>
            <a:solidFill>
              <a:srgbClr val="DA5340"/>
            </a:solidFill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90843" y="8039326"/>
            <a:ext cx="2245308" cy="147732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明朝E"/>
                <a:ea typeface="HGP明朝E"/>
                <a:cs typeface="HGP明朝E"/>
              </a:rPr>
              <a:t>日　時</a:t>
            </a:r>
            <a:endParaRPr lang="en-US" altLang="ja-JP" sz="1100" dirty="0">
              <a:solidFill>
                <a:schemeClr val="bg1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平成２６年９月５日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午前の部：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10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時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30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分～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午後の部：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13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時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00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分～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endParaRPr lang="en-US" altLang="ja-JP" sz="4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内　 　容</a:t>
            </a:r>
            <a:endParaRPr lang="en-US" altLang="ja-JP" sz="11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①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基本のハーブティーの煎れ方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②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お世話簡単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♪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ハーブの寄せ植え</a:t>
            </a: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　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③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アロマで気分のコントロール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endParaRPr lang="ja-JP" altLang="en-US" sz="4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904551" y="8039326"/>
            <a:ext cx="2044634" cy="11849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受 講 料</a:t>
            </a:r>
            <a:endParaRPr lang="en-US" altLang="ja-JP" sz="11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各回４００円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endParaRPr lang="ja-JP" altLang="en-US" sz="4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材 料 費</a:t>
            </a:r>
            <a:endParaRPr lang="en-US" altLang="ja-JP" sz="11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各回１，６００円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endParaRPr lang="ja-JP" altLang="en-US" sz="7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持 参 物</a:t>
            </a: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筆記用具・メモ帳・エプロン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</p:txBody>
      </p:sp>
      <p:sp>
        <p:nvSpPr>
          <p:cNvPr id="81" name="角丸四角形 80"/>
          <p:cNvSpPr/>
          <p:nvPr/>
        </p:nvSpPr>
        <p:spPr>
          <a:xfrm>
            <a:off x="3371787" y="8030299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DA5340"/>
          </a:solidFill>
          <a:ln>
            <a:solidFill>
              <a:srgbClr val="DA5340"/>
            </a:solidFill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2" name="角丸四角形 81"/>
          <p:cNvSpPr/>
          <p:nvPr/>
        </p:nvSpPr>
        <p:spPr>
          <a:xfrm>
            <a:off x="3371787" y="8601194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DA5340"/>
          </a:solidFill>
          <a:ln>
            <a:solidFill>
              <a:srgbClr val="DA5340"/>
            </a:solidFill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3" name="角丸四角形 82"/>
          <p:cNvSpPr/>
          <p:nvPr/>
        </p:nvSpPr>
        <p:spPr>
          <a:xfrm>
            <a:off x="3371787" y="9022670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DA5340"/>
          </a:solidFill>
          <a:ln>
            <a:solidFill>
              <a:srgbClr val="DA5340"/>
            </a:solidFill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927789" y="8039326"/>
            <a:ext cx="2042448" cy="13388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講　 　師</a:t>
            </a:r>
            <a:endParaRPr lang="en-US" altLang="ja-JP" sz="11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宮本　里美さん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9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（ハーブインストラクター）</a:t>
            </a:r>
            <a:endParaRPr lang="en-US" altLang="ja-JP" sz="9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lvl="0" algn="ctr"/>
            <a:endParaRPr lang="ja-JP" altLang="en-US" sz="6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定　　員</a:t>
            </a:r>
            <a:endParaRPr lang="en-US" altLang="ja-JP" sz="11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各回申込先着２５人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endParaRPr lang="ja-JP" altLang="en-US" sz="6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場　　所</a:t>
            </a:r>
            <a:endParaRPr lang="en-US" altLang="ja-JP" sz="7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市民会館会議室</a:t>
            </a:r>
            <a:endParaRPr lang="en-US" altLang="ja-JP" sz="20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0" y="9633256"/>
            <a:ext cx="7775575" cy="1274457"/>
          </a:xfrm>
          <a:prstGeom prst="rect">
            <a:avLst/>
          </a:prstGeom>
          <a:solidFill>
            <a:srgbClr val="F4C4AB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rgbClr val="F4C4AB"/>
              </a:solidFill>
            </a:endParaRPr>
          </a:p>
        </p:txBody>
      </p:sp>
      <p:sp>
        <p:nvSpPr>
          <p:cNvPr id="91" name="Rectangle 1318"/>
          <p:cNvSpPr>
            <a:spLocks noChangeArrowheads="1"/>
          </p:cNvSpPr>
          <p:nvPr/>
        </p:nvSpPr>
        <p:spPr bwMode="auto">
          <a:xfrm>
            <a:off x="609253" y="9889920"/>
            <a:ext cx="25704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4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アスクルハーブ協会</a:t>
            </a:r>
            <a:endParaRPr kumimoji="1" lang="ja-JP" altLang="ja-JP" sz="1100" i="0" u="none" strike="noStrike" cap="none" normalizeH="0" baseline="0" dirty="0">
              <a:ln>
                <a:noFill/>
              </a:ln>
              <a:solidFill>
                <a:srgbClr val="562B07"/>
              </a:solidFill>
              <a:effectLst/>
              <a:latin typeface="HGP明朝E"/>
              <a:ea typeface="HGP明朝E"/>
              <a:cs typeface="HGP明朝E"/>
            </a:endParaRPr>
          </a:p>
        </p:txBody>
      </p:sp>
      <p:sp>
        <p:nvSpPr>
          <p:cNvPr id="92" name="Rectangle 1322"/>
          <p:cNvSpPr>
            <a:spLocks noChangeArrowheads="1"/>
          </p:cNvSpPr>
          <p:nvPr/>
        </p:nvSpPr>
        <p:spPr bwMode="auto">
          <a:xfrm>
            <a:off x="3726825" y="10041540"/>
            <a:ext cx="3704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ja-JP" sz="2000" b="1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HGP明朝E"/>
                <a:ea typeface="HGP明朝E"/>
                <a:cs typeface="HGP明朝E"/>
              </a:rPr>
              <a:t>03-1234-1111</a:t>
            </a:r>
            <a:r>
              <a:rPr kumimoji="1" lang="ja-JP" altLang="en-US" sz="1200" b="1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HGP明朝E"/>
                <a:ea typeface="HGP明朝E"/>
                <a:cs typeface="HGP明朝E"/>
              </a:rPr>
              <a:t>　</a:t>
            </a:r>
            <a:r>
              <a:rPr lang="ja-JP" altLang="en-US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（受付時間：午前</a:t>
            </a:r>
            <a:r>
              <a:rPr lang="en-US" altLang="ja-JP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9</a:t>
            </a:r>
            <a:r>
              <a:rPr lang="ja-JP" altLang="en-US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時</a:t>
            </a:r>
            <a:r>
              <a:rPr lang="en-US" altLang="ja-JP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〜</a:t>
            </a:r>
            <a:r>
              <a:rPr lang="ja-JP" altLang="en-US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午後</a:t>
            </a:r>
            <a:r>
              <a:rPr lang="en-US" altLang="ja-JP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5</a:t>
            </a:r>
            <a:r>
              <a:rPr lang="ja-JP" altLang="en-US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時）</a:t>
            </a:r>
            <a:endParaRPr kumimoji="1" lang="en-US" altLang="ja-JP" sz="2000" b="1" i="0" u="none" strike="noStrike" cap="none" normalizeH="0" baseline="0" dirty="0">
              <a:ln>
                <a:noFill/>
              </a:ln>
              <a:solidFill>
                <a:srgbClr val="562B07"/>
              </a:solidFill>
              <a:effectLst/>
              <a:latin typeface="HGP明朝E"/>
              <a:ea typeface="HGP明朝E"/>
              <a:cs typeface="HGP明朝E"/>
            </a:endParaRPr>
          </a:p>
        </p:txBody>
      </p:sp>
      <p:sp>
        <p:nvSpPr>
          <p:cNvPr id="93" name="角丸四角形 92"/>
          <p:cNvSpPr>
            <a:spLocks/>
          </p:cNvSpPr>
          <p:nvPr/>
        </p:nvSpPr>
        <p:spPr>
          <a:xfrm>
            <a:off x="3672335" y="9835355"/>
            <a:ext cx="3646426" cy="202525"/>
          </a:xfrm>
          <a:prstGeom prst="roundRect">
            <a:avLst>
              <a:gd name="adj" fmla="val 15325"/>
            </a:avLst>
          </a:prstGeom>
          <a:solidFill>
            <a:srgbClr val="DA5340"/>
          </a:solidFill>
          <a:ln>
            <a:solidFill>
              <a:srgbClr val="DA5340"/>
            </a:solidFill>
          </a:ln>
        </p:spPr>
        <p:txBody>
          <a:bodyPr vert="horz" wrap="square" lIns="0" tIns="0" rIns="0" bIns="0" rtlCol="0" anchor="ctr" anchorCtr="0">
            <a:spAutoFit/>
          </a:bodyPr>
          <a:lstStyle/>
          <a:p>
            <a:pPr algn="ctr" fontAlgn="ctr"/>
            <a:r>
              <a:rPr kumimoji="1" lang="ja-JP" altLang="en-US" sz="1200" dirty="0">
                <a:solidFill>
                  <a:schemeClr val="bg1"/>
                </a:solidFill>
                <a:latin typeface="HGP明朝E"/>
                <a:ea typeface="HGP明朝E"/>
                <a:cs typeface="HGP明朝E"/>
              </a:rPr>
              <a:t>お申込・お問合せはこちら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672335" y="10289512"/>
            <a:ext cx="26104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dirty="0">
                <a:solidFill>
                  <a:srgbClr val="562B07"/>
                </a:solidFill>
                <a:latin typeface="Lucida Grande"/>
                <a:ea typeface="Lucida Grande"/>
                <a:cs typeface="Lucida Grande"/>
              </a:rPr>
              <a:t>http://www.askult.com/</a:t>
            </a:r>
            <a:endParaRPr lang="ja-JP" altLang="ja-JP" sz="1600" b="1" dirty="0">
              <a:solidFill>
                <a:srgbClr val="562B07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94" name="Rectangle 1323"/>
          <p:cNvSpPr>
            <a:spLocks noChangeArrowheads="1"/>
          </p:cNvSpPr>
          <p:nvPr/>
        </p:nvSpPr>
        <p:spPr bwMode="auto">
          <a:xfrm>
            <a:off x="541636" y="10324543"/>
            <a:ext cx="275588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ja-JP" sz="1200" b="0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ＭＳ 明朝" pitchFamily="17" charset="-128"/>
                <a:ea typeface="ＭＳ 明朝" pitchFamily="17" charset="-128"/>
                <a:cs typeface="ＭＳ Ｐゴシック" pitchFamily="50" charset="-128"/>
              </a:rPr>
              <a:t>〒135-0061 </a:t>
            </a:r>
            <a:r>
              <a:rPr kumimoji="1" lang="ja-JP" sz="1200" b="0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ＭＳ 明朝" pitchFamily="17" charset="-128"/>
                <a:ea typeface="ＭＳ 明朝" pitchFamily="17" charset="-128"/>
                <a:cs typeface="ＭＳ Ｐゴシック" pitchFamily="50" charset="-128"/>
              </a:rPr>
              <a:t>東京都</a:t>
            </a:r>
            <a:r>
              <a:rPr kumimoji="1" lang="ja-JP" altLang="en-US" sz="1200" b="0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ＭＳ 明朝" pitchFamily="17" charset="-128"/>
                <a:ea typeface="ＭＳ 明朝" pitchFamily="17" charset="-128"/>
                <a:cs typeface="ＭＳ Ｐゴシック" pitchFamily="50" charset="-128"/>
              </a:rPr>
              <a:t>江東区</a:t>
            </a:r>
            <a:r>
              <a:rPr kumimoji="1" lang="ja-JP" sz="1200" b="0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ＭＳ 明朝" pitchFamily="17" charset="-128"/>
                <a:ea typeface="ＭＳ 明朝" pitchFamily="17" charset="-128"/>
                <a:cs typeface="ＭＳ Ｐゴシック" pitchFamily="50" charset="-128"/>
              </a:rPr>
              <a:t>豊</a:t>
            </a:r>
            <a:r>
              <a:rPr lang="ja-JP" altLang="ja-JP" sz="1200" dirty="0">
                <a:solidFill>
                  <a:srgbClr val="562B07"/>
                </a:solidFill>
                <a:latin typeface="ＭＳ 明朝" pitchFamily="17" charset="-128"/>
                <a:ea typeface="ＭＳ 明朝" pitchFamily="17" charset="-128"/>
                <a:cs typeface="ＭＳ Ｐゴシック" pitchFamily="50" charset="-128"/>
              </a:rPr>
              <a:t>洲3-2-3</a:t>
            </a:r>
            <a:endParaRPr lang="ja-JP" altLang="ja-JP" sz="1200" dirty="0">
              <a:solidFill>
                <a:srgbClr val="562B07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644280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242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HGP明朝E</vt:lpstr>
      <vt:lpstr>HG丸ｺﾞｼｯｸM-PRO</vt:lpstr>
      <vt:lpstr>Lucida Grande</vt:lpstr>
      <vt:lpstr>ＭＳ Ｐゴシック</vt:lpstr>
      <vt:lpstr>ＭＳ 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2018-02-28T11:08:33Z</dcterms:modified>
</cp:coreProperties>
</file>