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4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D2DF"/>
    <a:srgbClr val="EDACB7"/>
    <a:srgbClr val="FAF4B2"/>
    <a:srgbClr val="FFFDDB"/>
    <a:srgbClr val="232725"/>
    <a:srgbClr val="111311"/>
    <a:srgbClr val="0D100C"/>
    <a:srgbClr val="1F58A9"/>
    <a:srgbClr val="FF6699"/>
    <a:srgbClr val="7753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2018/2/28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2018/2/28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図 36" descr="35_bazar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6" y="0"/>
            <a:ext cx="7774679" cy="10907713"/>
          </a:xfrm>
          <a:prstGeom prst="rect">
            <a:avLst/>
          </a:prstGeom>
        </p:spPr>
      </p:pic>
      <p:pic>
        <p:nvPicPr>
          <p:cNvPr id="3" name="図 2" descr="タイトル（アウトライン）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589" t="10631" r="18589" b="67433"/>
          <a:stretch/>
        </p:blipFill>
        <p:spPr>
          <a:xfrm>
            <a:off x="2051810" y="1069170"/>
            <a:ext cx="3680662" cy="1803862"/>
          </a:xfrm>
          <a:prstGeom prst="rect">
            <a:avLst/>
          </a:prstGeom>
        </p:spPr>
      </p:pic>
      <p:grpSp>
        <p:nvGrpSpPr>
          <p:cNvPr id="20" name="図形グループ 19"/>
          <p:cNvGrpSpPr/>
          <p:nvPr/>
        </p:nvGrpSpPr>
        <p:grpSpPr>
          <a:xfrm>
            <a:off x="367532" y="3077895"/>
            <a:ext cx="2928944" cy="2753862"/>
            <a:chOff x="4685299" y="4491685"/>
            <a:chExt cx="2928944" cy="2753862"/>
          </a:xfrm>
        </p:grpSpPr>
        <p:pic>
          <p:nvPicPr>
            <p:cNvPr id="5" name="図 4" descr="35_bazar-02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85299" y="4491685"/>
              <a:ext cx="2928944" cy="2753862"/>
            </a:xfrm>
            <a:prstGeom prst="rect">
              <a:avLst/>
            </a:prstGeom>
          </p:spPr>
        </p:pic>
        <p:sp>
          <p:nvSpPr>
            <p:cNvPr id="8" name="正方形/長方形 7"/>
            <p:cNvSpPr/>
            <p:nvPr/>
          </p:nvSpPr>
          <p:spPr>
            <a:xfrm>
              <a:off x="4937392" y="4777005"/>
              <a:ext cx="2351225" cy="169277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4000" dirty="0">
                  <a:solidFill>
                    <a:srgbClr val="008000"/>
                  </a:solidFill>
                </a:rPr>
                <a:t>9/24</a:t>
              </a:r>
              <a:r>
                <a:rPr lang="en-US" altLang="ja-JP" sz="2000" dirty="0">
                  <a:solidFill>
                    <a:srgbClr val="008000"/>
                  </a:solidFill>
                </a:rPr>
                <a:t>(</a:t>
              </a:r>
              <a:r>
                <a:rPr lang="ja-JP" altLang="en-US" sz="2000" dirty="0">
                  <a:solidFill>
                    <a:srgbClr val="008000"/>
                  </a:solidFill>
                </a:rPr>
                <a:t>日</a:t>
              </a:r>
              <a:r>
                <a:rPr lang="en-US" altLang="ja-JP" sz="2000" dirty="0">
                  <a:solidFill>
                    <a:srgbClr val="008000"/>
                  </a:solidFill>
                </a:rPr>
                <a:t>)</a:t>
              </a:r>
              <a:r>
                <a:rPr lang="en-US" altLang="ja-JP" sz="4000" dirty="0">
                  <a:solidFill>
                    <a:srgbClr val="008000"/>
                  </a:solidFill>
                </a:rPr>
                <a:t>11</a:t>
              </a:r>
              <a:r>
                <a:rPr lang="ja-JP" altLang="en-US" sz="2000" dirty="0">
                  <a:solidFill>
                    <a:srgbClr val="008000"/>
                  </a:solidFill>
                </a:rPr>
                <a:t>時</a:t>
              </a:r>
              <a:endParaRPr lang="en-US" altLang="ja-JP" sz="3200" dirty="0">
                <a:solidFill>
                  <a:srgbClr val="008000"/>
                </a:solidFill>
              </a:endParaRPr>
            </a:p>
            <a:p>
              <a:pPr algn="ctr"/>
              <a:r>
                <a:rPr lang="ja-JP" altLang="en-US" sz="3200" dirty="0">
                  <a:solidFill>
                    <a:srgbClr val="008000"/>
                  </a:solidFill>
                </a:rPr>
                <a:t>スタート</a:t>
              </a:r>
            </a:p>
            <a:p>
              <a:pPr algn="ctr"/>
              <a:r>
                <a:rPr lang="ja-JP" altLang="en-US" sz="2000" dirty="0">
                  <a:solidFill>
                    <a:srgbClr val="008000"/>
                  </a:solidFill>
                </a:rPr>
                <a:t>ごご</a:t>
              </a:r>
              <a:r>
                <a:rPr lang="en-US" altLang="ja-JP" sz="2000" dirty="0">
                  <a:solidFill>
                    <a:srgbClr val="008000"/>
                  </a:solidFill>
                </a:rPr>
                <a:t>4</a:t>
              </a:r>
              <a:r>
                <a:rPr lang="ja-JP" altLang="en-US" sz="2000" dirty="0">
                  <a:solidFill>
                    <a:srgbClr val="008000"/>
                  </a:solidFill>
                </a:rPr>
                <a:t>時終了予定 </a:t>
              </a:r>
            </a:p>
            <a:p>
              <a:pPr lvl="0"/>
              <a:r>
                <a:rPr lang="en-US" altLang="ja-JP" sz="1200" dirty="0">
                  <a:solidFill>
                    <a:srgbClr val="008000"/>
                  </a:solidFill>
                </a:rPr>
                <a:t>(</a:t>
              </a:r>
              <a:r>
                <a:rPr lang="ja-JP" altLang="en-US" sz="1200" dirty="0">
                  <a:solidFill>
                    <a:srgbClr val="008000"/>
                  </a:solidFill>
                </a:rPr>
                <a:t>雨天決行</a:t>
              </a:r>
              <a:r>
                <a:rPr lang="en-US" altLang="ja-JP" sz="1200" dirty="0">
                  <a:solidFill>
                    <a:srgbClr val="008000"/>
                  </a:solidFill>
                </a:rPr>
                <a:t>)</a:t>
              </a:r>
            </a:p>
          </p:txBody>
        </p:sp>
      </p:grpSp>
      <p:sp>
        <p:nvSpPr>
          <p:cNvPr id="10" name="正方形/長方形 9"/>
          <p:cNvSpPr/>
          <p:nvPr/>
        </p:nvSpPr>
        <p:spPr>
          <a:xfrm>
            <a:off x="2773754" y="624488"/>
            <a:ext cx="22176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400" dirty="0">
                <a:solidFill>
                  <a:srgbClr val="FF6699"/>
                </a:solidFill>
              </a:rPr>
              <a:t>アスクル保育園</a:t>
            </a:r>
            <a:endParaRPr lang="en-US" altLang="ja-JP" sz="800" dirty="0">
              <a:solidFill>
                <a:srgbClr val="FF6699"/>
              </a:solidFill>
            </a:endParaRPr>
          </a:p>
        </p:txBody>
      </p:sp>
      <p:grpSp>
        <p:nvGrpSpPr>
          <p:cNvPr id="22" name="図形グループ 21"/>
          <p:cNvGrpSpPr/>
          <p:nvPr/>
        </p:nvGrpSpPr>
        <p:grpSpPr>
          <a:xfrm>
            <a:off x="0" y="7221370"/>
            <a:ext cx="5556882" cy="3775786"/>
            <a:chOff x="-142503" y="6472060"/>
            <a:chExt cx="5556882" cy="3775786"/>
          </a:xfrm>
        </p:grpSpPr>
        <p:pic>
          <p:nvPicPr>
            <p:cNvPr id="7" name="図 6" descr="35_bazar-04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42503" y="6472060"/>
              <a:ext cx="5556882" cy="3775786"/>
            </a:xfrm>
            <a:prstGeom prst="rect">
              <a:avLst/>
            </a:prstGeom>
          </p:spPr>
        </p:pic>
        <p:sp>
          <p:nvSpPr>
            <p:cNvPr id="13" name="正方形/長方形 12"/>
            <p:cNvSpPr/>
            <p:nvPr/>
          </p:nvSpPr>
          <p:spPr>
            <a:xfrm>
              <a:off x="375336" y="7209259"/>
              <a:ext cx="2987517" cy="18158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2400" dirty="0">
                  <a:solidFill>
                    <a:srgbClr val="1F58A9"/>
                  </a:solidFill>
                </a:rPr>
                <a:t>バザー物品募集中！</a:t>
              </a:r>
              <a:endParaRPr lang="en-US" altLang="ja-JP" sz="2400" dirty="0">
                <a:solidFill>
                  <a:srgbClr val="1F58A9"/>
                </a:solidFill>
              </a:endParaRPr>
            </a:p>
            <a:p>
              <a:endParaRPr lang="ja-JP" altLang="en-US" sz="800" dirty="0">
                <a:solidFill>
                  <a:srgbClr val="1F58A9"/>
                </a:solidFill>
              </a:endParaRPr>
            </a:p>
            <a:p>
              <a:r>
                <a:rPr lang="ja-JP" altLang="en-US" sz="2000" dirty="0">
                  <a:solidFill>
                    <a:srgbClr val="1F58A9"/>
                  </a:solidFill>
                </a:rPr>
                <a:t>衣料品</a:t>
              </a:r>
              <a:r>
                <a:rPr lang="ja-JP" altLang="en-US" sz="1200" dirty="0">
                  <a:solidFill>
                    <a:srgbClr val="1F58A9"/>
                  </a:solidFill>
                </a:rPr>
                <a:t>（新品同様品）</a:t>
              </a:r>
              <a:r>
                <a:rPr lang="ja-JP" altLang="en-US" sz="2000" dirty="0">
                  <a:solidFill>
                    <a:srgbClr val="1F58A9"/>
                  </a:solidFill>
                </a:rPr>
                <a:t>、日用品、</a:t>
              </a:r>
              <a:endParaRPr lang="en-US" altLang="ja-JP" sz="2000" dirty="0">
                <a:solidFill>
                  <a:srgbClr val="1F58A9"/>
                </a:solidFill>
              </a:endParaRPr>
            </a:p>
            <a:p>
              <a:r>
                <a:rPr lang="ja-JP" altLang="en-US" sz="2000" dirty="0">
                  <a:solidFill>
                    <a:srgbClr val="1F58A9"/>
                  </a:solidFill>
                </a:rPr>
                <a:t>雑貨、食器、絵本</a:t>
              </a:r>
              <a:r>
                <a:rPr lang="en-US" altLang="ja-JP" sz="2000" dirty="0">
                  <a:solidFill>
                    <a:srgbClr val="1F58A9"/>
                  </a:solidFill>
                </a:rPr>
                <a:t> </a:t>
              </a:r>
              <a:r>
                <a:rPr lang="ja-JP" altLang="en-US" sz="2000" dirty="0">
                  <a:solidFill>
                    <a:srgbClr val="1F58A9"/>
                  </a:solidFill>
                </a:rPr>
                <a:t>等</a:t>
              </a:r>
              <a:endParaRPr lang="en-US" altLang="ja-JP" sz="2000" dirty="0">
                <a:solidFill>
                  <a:srgbClr val="1F58A9"/>
                </a:solidFill>
              </a:endParaRPr>
            </a:p>
            <a:p>
              <a:r>
                <a:rPr lang="en-US" altLang="ja-JP" sz="2000" dirty="0">
                  <a:solidFill>
                    <a:srgbClr val="1F58A9"/>
                  </a:solidFill>
                </a:rPr>
                <a:t>9</a:t>
              </a:r>
              <a:r>
                <a:rPr lang="ja-JP" altLang="en-US" sz="2000" dirty="0">
                  <a:solidFill>
                    <a:srgbClr val="1F58A9"/>
                  </a:solidFill>
                </a:rPr>
                <a:t>月</a:t>
              </a:r>
              <a:r>
                <a:rPr lang="en-US" altLang="ja-JP" sz="2000" dirty="0">
                  <a:solidFill>
                    <a:srgbClr val="1F58A9"/>
                  </a:solidFill>
                </a:rPr>
                <a:t>8</a:t>
              </a:r>
              <a:r>
                <a:rPr lang="ja-JP" altLang="en-US" sz="2000" dirty="0">
                  <a:solidFill>
                    <a:srgbClr val="1F58A9"/>
                  </a:solidFill>
                </a:rPr>
                <a:t>日までに保育園まで</a:t>
              </a:r>
              <a:endParaRPr lang="en-US" altLang="ja-JP" sz="2000" dirty="0">
                <a:solidFill>
                  <a:srgbClr val="1F58A9"/>
                </a:solidFill>
              </a:endParaRPr>
            </a:p>
            <a:p>
              <a:r>
                <a:rPr lang="ja-JP" altLang="en-US" sz="2000" dirty="0">
                  <a:solidFill>
                    <a:srgbClr val="1F58A9"/>
                  </a:solidFill>
                </a:rPr>
                <a:t>お持ちください。</a:t>
              </a:r>
              <a:endParaRPr lang="en-US" altLang="ja-JP" sz="2000" dirty="0">
                <a:solidFill>
                  <a:srgbClr val="1F58A9"/>
                </a:solidFill>
              </a:endParaRPr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3204105" y="8263544"/>
              <a:ext cx="162133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1800" dirty="0">
                  <a:solidFill>
                    <a:srgbClr val="1F58A9"/>
                  </a:solidFill>
                </a:rPr>
                <a:t>詳しくは、</a:t>
              </a:r>
              <a:endParaRPr lang="en-US" altLang="ja-JP" sz="1800" dirty="0">
                <a:solidFill>
                  <a:srgbClr val="1F58A9"/>
                </a:solidFill>
              </a:endParaRPr>
            </a:p>
            <a:p>
              <a:pPr algn="ctr"/>
              <a:r>
                <a:rPr lang="ja-JP" altLang="en-US" sz="1800" dirty="0">
                  <a:solidFill>
                    <a:srgbClr val="1F58A9"/>
                  </a:solidFill>
                </a:rPr>
                <a:t>園の職員に</a:t>
              </a:r>
              <a:endParaRPr lang="en-US" altLang="ja-JP" sz="1800" dirty="0">
                <a:solidFill>
                  <a:srgbClr val="1F58A9"/>
                </a:solidFill>
              </a:endParaRPr>
            </a:p>
            <a:p>
              <a:pPr algn="ctr"/>
              <a:r>
                <a:rPr lang="en-US" altLang="en-US" sz="1800" dirty="0">
                  <a:solidFill>
                    <a:srgbClr val="1F58A9"/>
                  </a:solidFill>
                </a:rPr>
                <a:t>お</a:t>
              </a:r>
              <a:r>
                <a:rPr lang="ja-JP" altLang="en-US" sz="1800" dirty="0">
                  <a:solidFill>
                    <a:srgbClr val="1F58A9"/>
                  </a:solidFill>
                </a:rPr>
                <a:t>尋ねください</a:t>
              </a:r>
            </a:p>
          </p:txBody>
        </p:sp>
      </p:grpSp>
      <p:grpSp>
        <p:nvGrpSpPr>
          <p:cNvPr id="21" name="図形グループ 20"/>
          <p:cNvGrpSpPr/>
          <p:nvPr/>
        </p:nvGrpSpPr>
        <p:grpSpPr>
          <a:xfrm>
            <a:off x="4381842" y="3146610"/>
            <a:ext cx="3147814" cy="2955302"/>
            <a:chOff x="234896" y="4071476"/>
            <a:chExt cx="3428324" cy="3218657"/>
          </a:xfrm>
        </p:grpSpPr>
        <p:pic>
          <p:nvPicPr>
            <p:cNvPr id="6" name="図 5" descr="35_bazar-03.p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4896" y="4071476"/>
              <a:ext cx="3428324" cy="3218657"/>
            </a:xfrm>
            <a:prstGeom prst="rect">
              <a:avLst/>
            </a:prstGeom>
          </p:spPr>
        </p:pic>
        <p:sp>
          <p:nvSpPr>
            <p:cNvPr id="12" name="正方形/長方形 11"/>
            <p:cNvSpPr/>
            <p:nvPr/>
          </p:nvSpPr>
          <p:spPr>
            <a:xfrm>
              <a:off x="795243" y="4747106"/>
              <a:ext cx="2239840" cy="17095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 dirty="0">
                  <a:solidFill>
                    <a:srgbClr val="FF6600"/>
                  </a:solidFill>
                </a:rPr>
                <a:t>|  </a:t>
              </a:r>
              <a:r>
                <a:rPr lang="ja-JP" altLang="en-US" sz="2400" dirty="0">
                  <a:solidFill>
                    <a:srgbClr val="FF6600"/>
                  </a:solidFill>
                </a:rPr>
                <a:t>もぎ店</a:t>
              </a:r>
              <a:r>
                <a:rPr lang="en-US" altLang="ja-JP" sz="2400" dirty="0">
                  <a:solidFill>
                    <a:srgbClr val="FF6600"/>
                  </a:solidFill>
                </a:rPr>
                <a:t>  |</a:t>
              </a:r>
              <a:endParaRPr lang="en-US" altLang="ja-JP" sz="900" dirty="0">
                <a:solidFill>
                  <a:srgbClr val="FF6600"/>
                </a:solidFill>
              </a:endParaRPr>
            </a:p>
            <a:p>
              <a:pPr algn="ctr"/>
              <a:r>
                <a:rPr lang="ja-JP" altLang="en-US" sz="1800" dirty="0">
                  <a:solidFill>
                    <a:srgbClr val="FF6600"/>
                  </a:solidFill>
                </a:rPr>
                <a:t>やきそば・わたあめ</a:t>
              </a:r>
              <a:endParaRPr lang="en-US" altLang="ja-JP" sz="1800" dirty="0">
                <a:solidFill>
                  <a:srgbClr val="FF6600"/>
                </a:solidFill>
              </a:endParaRPr>
            </a:p>
            <a:p>
              <a:pPr algn="ctr"/>
              <a:r>
                <a:rPr lang="ja-JP" altLang="en-US" sz="1800" dirty="0">
                  <a:solidFill>
                    <a:srgbClr val="FF6600"/>
                  </a:solidFill>
                </a:rPr>
                <a:t>フランクフルト</a:t>
              </a:r>
              <a:endParaRPr lang="en-US" altLang="ja-JP" sz="1800" dirty="0">
                <a:solidFill>
                  <a:srgbClr val="FF6600"/>
                </a:solidFill>
              </a:endParaRPr>
            </a:p>
            <a:p>
              <a:pPr algn="ctr"/>
              <a:r>
                <a:rPr lang="ja-JP" altLang="en-US" sz="1800" dirty="0">
                  <a:solidFill>
                    <a:srgbClr val="FF6600"/>
                  </a:solidFill>
                </a:rPr>
                <a:t>ポップコーン</a:t>
              </a:r>
              <a:endParaRPr lang="en-US" altLang="ja-JP" sz="1800" dirty="0">
                <a:solidFill>
                  <a:srgbClr val="FF6600"/>
                </a:solidFill>
              </a:endParaRPr>
            </a:p>
            <a:p>
              <a:pPr algn="ctr"/>
              <a:r>
                <a:rPr lang="ja-JP" altLang="en-US" sz="1800" dirty="0">
                  <a:solidFill>
                    <a:srgbClr val="FF6600"/>
                  </a:solidFill>
                </a:rPr>
                <a:t>他</a:t>
              </a:r>
              <a:endParaRPr lang="en-US" altLang="ja-JP" sz="1800" dirty="0">
                <a:solidFill>
                  <a:srgbClr val="FF6600"/>
                </a:solidFill>
              </a:endParaRPr>
            </a:p>
          </p:txBody>
        </p:sp>
      </p:grpSp>
      <p:grpSp>
        <p:nvGrpSpPr>
          <p:cNvPr id="30" name="図形グループ 29"/>
          <p:cNvGrpSpPr/>
          <p:nvPr/>
        </p:nvGrpSpPr>
        <p:grpSpPr>
          <a:xfrm>
            <a:off x="2184620" y="4971081"/>
            <a:ext cx="2741299" cy="2573650"/>
            <a:chOff x="388332" y="4132042"/>
            <a:chExt cx="3559547" cy="3341856"/>
          </a:xfrm>
        </p:grpSpPr>
        <p:pic>
          <p:nvPicPr>
            <p:cNvPr id="31" name="図 30" descr="35_bazar-03.pn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8332" y="4132042"/>
              <a:ext cx="3559547" cy="3341856"/>
            </a:xfrm>
            <a:prstGeom prst="rect">
              <a:avLst/>
            </a:prstGeom>
          </p:spPr>
        </p:pic>
        <p:sp>
          <p:nvSpPr>
            <p:cNvPr id="32" name="正方形/長方形 31"/>
            <p:cNvSpPr/>
            <p:nvPr/>
          </p:nvSpPr>
          <p:spPr>
            <a:xfrm>
              <a:off x="907346" y="4769012"/>
              <a:ext cx="2497544" cy="16785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 dirty="0">
                  <a:solidFill>
                    <a:srgbClr val="FF6600"/>
                  </a:solidFill>
                </a:rPr>
                <a:t>|  </a:t>
              </a:r>
              <a:r>
                <a:rPr lang="ja-JP" altLang="en-US" sz="2400" dirty="0">
                  <a:solidFill>
                    <a:srgbClr val="FF6600"/>
                  </a:solidFill>
                </a:rPr>
                <a:t>あそびば</a:t>
              </a:r>
              <a:r>
                <a:rPr lang="en-US" altLang="ja-JP" sz="2400" dirty="0">
                  <a:solidFill>
                    <a:srgbClr val="FF6600"/>
                  </a:solidFill>
                </a:rPr>
                <a:t>  |</a:t>
              </a:r>
            </a:p>
            <a:p>
              <a:pPr algn="ctr"/>
              <a:r>
                <a:rPr lang="ja-JP" altLang="en-US" sz="1800" dirty="0">
                  <a:solidFill>
                    <a:srgbClr val="FF6600"/>
                  </a:solidFill>
                </a:rPr>
                <a:t>わなげ・プラバン</a:t>
              </a:r>
              <a:endParaRPr lang="en-US" altLang="ja-JP" sz="1800" dirty="0">
                <a:solidFill>
                  <a:srgbClr val="FF6600"/>
                </a:solidFill>
              </a:endParaRPr>
            </a:p>
            <a:p>
              <a:pPr algn="ctr"/>
              <a:r>
                <a:rPr lang="ja-JP" altLang="en-US" sz="1800" dirty="0">
                  <a:solidFill>
                    <a:srgbClr val="FF6600"/>
                  </a:solidFill>
                </a:rPr>
                <a:t>ヨーヨーつり</a:t>
              </a:r>
              <a:endParaRPr lang="en-US" altLang="ja-JP" sz="1800" dirty="0">
                <a:solidFill>
                  <a:srgbClr val="FF6600"/>
                </a:solidFill>
              </a:endParaRPr>
            </a:p>
            <a:p>
              <a:pPr algn="ctr"/>
              <a:r>
                <a:rPr lang="ja-JP" altLang="en-US" sz="1800" dirty="0">
                  <a:solidFill>
                    <a:srgbClr val="FF6600"/>
                  </a:solidFill>
                </a:rPr>
                <a:t>まとあて</a:t>
              </a:r>
              <a:r>
                <a:rPr lang="en-US" altLang="ja-JP" sz="1800" dirty="0">
                  <a:solidFill>
                    <a:srgbClr val="FF6600"/>
                  </a:solidFill>
                </a:rPr>
                <a:t> </a:t>
              </a:r>
              <a:r>
                <a:rPr lang="ja-JP" altLang="en-US" sz="1800" dirty="0">
                  <a:solidFill>
                    <a:srgbClr val="FF6600"/>
                  </a:solidFill>
                </a:rPr>
                <a:t>他</a:t>
              </a:r>
              <a:endParaRPr lang="en-US" altLang="ja-JP" sz="1800" dirty="0">
                <a:solidFill>
                  <a:srgbClr val="FF6600"/>
                </a:solidFill>
              </a:endParaRPr>
            </a:p>
          </p:txBody>
        </p:sp>
      </p:grpSp>
      <p:grpSp>
        <p:nvGrpSpPr>
          <p:cNvPr id="34" name="図形グループ 33"/>
          <p:cNvGrpSpPr/>
          <p:nvPr/>
        </p:nvGrpSpPr>
        <p:grpSpPr>
          <a:xfrm>
            <a:off x="4178289" y="6080940"/>
            <a:ext cx="3597286" cy="3382252"/>
            <a:chOff x="5189899" y="4741228"/>
            <a:chExt cx="3597286" cy="3382252"/>
          </a:xfrm>
        </p:grpSpPr>
        <p:pic>
          <p:nvPicPr>
            <p:cNvPr id="35" name="図 34" descr="35_bazar-02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89899" y="4741228"/>
              <a:ext cx="3597286" cy="3382252"/>
            </a:xfrm>
            <a:prstGeom prst="rect">
              <a:avLst/>
            </a:prstGeom>
          </p:spPr>
        </p:pic>
        <p:sp>
          <p:nvSpPr>
            <p:cNvPr id="36" name="正方形/長方形 35"/>
            <p:cNvSpPr/>
            <p:nvPr/>
          </p:nvSpPr>
          <p:spPr>
            <a:xfrm>
              <a:off x="5654155" y="5190220"/>
              <a:ext cx="3076302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2400" dirty="0">
                  <a:solidFill>
                    <a:srgbClr val="008000"/>
                  </a:solidFill>
                </a:rPr>
                <a:t>|  </a:t>
              </a:r>
              <a:r>
                <a:rPr lang="ja-JP" altLang="en-US" sz="2400" dirty="0">
                  <a:solidFill>
                    <a:srgbClr val="008000"/>
                  </a:solidFill>
                </a:rPr>
                <a:t>ばしょ</a:t>
              </a:r>
              <a:r>
                <a:rPr lang="en-US" altLang="ja-JP" sz="2400" dirty="0">
                  <a:solidFill>
                    <a:srgbClr val="008000"/>
                  </a:solidFill>
                </a:rPr>
                <a:t>  |</a:t>
              </a:r>
            </a:p>
            <a:p>
              <a:r>
                <a:rPr lang="ja-JP" altLang="en-US" sz="2000" dirty="0">
                  <a:solidFill>
                    <a:srgbClr val="008000"/>
                  </a:solidFill>
                </a:rPr>
                <a:t>アスクル保育園園庭</a:t>
              </a:r>
              <a:endParaRPr lang="en-US" altLang="ja-JP" sz="1200" dirty="0">
                <a:solidFill>
                  <a:srgbClr val="008000"/>
                </a:solidFill>
              </a:endParaRPr>
            </a:p>
          </p:txBody>
        </p:sp>
      </p:grpSp>
      <p:sp>
        <p:nvSpPr>
          <p:cNvPr id="19" name="Rectangle 1323"/>
          <p:cNvSpPr>
            <a:spLocks noChangeArrowheads="1"/>
          </p:cNvSpPr>
          <p:nvPr/>
        </p:nvSpPr>
        <p:spPr bwMode="auto">
          <a:xfrm>
            <a:off x="4750254" y="7284659"/>
            <a:ext cx="237878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sz="1200" b="0" i="0" u="none" strike="noStrike" cap="none" normalizeH="0" baseline="0" dirty="0">
                <a:ln>
                  <a:noFill/>
                </a:ln>
                <a:solidFill>
                  <a:srgbClr val="77531E"/>
                </a:solidFill>
                <a:effectLst/>
                <a:latin typeface="メイリオ"/>
                <a:ea typeface="メイリオ"/>
                <a:cs typeface="メイリオ"/>
              </a:rPr>
              <a:t>東京都</a:t>
            </a:r>
            <a:r>
              <a:rPr kumimoji="1" lang="ja-JP" altLang="en-US" sz="1200" b="0" i="0" u="none" strike="noStrike" cap="none" normalizeH="0" baseline="0" dirty="0">
                <a:ln>
                  <a:noFill/>
                </a:ln>
                <a:solidFill>
                  <a:srgbClr val="77531E"/>
                </a:solidFill>
                <a:effectLst/>
                <a:latin typeface="メイリオ"/>
                <a:ea typeface="メイリオ"/>
                <a:cs typeface="メイリオ"/>
              </a:rPr>
              <a:t>江東区</a:t>
            </a:r>
            <a:r>
              <a:rPr kumimoji="1" lang="ja-JP" sz="1200" b="0" i="0" u="none" strike="noStrike" cap="none" normalizeH="0" baseline="0" dirty="0">
                <a:ln>
                  <a:noFill/>
                </a:ln>
                <a:solidFill>
                  <a:srgbClr val="77531E"/>
                </a:solidFill>
                <a:effectLst/>
                <a:latin typeface="メイリオ"/>
                <a:ea typeface="メイリオ"/>
                <a:cs typeface="メイリオ"/>
              </a:rPr>
              <a:t>豊</a:t>
            </a:r>
            <a:r>
              <a:rPr lang="ja-JP" altLang="ja-JP" sz="1200" dirty="0">
                <a:solidFill>
                  <a:srgbClr val="77531E"/>
                </a:solidFill>
                <a:latin typeface="メイリオ"/>
                <a:ea typeface="メイリオ"/>
                <a:cs typeface="メイリオ"/>
              </a:rPr>
              <a:t>洲3-2-3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5099607" y="7558315"/>
            <a:ext cx="1714640" cy="1028321"/>
          </a:xfrm>
          <a:prstGeom prst="rect">
            <a:avLst/>
          </a:prstGeom>
          <a:solidFill>
            <a:schemeClr val="accent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 font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地図を入れて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</a:p>
        </p:txBody>
      </p:sp>
    </p:spTree>
    <p:extLst>
      <p:ext uri="{BB962C8B-B14F-4D97-AF65-F5344CB8AC3E}">
        <p14:creationId xmlns:p14="http://schemas.microsoft.com/office/powerpoint/2010/main" val="117890161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 lIns="0" tIns="0" rIns="0" bIns="0" anchor="ctr" anchorCtr="0">
        <a:spAutoFit/>
      </a:bodyPr>
      <a:lstStyle>
        <a:defPPr fontAlgn="ctr">
          <a:defRPr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203</Words>
  <Application>Microsoft Office PowerPoint</Application>
  <PresentationFormat>ユーザー設定</PresentationFormat>
  <Paragraphs>45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2017-01-20T02:56:24Z</dcterms:created>
  <dcterms:modified xsi:type="dcterms:W3CDTF">2018-02-28T11:26:17Z</dcterms:modified>
</cp:coreProperties>
</file>