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</p:sldMasterIdLst>
  <p:notesMasterIdLst>
    <p:notesMasterId r:id="rId5"/>
  </p:notesMasterIdLst>
  <p:handoutMasterIdLst>
    <p:handoutMasterId r:id="rId6"/>
  </p:handoutMasterIdLst>
  <p:sldIdLst>
    <p:sldId id="260" r:id="rId3"/>
    <p:sldId id="263" r:id="rId4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A31"/>
    <a:srgbClr val="9AC958"/>
    <a:srgbClr val="45B7EE"/>
    <a:srgbClr val="B0D2DF"/>
    <a:srgbClr val="EDACB7"/>
    <a:srgbClr val="FAF4B2"/>
    <a:srgbClr val="FFFDDB"/>
    <a:srgbClr val="232725"/>
    <a:srgbClr val="111311"/>
    <a:srgbClr val="0D10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13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88938" y="436563"/>
            <a:ext cx="6997700" cy="1817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938" y="2544763"/>
            <a:ext cx="6997700" cy="7199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B1710-AA8A-E145-9974-EA68B6D9C891}" type="datetimeFigureOut">
              <a:rPr kumimoji="1" lang="ja-JP" altLang="en-US" smtClean="0"/>
              <a:t>2018/2/28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83D17-E68D-EB4F-BBFF-5E2FD9AAD3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27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背景ー１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" y="0"/>
            <a:ext cx="7771631" cy="10907713"/>
          </a:xfrm>
          <a:prstGeom prst="rect">
            <a:avLst/>
          </a:prstGeom>
        </p:spPr>
      </p:pic>
      <p:pic>
        <p:nvPicPr>
          <p:cNvPr id="5" name="図 4" descr="外枠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pic>
        <p:nvPicPr>
          <p:cNvPr id="3" name="図 2" descr="文字ータイトル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sp>
        <p:nvSpPr>
          <p:cNvPr id="46" name="円/楕円 45"/>
          <p:cNvSpPr/>
          <p:nvPr/>
        </p:nvSpPr>
        <p:spPr>
          <a:xfrm>
            <a:off x="3740921" y="3470857"/>
            <a:ext cx="1039024" cy="1004867"/>
          </a:xfrm>
          <a:prstGeom prst="ellipse">
            <a:avLst/>
          </a:prstGeom>
          <a:noFill/>
          <a:ln>
            <a:solidFill>
              <a:srgbClr val="3EB7EB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5" name="図 14" descr="イラスト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80319" y="2843293"/>
            <a:ext cx="3694751" cy="1775255"/>
          </a:xfrm>
          <a:prstGeom prst="rect">
            <a:avLst/>
          </a:prstGeom>
        </p:spPr>
      </p:pic>
      <p:pic>
        <p:nvPicPr>
          <p:cNvPr id="16" name="図 15" descr="イラスト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719" y="5397929"/>
            <a:ext cx="2973120" cy="1919584"/>
          </a:xfrm>
          <a:prstGeom prst="rect">
            <a:avLst/>
          </a:prstGeom>
        </p:spPr>
      </p:pic>
      <p:pic>
        <p:nvPicPr>
          <p:cNvPr id="17" name="図 16" descr="イラスト.p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85460" y="7909265"/>
            <a:ext cx="3117447" cy="2092780"/>
          </a:xfrm>
          <a:prstGeom prst="rect">
            <a:avLst/>
          </a:prstGeom>
        </p:spPr>
      </p:pic>
      <p:grpSp>
        <p:nvGrpSpPr>
          <p:cNvPr id="8" name="図形グループ 7"/>
          <p:cNvGrpSpPr/>
          <p:nvPr/>
        </p:nvGrpSpPr>
        <p:grpSpPr>
          <a:xfrm rot="16200000">
            <a:off x="2661206" y="-78768"/>
            <a:ext cx="2460331" cy="6965884"/>
            <a:chOff x="-2670034" y="2193809"/>
            <a:chExt cx="2542559" cy="3997932"/>
          </a:xfrm>
        </p:grpSpPr>
        <p:sp>
          <p:nvSpPr>
            <p:cNvPr id="7" name="角丸四角形 6"/>
            <p:cNvSpPr/>
            <p:nvPr/>
          </p:nvSpPr>
          <p:spPr>
            <a:xfrm>
              <a:off x="-2647175" y="2193810"/>
              <a:ext cx="2496844" cy="3997931"/>
            </a:xfrm>
            <a:prstGeom prst="roundRect">
              <a:avLst>
                <a:gd name="adj" fmla="val 4194"/>
              </a:avLst>
            </a:prstGeom>
            <a:noFill/>
            <a:ln w="127000" cmpd="sng">
              <a:solidFill>
                <a:srgbClr val="45B7EE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0">
              <a:noAutofit/>
            </a:bodyPr>
            <a:lstStyle/>
            <a:p>
              <a:pPr algn="ctr" fontAlgn="ctr"/>
              <a:endPara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" name="片側の 2 つの角を丸めた四角形 5"/>
            <p:cNvSpPr/>
            <p:nvPr/>
          </p:nvSpPr>
          <p:spPr>
            <a:xfrm>
              <a:off x="-2670034" y="2193809"/>
              <a:ext cx="2542559" cy="230537"/>
            </a:xfrm>
            <a:prstGeom prst="round2SameRect">
              <a:avLst>
                <a:gd name="adj1" fmla="val 48480"/>
                <a:gd name="adj2" fmla="val 0"/>
              </a:avLst>
            </a:prstGeom>
            <a:solidFill>
              <a:srgbClr val="45B7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0" tIns="0" rIns="0" bIns="0" rtlCol="0" anchor="ctr" anchorCtr="0">
              <a:noAutofit/>
            </a:bodyPr>
            <a:lstStyle/>
            <a:p>
              <a:pPr algn="ctr" fontAlgn="ctr"/>
              <a:r>
                <a:rPr lang="en-US" altLang="ja-JP" sz="2400" b="1" dirty="0">
                  <a:solidFill>
                    <a:srgbClr val="00009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8</a:t>
              </a:r>
              <a:endParaRPr kumimoji="1" lang="en-US" altLang="ja-JP" sz="2400" b="1" dirty="0">
                <a:solidFill>
                  <a:srgbClr val="00009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 fontAlgn="ctr"/>
              <a:r>
                <a:rPr kumimoji="1" lang="ja-JP" altLang="en-US" sz="2400" b="1" dirty="0">
                  <a:solidFill>
                    <a:srgbClr val="00009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</a:p>
          </p:txBody>
        </p:sp>
      </p:grpSp>
      <p:grpSp>
        <p:nvGrpSpPr>
          <p:cNvPr id="9" name="図形グループ 8"/>
          <p:cNvGrpSpPr/>
          <p:nvPr/>
        </p:nvGrpSpPr>
        <p:grpSpPr>
          <a:xfrm rot="5400000">
            <a:off x="2661206" y="2579405"/>
            <a:ext cx="2460331" cy="6965882"/>
            <a:chOff x="-2670030" y="2193810"/>
            <a:chExt cx="2542560" cy="3997931"/>
          </a:xfrm>
        </p:grpSpPr>
        <p:sp>
          <p:nvSpPr>
            <p:cNvPr id="10" name="角丸四角形 9"/>
            <p:cNvSpPr/>
            <p:nvPr/>
          </p:nvSpPr>
          <p:spPr>
            <a:xfrm>
              <a:off x="-2647175" y="2193810"/>
              <a:ext cx="2496844" cy="3997931"/>
            </a:xfrm>
            <a:prstGeom prst="roundRect">
              <a:avLst>
                <a:gd name="adj" fmla="val 4194"/>
              </a:avLst>
            </a:prstGeom>
            <a:noFill/>
            <a:ln w="127000" cmpd="sng">
              <a:solidFill>
                <a:srgbClr val="9AC958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0">
              <a:noAutofit/>
            </a:bodyPr>
            <a:lstStyle/>
            <a:p>
              <a:pPr algn="ctr" fontAlgn="ctr"/>
              <a:endPara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" name="片側の 2 つの角を丸めた四角形 10"/>
            <p:cNvSpPr/>
            <p:nvPr/>
          </p:nvSpPr>
          <p:spPr>
            <a:xfrm rot="10800000">
              <a:off x="-2670030" y="2193810"/>
              <a:ext cx="2542560" cy="230537"/>
            </a:xfrm>
            <a:prstGeom prst="round2SameRect">
              <a:avLst>
                <a:gd name="adj1" fmla="val 0"/>
                <a:gd name="adj2" fmla="val 43121"/>
              </a:avLst>
            </a:prstGeom>
            <a:solidFill>
              <a:srgbClr val="9AC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0" tIns="0" rIns="0" bIns="0" rtlCol="0" anchor="ctr" anchorCtr="0">
              <a:noAutofit/>
            </a:bodyPr>
            <a:lstStyle/>
            <a:p>
              <a:pPr algn="ctr" fontAlgn="ctr"/>
              <a:r>
                <a:rPr lang="en-US" altLang="ja-JP" sz="2400" b="1" dirty="0">
                  <a:solidFill>
                    <a:srgbClr val="008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9</a:t>
              </a:r>
              <a:endParaRPr kumimoji="1" lang="en-US" altLang="ja-JP" sz="2400" b="1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 fontAlgn="ctr"/>
              <a:r>
                <a:rPr kumimoji="1" lang="ja-JP" altLang="en-US" sz="2400" b="1" dirty="0">
                  <a:solidFill>
                    <a:srgbClr val="008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</a:p>
          </p:txBody>
        </p:sp>
      </p:grpSp>
      <p:grpSp>
        <p:nvGrpSpPr>
          <p:cNvPr id="12" name="図形グループ 11"/>
          <p:cNvGrpSpPr/>
          <p:nvPr/>
        </p:nvGrpSpPr>
        <p:grpSpPr>
          <a:xfrm rot="16200000">
            <a:off x="2661208" y="5222798"/>
            <a:ext cx="2460331" cy="6965882"/>
            <a:chOff x="-2670033" y="2193810"/>
            <a:chExt cx="2542560" cy="3997931"/>
          </a:xfrm>
        </p:grpSpPr>
        <p:sp>
          <p:nvSpPr>
            <p:cNvPr id="13" name="角丸四角形 12"/>
            <p:cNvSpPr/>
            <p:nvPr/>
          </p:nvSpPr>
          <p:spPr>
            <a:xfrm>
              <a:off x="-2647175" y="2193810"/>
              <a:ext cx="2496844" cy="3997931"/>
            </a:xfrm>
            <a:prstGeom prst="roundRect">
              <a:avLst>
                <a:gd name="adj" fmla="val 4194"/>
              </a:avLst>
            </a:prstGeom>
            <a:noFill/>
            <a:ln w="127000" cmpd="sng">
              <a:solidFill>
                <a:srgbClr val="F29A3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0" tIns="0" rIns="0" bIns="0" rtlCol="0" anchor="ctr" anchorCtr="0">
              <a:noAutofit/>
            </a:bodyPr>
            <a:lstStyle/>
            <a:p>
              <a:pPr algn="ctr" fontAlgn="ctr"/>
              <a:endPara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4" name="片側の 2 つの角を丸めた四角形 13"/>
            <p:cNvSpPr/>
            <p:nvPr/>
          </p:nvSpPr>
          <p:spPr>
            <a:xfrm>
              <a:off x="-2670033" y="2193810"/>
              <a:ext cx="2542560" cy="230537"/>
            </a:xfrm>
            <a:prstGeom prst="round2SameRect">
              <a:avLst>
                <a:gd name="adj1" fmla="val 48480"/>
                <a:gd name="adj2" fmla="val 0"/>
              </a:avLst>
            </a:prstGeom>
            <a:solidFill>
              <a:srgbClr val="F29A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0" tIns="0" rIns="0" bIns="0" rtlCol="0" anchor="ctr" anchorCtr="0">
              <a:noAutofit/>
            </a:bodyPr>
            <a:lstStyle/>
            <a:p>
              <a:pPr algn="ctr" fontAlgn="ctr"/>
              <a:r>
                <a:rPr kumimoji="1" lang="en-US" altLang="ja-JP" sz="2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</a:t>
              </a:r>
            </a:p>
            <a:p>
              <a:pPr algn="ctr" fontAlgn="ctr"/>
              <a:r>
                <a:rPr kumimoji="1" lang="ja-JP" altLang="en-US" sz="2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月</a:t>
              </a:r>
            </a:p>
          </p:txBody>
        </p:sp>
      </p:grpSp>
      <p:grpSp>
        <p:nvGrpSpPr>
          <p:cNvPr id="28" name="図形グループ 27"/>
          <p:cNvGrpSpPr/>
          <p:nvPr/>
        </p:nvGrpSpPr>
        <p:grpSpPr>
          <a:xfrm>
            <a:off x="981418" y="2035047"/>
            <a:ext cx="3406099" cy="1082473"/>
            <a:chOff x="981418" y="2035047"/>
            <a:chExt cx="3406099" cy="1082473"/>
          </a:xfrm>
        </p:grpSpPr>
        <p:pic>
          <p:nvPicPr>
            <p:cNvPr id="20" name="図 19" descr="リボン.png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81418" y="2035047"/>
              <a:ext cx="3406099" cy="1082473"/>
            </a:xfrm>
            <a:prstGeom prst="rect">
              <a:avLst/>
            </a:prstGeom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1248470" y="2367007"/>
              <a:ext cx="2922558" cy="6494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2200" b="1" dirty="0">
                  <a:solidFill>
                    <a:schemeClr val="bg1"/>
                  </a:solidFill>
                </a:rPr>
                <a:t>エアコンクリーニング</a:t>
              </a:r>
            </a:p>
          </p:txBody>
        </p:sp>
      </p:grpSp>
      <p:grpSp>
        <p:nvGrpSpPr>
          <p:cNvPr id="27" name="図形グループ 26"/>
          <p:cNvGrpSpPr/>
          <p:nvPr/>
        </p:nvGrpSpPr>
        <p:grpSpPr>
          <a:xfrm>
            <a:off x="3377234" y="4661847"/>
            <a:ext cx="3319503" cy="1039174"/>
            <a:chOff x="3377234" y="4661847"/>
            <a:chExt cx="3319503" cy="1039174"/>
          </a:xfrm>
        </p:grpSpPr>
        <p:pic>
          <p:nvPicPr>
            <p:cNvPr id="19" name="図 18" descr="リボン.pn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377234" y="4661847"/>
              <a:ext cx="3319503" cy="1039174"/>
            </a:xfrm>
            <a:prstGeom prst="rect">
              <a:avLst/>
            </a:prstGeom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3572122" y="5022673"/>
              <a:ext cx="2922558" cy="6494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ja-JP" altLang="en-US" sz="2200" b="1" dirty="0">
                  <a:solidFill>
                    <a:schemeClr val="bg1"/>
                  </a:solidFill>
                </a:rPr>
                <a:t>キッチン</a:t>
              </a:r>
              <a:r>
                <a:rPr kumimoji="1" lang="ja-JP" altLang="en-US" sz="2200" b="1" dirty="0">
                  <a:solidFill>
                    <a:schemeClr val="bg1"/>
                  </a:solidFill>
                </a:rPr>
                <a:t>クリーニング</a:t>
              </a:r>
            </a:p>
          </p:txBody>
        </p:sp>
      </p:grpSp>
      <p:grpSp>
        <p:nvGrpSpPr>
          <p:cNvPr id="26" name="図形グループ 25"/>
          <p:cNvGrpSpPr/>
          <p:nvPr/>
        </p:nvGrpSpPr>
        <p:grpSpPr>
          <a:xfrm>
            <a:off x="966986" y="7360812"/>
            <a:ext cx="3431020" cy="995874"/>
            <a:chOff x="966986" y="7360812"/>
            <a:chExt cx="3431020" cy="995874"/>
          </a:xfrm>
        </p:grpSpPr>
        <p:pic>
          <p:nvPicPr>
            <p:cNvPr id="18" name="図 17" descr="リボン.png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66986" y="7360812"/>
              <a:ext cx="3431020" cy="995874"/>
            </a:xfrm>
            <a:prstGeom prst="rect">
              <a:avLst/>
            </a:prstGeom>
          </p:spPr>
        </p:pic>
        <p:sp>
          <p:nvSpPr>
            <p:cNvPr id="25" name="テキスト ボックス 24"/>
            <p:cNvSpPr txBox="1"/>
            <p:nvPr/>
          </p:nvSpPr>
          <p:spPr>
            <a:xfrm>
              <a:off x="1219604" y="7678338"/>
              <a:ext cx="2922558" cy="6494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ja-JP" altLang="en-US" sz="2200" b="1" dirty="0">
                  <a:solidFill>
                    <a:schemeClr val="bg1"/>
                  </a:solidFill>
                </a:rPr>
                <a:t>浴槽</a:t>
              </a:r>
              <a:r>
                <a:rPr kumimoji="1" lang="ja-JP" altLang="en-US" sz="2200" b="1" dirty="0">
                  <a:solidFill>
                    <a:schemeClr val="bg1"/>
                  </a:solidFill>
                </a:rPr>
                <a:t>クリーニング</a:t>
              </a:r>
            </a:p>
          </p:txBody>
        </p:sp>
      </p:grpSp>
      <p:sp>
        <p:nvSpPr>
          <p:cNvPr id="31" name="角丸四角形 30"/>
          <p:cNvSpPr/>
          <p:nvPr/>
        </p:nvSpPr>
        <p:spPr>
          <a:xfrm>
            <a:off x="4838438" y="2367005"/>
            <a:ext cx="2190250" cy="490721"/>
          </a:xfrm>
          <a:prstGeom prst="roundRect">
            <a:avLst>
              <a:gd name="adj" fmla="val 18005"/>
            </a:avLst>
          </a:prstGeom>
          <a:solidFill>
            <a:srgbClr val="FFFF00"/>
          </a:solidFill>
          <a:ln w="127000" cmpd="sng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en-US" altLang="ja-JP" sz="24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1</a:t>
            </a:r>
            <a:r>
              <a:rPr lang="ja-JP" altLang="en-US" sz="24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台</a:t>
            </a:r>
            <a:r>
              <a:rPr lang="en-US" altLang="ja-JP" sz="24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¥</a:t>
            </a:r>
            <a:r>
              <a:rPr lang="en-US" altLang="ja-JP" sz="32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9,800</a:t>
            </a:r>
            <a:endParaRPr kumimoji="1" lang="ja-JP" altLang="en-US" sz="2400" dirty="0">
              <a:solidFill>
                <a:srgbClr val="FF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725141" y="4993804"/>
            <a:ext cx="2190250" cy="490721"/>
          </a:xfrm>
          <a:prstGeom prst="roundRect">
            <a:avLst>
              <a:gd name="adj" fmla="val 18005"/>
            </a:avLst>
          </a:prstGeom>
          <a:solidFill>
            <a:srgbClr val="FFFF00"/>
          </a:solidFill>
          <a:ln w="127000" cmpd="sng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en-US" altLang="ja-JP" sz="20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¥</a:t>
            </a:r>
            <a:r>
              <a:rPr lang="en-US" altLang="ja-JP" sz="32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16,800</a:t>
            </a:r>
            <a:endParaRPr kumimoji="1" lang="ja-JP" altLang="en-US" sz="2400" dirty="0">
              <a:solidFill>
                <a:srgbClr val="FF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4838438" y="7649469"/>
            <a:ext cx="2190250" cy="490721"/>
          </a:xfrm>
          <a:prstGeom prst="roundRect">
            <a:avLst>
              <a:gd name="adj" fmla="val 18005"/>
            </a:avLst>
          </a:prstGeom>
          <a:solidFill>
            <a:srgbClr val="FFFF00"/>
          </a:solidFill>
          <a:ln w="127000" cmpd="sng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en-US" altLang="ja-JP" sz="20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¥</a:t>
            </a:r>
            <a:r>
              <a:rPr lang="en-US" altLang="ja-JP" sz="3200" dirty="0">
                <a:solidFill>
                  <a:srgbClr val="FF0000"/>
                </a:solidFill>
                <a:latin typeface="ＭＳ Ｐゴシック"/>
                <a:ea typeface="ＭＳ Ｐゴシック"/>
                <a:cs typeface="ＭＳ Ｐゴシック"/>
              </a:rPr>
              <a:t>16,800</a:t>
            </a:r>
            <a:endParaRPr kumimoji="1" lang="ja-JP" altLang="en-US" sz="2400" dirty="0">
              <a:solidFill>
                <a:srgbClr val="FF0000"/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923685" y="2987623"/>
            <a:ext cx="35648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charset="2"/>
              <a:buChar char="ü"/>
            </a:pPr>
            <a:r>
              <a:rPr lang="ja-JP" altLang="en-US" sz="16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専用洗剤と高圧洗浄でホコリ・カビ・ダニ・タバコのヤニを徹底除去。</a:t>
            </a:r>
          </a:p>
          <a:p>
            <a:pPr marL="285750" indent="-285750">
              <a:buClr>
                <a:srgbClr val="FF0000"/>
              </a:buClr>
              <a:buFont typeface="Wingdings" charset="2"/>
              <a:buChar char="ü"/>
            </a:pPr>
            <a:r>
              <a:rPr lang="ja-JP" altLang="en-US" sz="16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冷房効率もアップ</a:t>
            </a:r>
          </a:p>
          <a:p>
            <a:pPr marL="285750" indent="-285750">
              <a:buClr>
                <a:srgbClr val="FF0000"/>
              </a:buClr>
              <a:buFont typeface="Wingdings" charset="2"/>
              <a:buChar char="ü"/>
            </a:pPr>
            <a:endParaRPr lang="en-US" altLang="ja-JP" sz="1600" dirty="0">
              <a:solidFill>
                <a:srgbClr val="000000"/>
              </a:solidFill>
              <a:latin typeface="ＭＳ Ｐゴシック"/>
              <a:cs typeface="ＭＳ Ｐゴシック"/>
            </a:endParaRPr>
          </a:p>
          <a:p>
            <a:pPr>
              <a:buClr>
                <a:srgbClr val="FF0000"/>
              </a:buClr>
            </a:pPr>
            <a:r>
              <a:rPr lang="ja-JP" altLang="en-US" sz="12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※天井埋め込みタイプ・</a:t>
            </a:r>
            <a:endParaRPr lang="en-US" altLang="ja-JP" sz="1200" dirty="0">
              <a:solidFill>
                <a:srgbClr val="000000"/>
              </a:solidFill>
              <a:latin typeface="ＭＳ Ｐゴシック"/>
              <a:cs typeface="ＭＳ Ｐゴシック"/>
            </a:endParaRPr>
          </a:p>
          <a:p>
            <a:pPr>
              <a:buClr>
                <a:srgbClr val="FF0000"/>
              </a:buClr>
            </a:pPr>
            <a:r>
              <a:rPr lang="ja-JP" altLang="en-US" sz="12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　室外機洗浄コースもございます。</a:t>
            </a:r>
            <a:endParaRPr kumimoji="1" lang="ja-JP" altLang="en-US" sz="1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261769" y="5614422"/>
            <a:ext cx="35648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charset="2"/>
              <a:buChar char="ü"/>
            </a:pPr>
            <a:r>
              <a:rPr lang="ja-JP" altLang="en-US" sz="16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加熱蝶理器・シンク・床・壁の頑固な汚れを除去。</a:t>
            </a:r>
            <a:endParaRPr lang="en-US" altLang="ja-JP" sz="1600" dirty="0">
              <a:solidFill>
                <a:srgbClr val="000000"/>
              </a:solidFill>
              <a:latin typeface="ＭＳ Ｐゴシック"/>
              <a:cs typeface="ＭＳ Ｐゴシック"/>
            </a:endParaRPr>
          </a:p>
          <a:p>
            <a:pPr marL="285750" indent="-285750">
              <a:buClr>
                <a:srgbClr val="FF0000"/>
              </a:buClr>
              <a:buFont typeface="Wingdings" charset="2"/>
              <a:buChar char="ü"/>
            </a:pPr>
            <a:r>
              <a:rPr lang="ja-JP" altLang="en-US" sz="16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清潔なキッチンでお料理の腕も磨きましょう。</a:t>
            </a:r>
          </a:p>
          <a:p>
            <a:endParaRPr lang="en-US" altLang="ja-JP" sz="1200" dirty="0">
              <a:solidFill>
                <a:srgbClr val="000000"/>
              </a:solidFill>
              <a:latin typeface="ＭＳ Ｐゴシック"/>
              <a:cs typeface="ＭＳ Ｐゴシック"/>
            </a:endParaRPr>
          </a:p>
          <a:p>
            <a:r>
              <a:rPr lang="ja-JP" altLang="en-US" sz="12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※レンジフード・魚焼きグリルは別料金となります。</a:t>
            </a:r>
            <a:endParaRPr kumimoji="1" lang="ja-JP" altLang="en-US" sz="14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23684" y="8284520"/>
            <a:ext cx="35648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charset="2"/>
              <a:buChar char="ü"/>
            </a:pPr>
            <a:r>
              <a:rPr lang="ja-JP" altLang="en-US" sz="16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自分ではあまり手を付けたくない壁・天井の黒カビや浴槽の湯垢、排水口のヌメリをすっきり落として快適なバスタイムを！</a:t>
            </a:r>
          </a:p>
          <a:p>
            <a:endParaRPr lang="en-US" altLang="ja-JP" sz="1200" dirty="0">
              <a:solidFill>
                <a:srgbClr val="000000"/>
              </a:solidFill>
              <a:latin typeface="ＭＳ Ｐゴシック"/>
              <a:cs typeface="ＭＳ Ｐゴシック"/>
            </a:endParaRPr>
          </a:p>
          <a:p>
            <a:r>
              <a:rPr lang="ja-JP" altLang="en-US" sz="12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※オプションで浴室暖房乾燥機（換気扇）洗浄も</a:t>
            </a:r>
            <a:endParaRPr lang="en-US" altLang="ja-JP" sz="1200" dirty="0">
              <a:solidFill>
                <a:srgbClr val="000000"/>
              </a:solidFill>
              <a:latin typeface="ＭＳ Ｐゴシック"/>
              <a:cs typeface="ＭＳ Ｐゴシック"/>
            </a:endParaRPr>
          </a:p>
          <a:p>
            <a:r>
              <a:rPr lang="ja-JP" altLang="en-US" sz="120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　　承ります。</a:t>
            </a:r>
            <a:endParaRPr kumimoji="1" lang="ja-JP" altLang="en-US" sz="1400" dirty="0"/>
          </a:p>
        </p:txBody>
      </p:sp>
      <p:grpSp>
        <p:nvGrpSpPr>
          <p:cNvPr id="43" name="図形グループ 42"/>
          <p:cNvGrpSpPr/>
          <p:nvPr/>
        </p:nvGrpSpPr>
        <p:grpSpPr>
          <a:xfrm>
            <a:off x="431505" y="9945649"/>
            <a:ext cx="5723793" cy="738709"/>
            <a:chOff x="1804968" y="7095504"/>
            <a:chExt cx="5723793" cy="738709"/>
          </a:xfrm>
        </p:grpSpPr>
        <p:sp>
          <p:nvSpPr>
            <p:cNvPr id="39" name="正方形/長方形 38"/>
            <p:cNvSpPr/>
            <p:nvPr/>
          </p:nvSpPr>
          <p:spPr>
            <a:xfrm>
              <a:off x="1804968" y="7248436"/>
              <a:ext cx="1912009" cy="553998"/>
            </a:xfrm>
            <a:prstGeom prst="rect">
              <a:avLst/>
            </a:prstGeom>
            <a:solidFill>
              <a:srgbClr val="B0D2DF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800" dirty="0">
                  <a:solidFill>
                    <a:srgbClr val="000090"/>
                  </a:solidFill>
                </a:rPr>
                <a:t>お見積無料！</a:t>
              </a:r>
              <a:endParaRPr lang="en-US" altLang="ja-JP" sz="1800" dirty="0">
                <a:solidFill>
                  <a:srgbClr val="000090"/>
                </a:solidFill>
              </a:endParaRPr>
            </a:p>
            <a:p>
              <a:pPr algn="ctr"/>
              <a:r>
                <a:rPr lang="ja-JP" altLang="en-US" sz="1200" dirty="0">
                  <a:solidFill>
                    <a:srgbClr val="000090"/>
                  </a:solidFill>
                </a:rPr>
                <a:t>お気軽にお問合せください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4281701" y="7095504"/>
              <a:ext cx="3247060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3200" b="1" dirty="0">
                  <a:solidFill>
                    <a:schemeClr val="bg1"/>
                  </a:solidFill>
                  <a:latin typeface="+mn-ea"/>
                </a:rPr>
                <a:t>03-1234-1111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3812415" y="7526436"/>
              <a:ext cx="340628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400" dirty="0">
                  <a:solidFill>
                    <a:schemeClr val="bg1"/>
                  </a:solidFill>
                  <a:latin typeface="+mn-ea"/>
                </a:rPr>
                <a:t>アスクルクリーニング　</a:t>
              </a:r>
              <a:r>
                <a:rPr lang="ja-JP" altLang="en-US" sz="1200" dirty="0">
                  <a:solidFill>
                    <a:schemeClr val="bg1"/>
                  </a:solidFill>
                  <a:latin typeface="+mn-ea"/>
                </a:rPr>
                <a:t>東京都豊洲3－2－3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3857865" y="7155148"/>
              <a:ext cx="48265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latin typeface="+mn-ea"/>
                </a:rPr>
                <a:t>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01022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242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Wingdings</vt:lpstr>
      <vt:lpstr>1_ガイド入りテンプレートサンプル20130531三木さん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2018-02-28T11:39:51Z</dcterms:modified>
</cp:coreProperties>
</file>