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  <p:sldMasterId id="2147483689" r:id="rId2"/>
  </p:sldMasterIdLst>
  <p:notesMasterIdLst>
    <p:notesMasterId r:id="rId5"/>
  </p:notesMasterIdLst>
  <p:sldIdLst>
    <p:sldId id="262" r:id="rId3"/>
    <p:sldId id="266" r:id="rId4"/>
  </p:sldIdLst>
  <p:sldSz cx="10907713" cy="7775575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9">
          <p15:clr>
            <a:srgbClr val="A4A3A4"/>
          </p15:clr>
        </p15:guide>
        <p15:guide id="2" pos="34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1B6AF"/>
    <a:srgbClr val="EEA13A"/>
    <a:srgbClr val="3BA0E8"/>
    <a:srgbClr val="3EB7EB"/>
    <a:srgbClr val="000099"/>
    <a:srgbClr val="F0F4FA"/>
    <a:srgbClr val="E8EEF8"/>
    <a:srgbClr val="203864"/>
    <a:srgbClr val="EE00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淡色 2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840" y="60"/>
      </p:cViewPr>
      <p:guideLst>
        <p:guide orient="horz" pos="2449"/>
        <p:guide pos="34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10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2018/2/28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1239838"/>
            <a:ext cx="46990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260E6-FA3B-644D-A515-132B6AC4B5D1}" type="datetimeFigureOut">
              <a:rPr kumimoji="1" lang="ja-JP" altLang="en-US" smtClean="0"/>
              <a:t>2018/2/28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60FE3-C9BA-A449-A775-B2BD99FFD0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6179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0889" y="414338"/>
            <a:ext cx="9405937" cy="1503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0889" y="2070100"/>
            <a:ext cx="9405937" cy="493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0888" y="7205664"/>
            <a:ext cx="2454276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D030D-BC4F-4300-9C1D-DEF9FB5A65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1564" y="7205664"/>
            <a:ext cx="3684587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2550" y="7205664"/>
            <a:ext cx="2454276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2EABC4-B37D-4B48-A645-B436E776B1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44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8" r:id="rId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46100" y="311150"/>
            <a:ext cx="9815513" cy="1295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6100" y="1814513"/>
            <a:ext cx="9815513" cy="5130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46100" y="7207250"/>
            <a:ext cx="2544763" cy="4127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8260E6-FA3B-644D-A515-132B6AC4B5D1}" type="datetimeFigureOut">
              <a:rPr kumimoji="1" lang="ja-JP" altLang="en-US" smtClean="0"/>
              <a:t>2018/2/28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727450" y="7207250"/>
            <a:ext cx="3452813" cy="4127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816850" y="7207250"/>
            <a:ext cx="2544763" cy="4127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260FE3-C9BA-A449-A775-B2BD99FFD0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9883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solidFill>
            <a:srgbClr val="DEEBF7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9" y="107950"/>
            <a:ext cx="10688636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6"/>
            <a:ext cx="10544176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9" y="1725614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9" y="3606801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9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4" y="427039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1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9" y="5272088"/>
            <a:ext cx="10688636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4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620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背景ーバック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07713" cy="7771631"/>
          </a:xfrm>
          <a:prstGeom prst="rect">
            <a:avLst/>
          </a:prstGeom>
        </p:spPr>
      </p:pic>
      <p:pic>
        <p:nvPicPr>
          <p:cNvPr id="4" name="図 3" descr="文字ータイトル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07713" cy="7771631"/>
          </a:xfrm>
          <a:prstGeom prst="rect">
            <a:avLst/>
          </a:prstGeom>
        </p:spPr>
      </p:pic>
      <p:pic>
        <p:nvPicPr>
          <p:cNvPr id="13" name="図 12" descr="イラスト.pn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94527" y="4714466"/>
            <a:ext cx="2702836" cy="1745076"/>
          </a:xfrm>
          <a:prstGeom prst="rect">
            <a:avLst/>
          </a:prstGeom>
        </p:spPr>
      </p:pic>
      <p:pic>
        <p:nvPicPr>
          <p:cNvPr id="14" name="図 13" descr="イラスト.pn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263450" y="4620781"/>
            <a:ext cx="3117447" cy="2092780"/>
          </a:xfrm>
          <a:prstGeom prst="rect">
            <a:avLst/>
          </a:prstGeom>
        </p:spPr>
      </p:pic>
      <p:grpSp>
        <p:nvGrpSpPr>
          <p:cNvPr id="15" name="図形グループ 14"/>
          <p:cNvGrpSpPr/>
          <p:nvPr/>
        </p:nvGrpSpPr>
        <p:grpSpPr>
          <a:xfrm>
            <a:off x="383492" y="1651074"/>
            <a:ext cx="3300603" cy="5376579"/>
            <a:chOff x="-2670034" y="2193809"/>
            <a:chExt cx="2542559" cy="3997932"/>
          </a:xfrm>
        </p:grpSpPr>
        <p:sp>
          <p:nvSpPr>
            <p:cNvPr id="16" name="角丸四角形 15"/>
            <p:cNvSpPr/>
            <p:nvPr/>
          </p:nvSpPr>
          <p:spPr>
            <a:xfrm>
              <a:off x="-2647175" y="2193810"/>
              <a:ext cx="2496844" cy="3997931"/>
            </a:xfrm>
            <a:prstGeom prst="roundRect">
              <a:avLst>
                <a:gd name="adj" fmla="val 4194"/>
              </a:avLst>
            </a:prstGeom>
            <a:noFill/>
            <a:ln w="127000" cmpd="sng">
              <a:solidFill>
                <a:srgbClr val="45B7EE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lIns="0" tIns="0" rIns="0" bIns="0" rtlCol="0" anchor="ctr" anchorCtr="0">
              <a:noAutofit/>
            </a:bodyPr>
            <a:lstStyle/>
            <a:p>
              <a:pPr algn="ctr" fontAlgn="ctr"/>
              <a:endPara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7" name="片側の 2 つの角を丸めた四角形 16"/>
            <p:cNvSpPr/>
            <p:nvPr/>
          </p:nvSpPr>
          <p:spPr>
            <a:xfrm>
              <a:off x="-2670034" y="2193809"/>
              <a:ext cx="2542559" cy="333734"/>
            </a:xfrm>
            <a:prstGeom prst="round2SameRect">
              <a:avLst>
                <a:gd name="adj1" fmla="val 48480"/>
                <a:gd name="adj2" fmla="val 0"/>
              </a:avLst>
            </a:prstGeom>
            <a:solidFill>
              <a:srgbClr val="45B7E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none" lIns="0" tIns="0" rIns="0" bIns="0" rtlCol="0" anchor="ctr" anchorCtr="0">
              <a:noAutofit/>
            </a:bodyPr>
            <a:lstStyle/>
            <a:p>
              <a:pPr algn="ctr" fontAlgn="ctr"/>
              <a:r>
                <a:rPr lang="en-US" altLang="ja-JP" sz="2400" b="1" dirty="0">
                  <a:solidFill>
                    <a:srgbClr val="00009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8</a:t>
              </a:r>
              <a:r>
                <a:rPr kumimoji="1" lang="ja-JP" altLang="en-US" sz="2400" b="1" dirty="0">
                  <a:solidFill>
                    <a:srgbClr val="00009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月</a:t>
              </a:r>
            </a:p>
          </p:txBody>
        </p:sp>
      </p:grpSp>
      <p:grpSp>
        <p:nvGrpSpPr>
          <p:cNvPr id="18" name="図形グループ 17"/>
          <p:cNvGrpSpPr/>
          <p:nvPr/>
        </p:nvGrpSpPr>
        <p:grpSpPr>
          <a:xfrm rot="10800000">
            <a:off x="3797266" y="1651069"/>
            <a:ext cx="3300601" cy="5376577"/>
            <a:chOff x="-2670030" y="2193810"/>
            <a:chExt cx="2542560" cy="3997931"/>
          </a:xfrm>
        </p:grpSpPr>
        <p:sp>
          <p:nvSpPr>
            <p:cNvPr id="19" name="角丸四角形 18"/>
            <p:cNvSpPr/>
            <p:nvPr/>
          </p:nvSpPr>
          <p:spPr>
            <a:xfrm>
              <a:off x="-2647175" y="2193810"/>
              <a:ext cx="2496844" cy="3997931"/>
            </a:xfrm>
            <a:prstGeom prst="roundRect">
              <a:avLst>
                <a:gd name="adj" fmla="val 4194"/>
              </a:avLst>
            </a:prstGeom>
            <a:noFill/>
            <a:ln w="127000" cmpd="sng">
              <a:solidFill>
                <a:srgbClr val="9AC958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lIns="0" tIns="0" rIns="0" bIns="0" rtlCol="0" anchor="ctr" anchorCtr="0">
              <a:noAutofit/>
            </a:bodyPr>
            <a:lstStyle/>
            <a:p>
              <a:pPr algn="ctr" fontAlgn="ctr"/>
              <a:endPara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20" name="片側の 2 つの角を丸めた四角形 19"/>
            <p:cNvSpPr/>
            <p:nvPr/>
          </p:nvSpPr>
          <p:spPr>
            <a:xfrm rot="10800000">
              <a:off x="-2670030" y="5858003"/>
              <a:ext cx="2542560" cy="332454"/>
            </a:xfrm>
            <a:prstGeom prst="round2SameRect">
              <a:avLst>
                <a:gd name="adj1" fmla="val 28123"/>
                <a:gd name="adj2" fmla="val 0"/>
              </a:avLst>
            </a:prstGeom>
            <a:solidFill>
              <a:srgbClr val="9AC95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none" lIns="0" tIns="0" rIns="0" bIns="0" rtlCol="0" anchor="ctr" anchorCtr="0">
              <a:noAutofit/>
            </a:bodyPr>
            <a:lstStyle/>
            <a:p>
              <a:pPr algn="ctr" fontAlgn="ctr"/>
              <a:r>
                <a:rPr lang="en-US" altLang="ja-JP" sz="2400" b="1" dirty="0">
                  <a:solidFill>
                    <a:srgbClr val="008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9</a:t>
              </a:r>
              <a:r>
                <a:rPr kumimoji="1" lang="ja-JP" altLang="en-US" sz="2400" b="1" dirty="0">
                  <a:solidFill>
                    <a:srgbClr val="008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月</a:t>
              </a:r>
            </a:p>
          </p:txBody>
        </p:sp>
      </p:grpSp>
      <p:grpSp>
        <p:nvGrpSpPr>
          <p:cNvPr id="21" name="図形グループ 20"/>
          <p:cNvGrpSpPr/>
          <p:nvPr/>
        </p:nvGrpSpPr>
        <p:grpSpPr>
          <a:xfrm>
            <a:off x="7211037" y="1613352"/>
            <a:ext cx="3300603" cy="5376577"/>
            <a:chOff x="-2670033" y="2193810"/>
            <a:chExt cx="2542560" cy="3997931"/>
          </a:xfrm>
        </p:grpSpPr>
        <p:sp>
          <p:nvSpPr>
            <p:cNvPr id="22" name="角丸四角形 21"/>
            <p:cNvSpPr/>
            <p:nvPr/>
          </p:nvSpPr>
          <p:spPr>
            <a:xfrm>
              <a:off x="-2647175" y="2193810"/>
              <a:ext cx="2496844" cy="3997931"/>
            </a:xfrm>
            <a:prstGeom prst="roundRect">
              <a:avLst>
                <a:gd name="adj" fmla="val 4194"/>
              </a:avLst>
            </a:prstGeom>
            <a:noFill/>
            <a:ln w="127000" cmpd="sng">
              <a:solidFill>
                <a:srgbClr val="F29A31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lIns="0" tIns="0" rIns="0" bIns="0" rtlCol="0" anchor="ctr" anchorCtr="0">
              <a:noAutofit/>
            </a:bodyPr>
            <a:lstStyle/>
            <a:p>
              <a:pPr algn="ctr" fontAlgn="ctr"/>
              <a:endPara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23" name="片側の 2 つの角を丸めた四角形 22"/>
            <p:cNvSpPr/>
            <p:nvPr/>
          </p:nvSpPr>
          <p:spPr>
            <a:xfrm>
              <a:off x="-2670033" y="2193810"/>
              <a:ext cx="2542560" cy="361784"/>
            </a:xfrm>
            <a:prstGeom prst="round2SameRect">
              <a:avLst>
                <a:gd name="adj1" fmla="val 48480"/>
                <a:gd name="adj2" fmla="val 0"/>
              </a:avLst>
            </a:prstGeom>
            <a:solidFill>
              <a:srgbClr val="F29A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none" lIns="0" tIns="0" rIns="0" bIns="0" rtlCol="0" anchor="ctr" anchorCtr="0">
              <a:noAutofit/>
            </a:bodyPr>
            <a:lstStyle/>
            <a:p>
              <a:pPr algn="ctr" fontAlgn="ctr"/>
              <a:r>
                <a:rPr lang="en-US" altLang="ja-JP" sz="24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10</a:t>
              </a:r>
              <a:r>
                <a:rPr kumimoji="1" lang="ja-JP" altLang="en-US" sz="24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月</a:t>
              </a:r>
            </a:p>
          </p:txBody>
        </p:sp>
      </p:grpSp>
      <p:grpSp>
        <p:nvGrpSpPr>
          <p:cNvPr id="24" name="図形グループ 23"/>
          <p:cNvGrpSpPr/>
          <p:nvPr/>
        </p:nvGrpSpPr>
        <p:grpSpPr>
          <a:xfrm>
            <a:off x="500718" y="2065551"/>
            <a:ext cx="3068925" cy="1180135"/>
            <a:chOff x="981418" y="2035047"/>
            <a:chExt cx="3406099" cy="1082473"/>
          </a:xfrm>
        </p:grpSpPr>
        <p:pic>
          <p:nvPicPr>
            <p:cNvPr id="25" name="図 24" descr="リボン.png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81418" y="2035047"/>
              <a:ext cx="3406099" cy="1082473"/>
            </a:xfrm>
            <a:prstGeom prst="rect">
              <a:avLst/>
            </a:prstGeom>
          </p:spPr>
        </p:pic>
        <p:sp>
          <p:nvSpPr>
            <p:cNvPr id="26" name="テキスト ボックス 25"/>
            <p:cNvSpPr txBox="1"/>
            <p:nvPr/>
          </p:nvSpPr>
          <p:spPr>
            <a:xfrm>
              <a:off x="1248470" y="2367007"/>
              <a:ext cx="2922558" cy="649482"/>
            </a:xfrm>
            <a:prstGeom prst="rect">
              <a:avLst/>
            </a:prstGeom>
            <a:noFill/>
          </p:spPr>
          <p:txBody>
            <a:bodyPr wrap="none" rtlCol="0">
              <a:prstTxWarp prst="textArchUp">
                <a:avLst/>
              </a:prstTxWarp>
              <a:spAutoFit/>
            </a:bodyPr>
            <a:lstStyle/>
            <a:p>
              <a:pPr algn="ctr"/>
              <a:r>
                <a:rPr kumimoji="1" lang="ja-JP" altLang="en-US" sz="2000" b="1" dirty="0">
                  <a:solidFill>
                    <a:schemeClr val="bg1"/>
                  </a:solidFill>
                </a:rPr>
                <a:t>エアコンクリーニング</a:t>
              </a:r>
            </a:p>
          </p:txBody>
        </p:sp>
      </p:grpSp>
      <p:grpSp>
        <p:nvGrpSpPr>
          <p:cNvPr id="27" name="図形グループ 26"/>
          <p:cNvGrpSpPr/>
          <p:nvPr/>
        </p:nvGrpSpPr>
        <p:grpSpPr>
          <a:xfrm>
            <a:off x="3961014" y="2067503"/>
            <a:ext cx="2990904" cy="1132930"/>
            <a:chOff x="3377234" y="4661847"/>
            <a:chExt cx="3319503" cy="1039174"/>
          </a:xfrm>
        </p:grpSpPr>
        <p:pic>
          <p:nvPicPr>
            <p:cNvPr id="28" name="図 27" descr="リボン.png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3377234" y="4661847"/>
              <a:ext cx="3319503" cy="1039174"/>
            </a:xfrm>
            <a:prstGeom prst="rect">
              <a:avLst/>
            </a:prstGeom>
          </p:spPr>
        </p:pic>
        <p:sp>
          <p:nvSpPr>
            <p:cNvPr id="29" name="テキスト ボックス 28"/>
            <p:cNvSpPr txBox="1"/>
            <p:nvPr/>
          </p:nvSpPr>
          <p:spPr>
            <a:xfrm>
              <a:off x="3572122" y="5022673"/>
              <a:ext cx="2922558" cy="649482"/>
            </a:xfrm>
            <a:prstGeom prst="rect">
              <a:avLst/>
            </a:prstGeom>
            <a:noFill/>
          </p:spPr>
          <p:txBody>
            <a:bodyPr wrap="none" rtlCol="0">
              <a:prstTxWarp prst="textArchUp">
                <a:avLst/>
              </a:prstTxWarp>
              <a:spAutoFit/>
            </a:bodyPr>
            <a:lstStyle/>
            <a:p>
              <a:pPr algn="ctr"/>
              <a:r>
                <a:rPr lang="ja-JP" altLang="en-US" sz="2000" b="1" dirty="0">
                  <a:solidFill>
                    <a:schemeClr val="bg1"/>
                  </a:solidFill>
                </a:rPr>
                <a:t>キッチン</a:t>
              </a:r>
              <a:r>
                <a:rPr kumimoji="1" lang="ja-JP" altLang="en-US" sz="2000" b="1" dirty="0">
                  <a:solidFill>
                    <a:schemeClr val="bg1"/>
                  </a:solidFill>
                </a:rPr>
                <a:t>クリーニング</a:t>
              </a:r>
            </a:p>
          </p:txBody>
        </p:sp>
      </p:grpSp>
      <p:grpSp>
        <p:nvGrpSpPr>
          <p:cNvPr id="30" name="図形グループ 29"/>
          <p:cNvGrpSpPr/>
          <p:nvPr/>
        </p:nvGrpSpPr>
        <p:grpSpPr>
          <a:xfrm>
            <a:off x="7327630" y="2069457"/>
            <a:ext cx="3091378" cy="1085722"/>
            <a:chOff x="966986" y="7360812"/>
            <a:chExt cx="3431020" cy="995874"/>
          </a:xfrm>
        </p:grpSpPr>
        <p:pic>
          <p:nvPicPr>
            <p:cNvPr id="31" name="図 30" descr="リボン.png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66986" y="7360812"/>
              <a:ext cx="3431020" cy="995874"/>
            </a:xfrm>
            <a:prstGeom prst="rect">
              <a:avLst/>
            </a:prstGeom>
          </p:spPr>
        </p:pic>
        <p:sp>
          <p:nvSpPr>
            <p:cNvPr id="32" name="テキスト ボックス 31"/>
            <p:cNvSpPr txBox="1"/>
            <p:nvPr/>
          </p:nvSpPr>
          <p:spPr>
            <a:xfrm>
              <a:off x="1219604" y="7678338"/>
              <a:ext cx="2922558" cy="649482"/>
            </a:xfrm>
            <a:prstGeom prst="rect">
              <a:avLst/>
            </a:prstGeom>
            <a:noFill/>
          </p:spPr>
          <p:txBody>
            <a:bodyPr wrap="none" rtlCol="0">
              <a:prstTxWarp prst="textArchUp">
                <a:avLst/>
              </a:prstTxWarp>
              <a:spAutoFit/>
            </a:bodyPr>
            <a:lstStyle/>
            <a:p>
              <a:pPr algn="ctr"/>
              <a:r>
                <a:rPr lang="ja-JP" altLang="en-US" sz="2000" b="1" dirty="0">
                  <a:solidFill>
                    <a:schemeClr val="bg1"/>
                  </a:solidFill>
                </a:rPr>
                <a:t>浴槽</a:t>
              </a:r>
              <a:r>
                <a:rPr kumimoji="1" lang="ja-JP" altLang="en-US" sz="2000" b="1" dirty="0">
                  <a:solidFill>
                    <a:schemeClr val="bg1"/>
                  </a:solidFill>
                </a:rPr>
                <a:t>クリーニング</a:t>
              </a:r>
            </a:p>
          </p:txBody>
        </p:sp>
      </p:grpSp>
      <p:sp>
        <p:nvSpPr>
          <p:cNvPr id="33" name="角丸四角形 32"/>
          <p:cNvSpPr/>
          <p:nvPr/>
        </p:nvSpPr>
        <p:spPr>
          <a:xfrm>
            <a:off x="702577" y="6345552"/>
            <a:ext cx="2650203" cy="490721"/>
          </a:xfrm>
          <a:prstGeom prst="roundRect">
            <a:avLst>
              <a:gd name="adj" fmla="val 18005"/>
            </a:avLst>
          </a:prstGeom>
          <a:solidFill>
            <a:srgbClr val="FFFF00"/>
          </a:solidFill>
          <a:ln w="127000" cmpd="sng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 fontAlgn="ctr"/>
            <a:r>
              <a:rPr lang="en-US" altLang="ja-JP" sz="2400" dirty="0">
                <a:solidFill>
                  <a:srgbClr val="FF0000"/>
                </a:solidFill>
                <a:latin typeface="ＭＳ Ｐゴシック"/>
                <a:ea typeface="ＭＳ Ｐゴシック"/>
                <a:cs typeface="ＭＳ Ｐゴシック"/>
              </a:rPr>
              <a:t>1</a:t>
            </a:r>
            <a:r>
              <a:rPr lang="ja-JP" altLang="en-US" sz="2400" dirty="0">
                <a:solidFill>
                  <a:srgbClr val="FF0000"/>
                </a:solidFill>
                <a:latin typeface="ＭＳ Ｐゴシック"/>
                <a:ea typeface="ＭＳ Ｐゴシック"/>
                <a:cs typeface="ＭＳ Ｐゴシック"/>
              </a:rPr>
              <a:t>台</a:t>
            </a:r>
            <a:r>
              <a:rPr lang="en-US" altLang="ja-JP" sz="2400" dirty="0">
                <a:solidFill>
                  <a:srgbClr val="FF0000"/>
                </a:solidFill>
                <a:latin typeface="ＭＳ Ｐゴシック"/>
                <a:ea typeface="ＭＳ Ｐゴシック"/>
                <a:cs typeface="ＭＳ Ｐゴシック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latin typeface="ＭＳ Ｐゴシック"/>
                <a:ea typeface="ＭＳ Ｐゴシック"/>
                <a:cs typeface="ＭＳ Ｐゴシック"/>
              </a:rPr>
              <a:t>¥</a:t>
            </a:r>
            <a:r>
              <a:rPr lang="en-US" altLang="ja-JP" sz="3200" dirty="0">
                <a:solidFill>
                  <a:srgbClr val="FF0000"/>
                </a:solidFill>
                <a:latin typeface="ＭＳ Ｐゴシック"/>
                <a:ea typeface="ＭＳ Ｐゴシック"/>
                <a:cs typeface="ＭＳ Ｐゴシック"/>
              </a:rPr>
              <a:t>9,800</a:t>
            </a:r>
            <a:endParaRPr kumimoji="1" lang="ja-JP" altLang="en-US" sz="2400" dirty="0">
              <a:solidFill>
                <a:srgbClr val="FF0000"/>
              </a:solidFill>
              <a:latin typeface="ＭＳ Ｐゴシック"/>
              <a:ea typeface="ＭＳ Ｐゴシック"/>
              <a:cs typeface="ＭＳ Ｐゴシック"/>
            </a:endParaRPr>
          </a:p>
        </p:txBody>
      </p:sp>
      <p:sp>
        <p:nvSpPr>
          <p:cNvPr id="34" name="角丸四角形 33"/>
          <p:cNvSpPr/>
          <p:nvPr/>
        </p:nvSpPr>
        <p:spPr>
          <a:xfrm>
            <a:off x="4120947" y="6344342"/>
            <a:ext cx="2650203" cy="490721"/>
          </a:xfrm>
          <a:prstGeom prst="roundRect">
            <a:avLst>
              <a:gd name="adj" fmla="val 18005"/>
            </a:avLst>
          </a:prstGeom>
          <a:solidFill>
            <a:srgbClr val="FFFF00"/>
          </a:solidFill>
          <a:ln w="127000" cmpd="sng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 fontAlgn="ctr"/>
            <a:r>
              <a:rPr lang="en-US" altLang="ja-JP" sz="2000" dirty="0">
                <a:solidFill>
                  <a:srgbClr val="FF0000"/>
                </a:solidFill>
                <a:latin typeface="ＭＳ Ｐゴシック"/>
                <a:ea typeface="ＭＳ Ｐゴシック"/>
                <a:cs typeface="ＭＳ Ｐゴシック"/>
              </a:rPr>
              <a:t>¥</a:t>
            </a:r>
            <a:r>
              <a:rPr lang="en-US" altLang="ja-JP" sz="3200" dirty="0">
                <a:solidFill>
                  <a:srgbClr val="FF0000"/>
                </a:solidFill>
                <a:latin typeface="ＭＳ Ｐゴシック"/>
                <a:ea typeface="ＭＳ Ｐゴシック"/>
                <a:cs typeface="ＭＳ Ｐゴシック"/>
              </a:rPr>
              <a:t>16,800</a:t>
            </a:r>
            <a:endParaRPr kumimoji="1" lang="ja-JP" altLang="en-US" sz="2400" dirty="0">
              <a:solidFill>
                <a:srgbClr val="FF0000"/>
              </a:solidFill>
              <a:latin typeface="ＭＳ Ｐゴシック"/>
              <a:ea typeface="ＭＳ Ｐゴシック"/>
              <a:cs typeface="ＭＳ Ｐゴシック"/>
            </a:endParaRPr>
          </a:p>
        </p:txBody>
      </p:sp>
      <p:sp>
        <p:nvSpPr>
          <p:cNvPr id="35" name="角丸四角形 34"/>
          <p:cNvSpPr/>
          <p:nvPr/>
        </p:nvSpPr>
        <p:spPr>
          <a:xfrm>
            <a:off x="7542689" y="6346850"/>
            <a:ext cx="2650203" cy="490721"/>
          </a:xfrm>
          <a:prstGeom prst="roundRect">
            <a:avLst>
              <a:gd name="adj" fmla="val 18005"/>
            </a:avLst>
          </a:prstGeom>
          <a:solidFill>
            <a:srgbClr val="FFFF00"/>
          </a:solidFill>
          <a:ln w="127000" cmpd="sng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 fontAlgn="ctr"/>
            <a:r>
              <a:rPr lang="en-US" altLang="ja-JP" sz="2000" dirty="0">
                <a:solidFill>
                  <a:srgbClr val="FF0000"/>
                </a:solidFill>
                <a:latin typeface="ＭＳ Ｐゴシック"/>
                <a:ea typeface="ＭＳ Ｐゴシック"/>
                <a:cs typeface="ＭＳ Ｐゴシック"/>
              </a:rPr>
              <a:t>¥</a:t>
            </a:r>
            <a:r>
              <a:rPr lang="en-US" altLang="ja-JP" sz="3200" dirty="0">
                <a:solidFill>
                  <a:srgbClr val="FF0000"/>
                </a:solidFill>
                <a:latin typeface="ＭＳ Ｐゴシック"/>
                <a:ea typeface="ＭＳ Ｐゴシック"/>
                <a:cs typeface="ＭＳ Ｐゴシック"/>
              </a:rPr>
              <a:t>16,800</a:t>
            </a:r>
            <a:endParaRPr kumimoji="1" lang="ja-JP" altLang="en-US" sz="2400" dirty="0">
              <a:solidFill>
                <a:srgbClr val="FF0000"/>
              </a:solidFill>
              <a:latin typeface="ＭＳ Ｐゴシック"/>
              <a:ea typeface="ＭＳ Ｐゴシック"/>
              <a:cs typeface="ＭＳ Ｐゴシック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463003" y="3080740"/>
            <a:ext cx="289418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Clr>
                <a:srgbClr val="FF0000"/>
              </a:buClr>
              <a:buFont typeface="Wingdings" charset="2"/>
              <a:buChar char="ü"/>
            </a:pPr>
            <a:r>
              <a:rPr lang="ja-JP" altLang="en-US" sz="1400" dirty="0">
                <a:solidFill>
                  <a:srgbClr val="000000"/>
                </a:solidFill>
                <a:latin typeface="ＭＳ Ｐゴシック"/>
                <a:cs typeface="ＭＳ Ｐゴシック"/>
              </a:rPr>
              <a:t>専用洗剤と高圧洗浄でホコリ・カビ・ダニ・タバコのヤニを徹底除去。</a:t>
            </a:r>
          </a:p>
          <a:p>
            <a:pPr marL="285750" indent="-285750" algn="just">
              <a:buClr>
                <a:srgbClr val="FF0000"/>
              </a:buClr>
              <a:buFont typeface="Wingdings" charset="2"/>
              <a:buChar char="ü"/>
            </a:pPr>
            <a:r>
              <a:rPr lang="ja-JP" altLang="en-US" sz="1400" dirty="0">
                <a:solidFill>
                  <a:srgbClr val="000000"/>
                </a:solidFill>
                <a:latin typeface="ＭＳ Ｐゴシック"/>
                <a:cs typeface="ＭＳ Ｐゴシック"/>
              </a:rPr>
              <a:t>冷房効率もアップ</a:t>
            </a: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3907575" y="3080740"/>
            <a:ext cx="289418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Clr>
                <a:srgbClr val="FF0000"/>
              </a:buClr>
              <a:buFont typeface="Wingdings" charset="2"/>
              <a:buChar char="ü"/>
            </a:pPr>
            <a:r>
              <a:rPr lang="ja-JP" altLang="en-US" sz="1400" dirty="0">
                <a:solidFill>
                  <a:srgbClr val="000000"/>
                </a:solidFill>
                <a:latin typeface="ＭＳ Ｐゴシック"/>
                <a:cs typeface="ＭＳ Ｐゴシック"/>
              </a:rPr>
              <a:t>加熱蝶理器・シンク・床・壁の頑固な汚れを除去。</a:t>
            </a:r>
            <a:endParaRPr lang="en-US" altLang="ja-JP" sz="1400" dirty="0">
              <a:solidFill>
                <a:srgbClr val="000000"/>
              </a:solidFill>
              <a:latin typeface="ＭＳ Ｐゴシック"/>
              <a:cs typeface="ＭＳ Ｐゴシック"/>
            </a:endParaRPr>
          </a:p>
          <a:p>
            <a:pPr marL="285750" indent="-285750" algn="just">
              <a:buClr>
                <a:srgbClr val="FF0000"/>
              </a:buClr>
              <a:buFont typeface="Wingdings" charset="2"/>
              <a:buChar char="ü"/>
            </a:pPr>
            <a:r>
              <a:rPr lang="ja-JP" altLang="en-US" sz="1400" dirty="0">
                <a:solidFill>
                  <a:srgbClr val="000000"/>
                </a:solidFill>
                <a:latin typeface="ＭＳ Ｐゴシック"/>
                <a:cs typeface="ＭＳ Ｐゴシック"/>
              </a:rPr>
              <a:t>清潔なキッチンでお料理の腕も磨きましょう。</a:t>
            </a: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7330279" y="3080740"/>
            <a:ext cx="289418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Clr>
                <a:srgbClr val="FF0000"/>
              </a:buClr>
              <a:buFont typeface="Wingdings" charset="2"/>
              <a:buChar char="ü"/>
            </a:pPr>
            <a:r>
              <a:rPr lang="ja-JP" altLang="en-US" sz="1400" dirty="0">
                <a:solidFill>
                  <a:srgbClr val="000000"/>
                </a:solidFill>
                <a:latin typeface="ＭＳ Ｐゴシック"/>
                <a:cs typeface="ＭＳ Ｐゴシック"/>
              </a:rPr>
              <a:t>自分ではあまり手を付けたくない壁・天井の黒カビや浴槽の湯垢、排水口のヌメリをすっきり落として快適なバスタイムを！</a:t>
            </a:r>
          </a:p>
        </p:txBody>
      </p:sp>
      <p:grpSp>
        <p:nvGrpSpPr>
          <p:cNvPr id="39" name="図形グループ 38"/>
          <p:cNvGrpSpPr/>
          <p:nvPr/>
        </p:nvGrpSpPr>
        <p:grpSpPr>
          <a:xfrm>
            <a:off x="558785" y="7066977"/>
            <a:ext cx="9675216" cy="523220"/>
            <a:chOff x="1819080" y="7293071"/>
            <a:chExt cx="9675216" cy="523220"/>
          </a:xfrm>
        </p:grpSpPr>
        <p:sp>
          <p:nvSpPr>
            <p:cNvPr id="40" name="正方形/長方形 39"/>
            <p:cNvSpPr/>
            <p:nvPr/>
          </p:nvSpPr>
          <p:spPr>
            <a:xfrm>
              <a:off x="1819080" y="7402070"/>
              <a:ext cx="3420485" cy="33855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</p:spPr>
          <p:txBody>
            <a:bodyPr wrap="square" anchor="ctr">
              <a:spAutoFit/>
            </a:bodyPr>
            <a:lstStyle/>
            <a:p>
              <a:pPr algn="ctr"/>
              <a:r>
                <a:rPr lang="ja-JP" altLang="en-US" sz="1600" dirty="0">
                  <a:solidFill>
                    <a:schemeClr val="bg1"/>
                  </a:solidFill>
                </a:rPr>
                <a:t>お見積無料！</a:t>
              </a:r>
              <a:r>
                <a:rPr lang="ja-JP" altLang="en-US" sz="1100" dirty="0">
                  <a:solidFill>
                    <a:schemeClr val="bg1"/>
                  </a:solidFill>
                </a:rPr>
                <a:t>お気軽にお問合せください</a:t>
              </a:r>
            </a:p>
          </p:txBody>
        </p:sp>
        <p:sp>
          <p:nvSpPr>
            <p:cNvPr id="41" name="正方形/長方形 40"/>
            <p:cNvSpPr/>
            <p:nvPr/>
          </p:nvSpPr>
          <p:spPr>
            <a:xfrm>
              <a:off x="5805676" y="7293071"/>
              <a:ext cx="324706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ja-JP" altLang="en-US" sz="2800" b="1" dirty="0">
                  <a:solidFill>
                    <a:schemeClr val="bg1"/>
                  </a:solidFill>
                  <a:latin typeface="+mn-ea"/>
                </a:rPr>
                <a:t>03-1234-1111</a:t>
              </a:r>
            </a:p>
          </p:txBody>
        </p:sp>
        <p:sp>
          <p:nvSpPr>
            <p:cNvPr id="42" name="正方形/長方形 41"/>
            <p:cNvSpPr/>
            <p:nvPr/>
          </p:nvSpPr>
          <p:spPr>
            <a:xfrm>
              <a:off x="8088013" y="7403347"/>
              <a:ext cx="3406283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ja-JP" altLang="en-US" sz="1400" dirty="0">
                  <a:solidFill>
                    <a:schemeClr val="bg1"/>
                  </a:solidFill>
                  <a:latin typeface="+mn-ea"/>
                </a:rPr>
                <a:t>アスクルクリーニング　</a:t>
              </a:r>
              <a:r>
                <a:rPr lang="ja-JP" altLang="en-US" sz="1200" dirty="0">
                  <a:solidFill>
                    <a:schemeClr val="bg1"/>
                  </a:solidFill>
                  <a:latin typeface="+mn-ea"/>
                </a:rPr>
                <a:t>東京都豊洲3－2－3</a:t>
              </a:r>
            </a:p>
          </p:txBody>
        </p:sp>
        <p:sp>
          <p:nvSpPr>
            <p:cNvPr id="43" name="正方形/長方形 42"/>
            <p:cNvSpPr/>
            <p:nvPr/>
          </p:nvSpPr>
          <p:spPr>
            <a:xfrm>
              <a:off x="5381840" y="7354627"/>
              <a:ext cx="482653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ja-JP" altLang="en-US" sz="2000" b="1" dirty="0">
                  <a:solidFill>
                    <a:schemeClr val="bg1"/>
                  </a:solidFill>
                  <a:latin typeface="+mn-ea"/>
                </a:rPr>
                <a:t>☎</a:t>
              </a:r>
            </a:p>
          </p:txBody>
        </p:sp>
      </p:grpSp>
      <p:pic>
        <p:nvPicPr>
          <p:cNvPr id="44" name="図 43" descr="イラスト.png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1851" y="4400971"/>
            <a:ext cx="2627910" cy="2074745"/>
          </a:xfrm>
          <a:prstGeom prst="rect">
            <a:avLst/>
          </a:prstGeom>
        </p:spPr>
      </p:pic>
      <p:sp>
        <p:nvSpPr>
          <p:cNvPr id="45" name="正方形/長方形 44"/>
          <p:cNvSpPr/>
          <p:nvPr/>
        </p:nvSpPr>
        <p:spPr>
          <a:xfrm>
            <a:off x="4135583" y="4126148"/>
            <a:ext cx="261651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ja-JP" altLang="en-US" sz="1200" dirty="0">
                <a:solidFill>
                  <a:srgbClr val="000000"/>
                </a:solidFill>
                <a:latin typeface="ＭＳ Ｐゴシック"/>
                <a:cs typeface="ＭＳ Ｐゴシック"/>
              </a:rPr>
              <a:t>※レンジフード・魚焼きグリルは別料金となります。</a:t>
            </a:r>
            <a:endParaRPr lang="ja-JP" altLang="en-US" sz="1400" dirty="0"/>
          </a:p>
        </p:txBody>
      </p:sp>
      <p:sp>
        <p:nvSpPr>
          <p:cNvPr id="46" name="正方形/長方形 45"/>
          <p:cNvSpPr/>
          <p:nvPr/>
        </p:nvSpPr>
        <p:spPr>
          <a:xfrm>
            <a:off x="715528" y="4126148"/>
            <a:ext cx="261651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rgbClr val="FF0000"/>
              </a:buClr>
            </a:pPr>
            <a:r>
              <a:rPr lang="ja-JP" altLang="en-US" sz="1200" dirty="0">
                <a:solidFill>
                  <a:srgbClr val="000000"/>
                </a:solidFill>
                <a:latin typeface="ＭＳ Ｐゴシック"/>
                <a:cs typeface="ＭＳ Ｐゴシック"/>
              </a:rPr>
              <a:t>※天井埋め込みタイプ・室外機洗浄コースもございます。</a:t>
            </a:r>
            <a:endParaRPr lang="ja-JP" altLang="en-US" sz="1400" dirty="0"/>
          </a:p>
        </p:txBody>
      </p:sp>
      <p:sp>
        <p:nvSpPr>
          <p:cNvPr id="47" name="正方形/長方形 46"/>
          <p:cNvSpPr/>
          <p:nvPr/>
        </p:nvSpPr>
        <p:spPr>
          <a:xfrm>
            <a:off x="7643656" y="4126148"/>
            <a:ext cx="261651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ja-JP" altLang="en-US" sz="1200" dirty="0">
                <a:solidFill>
                  <a:srgbClr val="000000"/>
                </a:solidFill>
                <a:latin typeface="ＭＳ Ｐゴシック"/>
                <a:cs typeface="ＭＳ Ｐゴシック"/>
              </a:rPr>
              <a:t>※オプションで浴室暖房乾燥機（換気扇）洗浄も承ります。</a:t>
            </a:r>
            <a:endParaRPr lang="ja-JP" altLang="en-US" sz="1400" dirty="0"/>
          </a:p>
        </p:txBody>
      </p:sp>
      <p:sp>
        <p:nvSpPr>
          <p:cNvPr id="58" name="円/楕円 57"/>
          <p:cNvSpPr/>
          <p:nvPr/>
        </p:nvSpPr>
        <p:spPr>
          <a:xfrm>
            <a:off x="903152" y="5581199"/>
            <a:ext cx="1142926" cy="705589"/>
          </a:xfrm>
          <a:prstGeom prst="ellipse">
            <a:avLst/>
          </a:prstGeom>
          <a:noFill/>
          <a:ln>
            <a:solidFill>
              <a:srgbClr val="3EB7EB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07298185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5">
            <a:lumMod val="50000"/>
          </a:schemeClr>
        </a:solidFill>
        <a:ln>
          <a:noFill/>
        </a:ln>
      </a:spPr>
      <a:bodyPr rtlCol="0" anchor="ctr"/>
      <a:lstStyle>
        <a:defPPr algn="ctr">
          <a:defRPr kumimoji="1" sz="2400" b="1" dirty="0" smtClean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53</Template>
  <TotalTime>315</TotalTime>
  <Words>251</Words>
  <Application>Microsoft Office PowerPoint</Application>
  <PresentationFormat>ユーザー設定</PresentationFormat>
  <Paragraphs>37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HG丸ｺﾞｼｯｸM-PRO</vt:lpstr>
      <vt:lpstr>ＭＳ Ｐゴシック</vt:lpstr>
      <vt:lpstr>メイリオ</vt:lpstr>
      <vt:lpstr>Arial</vt:lpstr>
      <vt:lpstr>Calibri</vt:lpstr>
      <vt:lpstr>Calibri Light</vt:lpstr>
      <vt:lpstr>Wingdings</vt:lpstr>
      <vt:lpstr>ガイド入りテンプレートサンプル20130531三木さん</vt:lpstr>
      <vt:lpstr>デザインの設定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鈴木 翔</cp:lastModifiedBy>
  <cp:revision>51</cp:revision>
  <cp:lastPrinted>2013-04-25T06:18:16Z</cp:lastPrinted>
  <dcterms:created xsi:type="dcterms:W3CDTF">2013-08-07T01:20:38Z</dcterms:created>
  <dcterms:modified xsi:type="dcterms:W3CDTF">2018-02-28T11:47:54Z</dcterms:modified>
</cp:coreProperties>
</file>