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4"/>
  </p:notesMasterIdLst>
  <p:handoutMasterIdLst>
    <p:handoutMasterId r:id="rId5"/>
  </p:handoutMasterIdLst>
  <p:sldIdLst>
    <p:sldId id="260" r:id="rId2"/>
    <p:sldId id="266" r:id="rId3"/>
  </p:sldIdLst>
  <p:sldSz cx="7775575" cy="10907713"/>
  <p:notesSz cx="7318375" cy="10450513"/>
  <p:defaultTextStyle>
    <a:defPPr>
      <a:defRPr lang="ja-JP"/>
    </a:defPPr>
    <a:lvl1pPr marL="0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35">
          <p15:clr>
            <a:srgbClr val="A4A3A4"/>
          </p15:clr>
        </p15:guide>
        <p15:guide id="2" pos="24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91">
          <p15:clr>
            <a:srgbClr val="A4A3A4"/>
          </p15:clr>
        </p15:guide>
        <p15:guide id="2" pos="2305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1C61"/>
    <a:srgbClr val="171C00"/>
    <a:srgbClr val="170000"/>
    <a:srgbClr val="D3561B"/>
    <a:srgbClr val="DE5717"/>
    <a:srgbClr val="1A2952"/>
    <a:srgbClr val="1C2A54"/>
    <a:srgbClr val="EA5711"/>
    <a:srgbClr val="C61A22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63" autoAdjust="0"/>
    <p:restoredTop sz="98597" autoAdjust="0"/>
  </p:normalViewPr>
  <p:slideViewPr>
    <p:cSldViewPr snapToGrid="0">
      <p:cViewPr varScale="1">
        <p:scale>
          <a:sx n="58" d="100"/>
          <a:sy n="58" d="100"/>
        </p:scale>
        <p:origin x="1452" y="72"/>
      </p:cViewPr>
      <p:guideLst>
        <p:guide orient="horz" pos="3435"/>
        <p:guide pos="244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48" d="100"/>
          <a:sy n="48" d="100"/>
        </p:scale>
        <p:origin x="-2982" y="-102"/>
      </p:cViewPr>
      <p:guideLst>
        <p:guide orient="horz" pos="3291"/>
        <p:guide pos="230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171825" cy="522288"/>
          </a:xfrm>
          <a:prstGeom prst="rect">
            <a:avLst/>
          </a:prstGeom>
        </p:spPr>
        <p:txBody>
          <a:bodyPr vert="horz" lIns="91430" tIns="45715" rIns="91430" bIns="45715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4144964" y="0"/>
            <a:ext cx="3171825" cy="522288"/>
          </a:xfrm>
          <a:prstGeom prst="rect">
            <a:avLst/>
          </a:prstGeom>
        </p:spPr>
        <p:txBody>
          <a:bodyPr vert="horz" lIns="91430" tIns="45715" rIns="91430" bIns="45715" rtlCol="0"/>
          <a:lstStyle>
            <a:lvl1pPr algn="r">
              <a:defRPr sz="1200"/>
            </a:lvl1pPr>
          </a:lstStyle>
          <a:p>
            <a:fld id="{EA4C0380-2DE9-498B-B68D-60B46204BA80}" type="datetimeFigureOut">
              <a:rPr kumimoji="1" lang="ja-JP" altLang="en-US" smtClean="0"/>
              <a:t>2018/1/31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1" y="9926639"/>
            <a:ext cx="3171825" cy="522287"/>
          </a:xfrm>
          <a:prstGeom prst="rect">
            <a:avLst/>
          </a:prstGeom>
        </p:spPr>
        <p:txBody>
          <a:bodyPr vert="horz" lIns="91430" tIns="45715" rIns="91430" bIns="45715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4144964" y="9926639"/>
            <a:ext cx="3171825" cy="522287"/>
          </a:xfrm>
          <a:prstGeom prst="rect">
            <a:avLst/>
          </a:prstGeom>
        </p:spPr>
        <p:txBody>
          <a:bodyPr vert="horz" lIns="91430" tIns="45715" rIns="91430" bIns="45715" rtlCol="0" anchor="b"/>
          <a:lstStyle>
            <a:lvl1pPr algn="r">
              <a:defRPr sz="1200"/>
            </a:lvl1pPr>
          </a:lstStyle>
          <a:p>
            <a:fld id="{78A262EF-70DF-4926-8929-0A60A2E81DC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540521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3" y="0"/>
            <a:ext cx="3171295" cy="524340"/>
          </a:xfrm>
          <a:prstGeom prst="rect">
            <a:avLst/>
          </a:prstGeom>
        </p:spPr>
        <p:txBody>
          <a:bodyPr vert="horz" lIns="97155" tIns="48578" rIns="97155" bIns="48578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145389" y="0"/>
            <a:ext cx="3171295" cy="524340"/>
          </a:xfrm>
          <a:prstGeom prst="rect">
            <a:avLst/>
          </a:prstGeom>
        </p:spPr>
        <p:txBody>
          <a:bodyPr vert="horz" lIns="97155" tIns="48578" rIns="97155" bIns="48578" rtlCol="0"/>
          <a:lstStyle>
            <a:lvl1pPr algn="r">
              <a:defRPr sz="1200"/>
            </a:lvl1pPr>
          </a:lstStyle>
          <a:p>
            <a:fld id="{70F99883-74AE-4A2C-81B7-5B86A08198C0}" type="datetimeFigureOut">
              <a:rPr kumimoji="1" lang="ja-JP" altLang="en-US" smtClean="0"/>
              <a:t>2018/1/31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401888" y="1304925"/>
            <a:ext cx="2514600" cy="35290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7155" tIns="48578" rIns="97155" bIns="48578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731838" y="5029311"/>
            <a:ext cx="5854700" cy="4114889"/>
          </a:xfrm>
          <a:prstGeom prst="rect">
            <a:avLst/>
          </a:prstGeom>
        </p:spPr>
        <p:txBody>
          <a:bodyPr vert="horz" lIns="97155" tIns="48578" rIns="97155" bIns="48578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3" y="9926177"/>
            <a:ext cx="3171295" cy="524339"/>
          </a:xfrm>
          <a:prstGeom prst="rect">
            <a:avLst/>
          </a:prstGeom>
        </p:spPr>
        <p:txBody>
          <a:bodyPr vert="horz" lIns="97155" tIns="48578" rIns="97155" bIns="48578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145389" y="9926177"/>
            <a:ext cx="3171295" cy="524339"/>
          </a:xfrm>
          <a:prstGeom prst="rect">
            <a:avLst/>
          </a:prstGeom>
        </p:spPr>
        <p:txBody>
          <a:bodyPr vert="horz" lIns="97155" tIns="48578" rIns="97155" bIns="48578" rtlCol="0" anchor="b"/>
          <a:lstStyle>
            <a:lvl1pPr algn="r">
              <a:defRPr sz="1200"/>
            </a:lvl1pPr>
          </a:lstStyle>
          <a:p>
            <a:fld id="{ACD93CC5-A9B8-46A1-B8C3-70AA73E05DA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00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785129"/>
            <a:ext cx="6609239" cy="3797500"/>
          </a:xfrm>
          <a:prstGeom prst="rect">
            <a:avLst/>
          </a:prstGeom>
        </p:spPr>
        <p:txBody>
          <a:bodyPr anchor="b"/>
          <a:lstStyle>
            <a:lvl1pPr algn="ctr"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5729075"/>
            <a:ext cx="5831681" cy="26335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4A3B7E-DD21-4048-88F3-59665D8E8CD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903F17-9641-4B84-A974-7D55D06F189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0892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294DBB-917B-4186-A703-7409F7CF8E5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2B72EE-4B45-425F-B500-026DA88CB77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36521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580735"/>
            <a:ext cx="1676608" cy="9243783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580735"/>
            <a:ext cx="4932630" cy="924378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4D20DD-EE55-4DDE-BB8B-8D151B9371C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60586A-009D-4946-86B1-6BEB0D580BF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2806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2877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E7DE13-46BE-4B37-9FBB-8FA2A87D722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7FC707-0A99-4B85-9C38-B64E72987C1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5207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2719357"/>
            <a:ext cx="6706433" cy="4537305"/>
          </a:xfrm>
          <a:prstGeom prst="rect">
            <a:avLst/>
          </a:prstGeom>
        </p:spPr>
        <p:txBody>
          <a:bodyPr anchor="b"/>
          <a:lstStyle>
            <a:lvl1pPr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7299586"/>
            <a:ext cx="6706433" cy="238606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84D596-71CB-401C-BE2A-FF96587D8E9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9CCBC2-8C21-4C9A-A2A0-C4F7CFD13B6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2403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903673"/>
            <a:ext cx="3304619" cy="69208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903673"/>
            <a:ext cx="3304619" cy="69208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3FDC24-657B-46BD-9F76-F6EB56EE60B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8B99DA-1B7B-4D03-B44C-EA0B6BFD2A8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31695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80737"/>
            <a:ext cx="6706433" cy="210832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2673905"/>
            <a:ext cx="3289432" cy="13104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3984345"/>
            <a:ext cx="3289432" cy="58603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2673905"/>
            <a:ext cx="3305632" cy="13104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3984345"/>
            <a:ext cx="3305632" cy="58603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244564-11C5-49CA-A6C6-0EFA5B9EEF5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0FB411-F8C4-4E71-AA2F-EFB8BA58573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3289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3C5F0A-E814-4F5B-8509-4826EF6EAFA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C3135D-753B-4641-9B40-F5C756AB03B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9063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49F838-D727-4C3D-981F-C91357BA972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37CFDE-7B0F-4037-894D-A6CABA6358C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63098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  <a:prstGeom prst="rect">
            <a:avLst/>
          </a:prstGeo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570511"/>
            <a:ext cx="3936385" cy="7751546"/>
          </a:xfrm>
          <a:prstGeom prst="rect">
            <a:avLst/>
          </a:prstGeo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578700-CC02-43A7-8D67-617F0C9B34C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7CBD56-090A-4AA6-BB18-0A87B6BE424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1046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  <a:prstGeom prst="rect">
            <a:avLst/>
          </a:prstGeo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570511"/>
            <a:ext cx="3936385" cy="7751546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pPr lvl="0"/>
            <a:r>
              <a:rPr lang="ja-JP" altLang="en-US" noProof="0"/>
              <a:t>図を追加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CF08AA-2110-42CD-8773-E3A4EF59A3C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69A334-02AD-4810-8742-6DB93C5EA25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634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746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</p:sldLayoutIdLst>
  <p:txStyles>
    <p:titleStyle>
      <a:lvl1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2pPr>
      <a:lvl3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3pPr>
      <a:lvl4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4pPr>
      <a:lvl5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5pPr>
      <a:lvl6pPr marL="4572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6pPr>
      <a:lvl7pPr marL="9144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7pPr>
      <a:lvl8pPr marL="13716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8pPr>
      <a:lvl9pPr marL="18288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9pPr>
    </p:titleStyle>
    <p:bodyStyle>
      <a:lvl1pPr marL="193675" indent="-193675" algn="l" defTabSz="776288" rtl="0" fontAlgn="base">
        <a:lnSpc>
          <a:spcPct val="90000"/>
        </a:lnSpc>
        <a:spcBef>
          <a:spcPts val="850"/>
        </a:spcBef>
        <a:spcAft>
          <a:spcPct val="0"/>
        </a:spcAft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7775575" cy="109077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07950" y="107950"/>
            <a:ext cx="7559675" cy="106918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7416800" cy="105489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125413" y="7237413"/>
            <a:ext cx="7542212" cy="2222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93675" y="10188575"/>
            <a:ext cx="7345363" cy="33338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-22225" y="4989513"/>
            <a:ext cx="7777163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1895475" y="2957513"/>
            <a:ext cx="3983038" cy="1903412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POINT1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テンプレートのサイズは黒の枠</a:t>
            </a:r>
            <a:endParaRPr lang="en-US" altLang="ja-JP" sz="1800" b="1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(303</a:t>
            </a: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×216</a:t>
            </a: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1895475" y="5210175"/>
            <a:ext cx="3983038" cy="1901825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POINT2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印刷物の仕上がりサイズは赤の枠</a:t>
            </a:r>
            <a:r>
              <a:rPr lang="en-US" altLang="ja-JP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1895475" y="7597775"/>
            <a:ext cx="3983038" cy="23923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POINT</a:t>
            </a:r>
            <a:r>
              <a:rPr lang="ja-JP" altLang="en-US" sz="20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３</a:t>
            </a:r>
            <a:endParaRPr lang="en-US" altLang="ja-JP" sz="20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文字・イラスト・写真の絵柄等、</a:t>
            </a:r>
            <a:endParaRPr lang="en-US" altLang="ja-JP" sz="18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仕上がりで切れてはいけない部分は</a:t>
            </a:r>
            <a:endParaRPr lang="en-US" altLang="ja-JP" sz="18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青の枠（</a:t>
            </a:r>
            <a:r>
              <a:rPr lang="en-US" altLang="ja-JP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293</a:t>
            </a: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×206</a:t>
            </a: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㎜）の中に収めてください。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57250" y="1004888"/>
            <a:ext cx="6096000" cy="117316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このテンプレートは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A4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サイズ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㎜）の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印刷物を作る為のテンプレートです。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ご利用にあたっては「ご利用ガイド」をお読みください。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1856259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/>
        </p:nvSpPr>
        <p:spPr>
          <a:xfrm>
            <a:off x="-2685" y="12700"/>
            <a:ext cx="7775575" cy="5184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52" name="図 5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93109"/>
            <a:ext cx="7775575" cy="7145377"/>
          </a:xfrm>
          <a:prstGeom prst="rect">
            <a:avLst/>
          </a:prstGeom>
        </p:spPr>
      </p:pic>
      <p:sp>
        <p:nvSpPr>
          <p:cNvPr id="33" name="テキスト ボックス 32"/>
          <p:cNvSpPr txBox="1"/>
          <p:nvPr/>
        </p:nvSpPr>
        <p:spPr>
          <a:xfrm>
            <a:off x="566058" y="4361394"/>
            <a:ext cx="2618024" cy="5386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900" dirty="0">
                <a:solidFill>
                  <a:srgbClr val="1C2A54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キッチン・ホール</a:t>
            </a:r>
            <a:endParaRPr kumimoji="1" lang="ja-JP" altLang="en-US" sz="2900" dirty="0">
              <a:solidFill>
                <a:srgbClr val="1C2A54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pic>
        <p:nvPicPr>
          <p:cNvPr id="36" name="図 3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583" y="4909528"/>
            <a:ext cx="2618237" cy="795530"/>
          </a:xfrm>
          <a:prstGeom prst="rect">
            <a:avLst/>
          </a:prstGeom>
        </p:spPr>
      </p:pic>
      <p:sp>
        <p:nvSpPr>
          <p:cNvPr id="41" name="円/楕円 40"/>
          <p:cNvSpPr/>
          <p:nvPr/>
        </p:nvSpPr>
        <p:spPr>
          <a:xfrm>
            <a:off x="6043228" y="4513289"/>
            <a:ext cx="1129611" cy="1129611"/>
          </a:xfrm>
          <a:prstGeom prst="ellipse">
            <a:avLst/>
          </a:prstGeom>
          <a:solidFill>
            <a:srgbClr val="171C6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正方形/長方形 36"/>
          <p:cNvSpPr/>
          <p:nvPr/>
        </p:nvSpPr>
        <p:spPr>
          <a:xfrm rot="561978">
            <a:off x="5971734" y="4704730"/>
            <a:ext cx="124720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ja-JP" altLang="en-US" sz="1300" dirty="0" smtClean="0">
                <a:solidFill>
                  <a:schemeClr val="bg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年齢・経験</a:t>
            </a:r>
          </a:p>
          <a:p>
            <a:pPr algn="ctr"/>
            <a:r>
              <a:rPr lang="ja-JP" altLang="en-US" sz="3200" dirty="0" smtClean="0">
                <a:solidFill>
                  <a:schemeClr val="bg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不問</a:t>
            </a:r>
            <a:endParaRPr lang="ja-JP" altLang="en-US" sz="3200" dirty="0">
              <a:solidFill>
                <a:schemeClr val="bg1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pic>
        <p:nvPicPr>
          <p:cNvPr id="43" name="図 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693" y="5969730"/>
            <a:ext cx="2130556" cy="256032"/>
          </a:xfrm>
          <a:prstGeom prst="rect">
            <a:avLst/>
          </a:prstGeom>
        </p:spPr>
      </p:pic>
      <p:pic>
        <p:nvPicPr>
          <p:cNvPr id="44" name="図 4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240" y="7677620"/>
            <a:ext cx="6763526" cy="1861492"/>
          </a:xfrm>
          <a:prstGeom prst="rect">
            <a:avLst/>
          </a:prstGeom>
        </p:spPr>
      </p:pic>
      <p:sp>
        <p:nvSpPr>
          <p:cNvPr id="45" name="正方形/長方形 44"/>
          <p:cNvSpPr/>
          <p:nvPr/>
        </p:nvSpPr>
        <p:spPr>
          <a:xfrm>
            <a:off x="1981723" y="9577632"/>
            <a:ext cx="3886200" cy="91307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altLang="ja-JP" sz="2200" dirty="0">
                <a:solidFill>
                  <a:srgbClr val="D3561B"/>
                </a:solidFill>
              </a:rPr>
              <a:t>PUB ASKUL</a:t>
            </a:r>
          </a:p>
          <a:p>
            <a:pPr algn="ctr">
              <a:lnSpc>
                <a:spcPts val="1600"/>
              </a:lnSpc>
            </a:pPr>
            <a:r>
              <a:rPr lang="en-US" altLang="ja-JP" sz="1000" dirty="0">
                <a:solidFill>
                  <a:srgbClr val="1A2952"/>
                </a:solidFill>
              </a:rPr>
              <a:t>OPEN/17</a:t>
            </a:r>
            <a:r>
              <a:rPr lang="ja-JP" altLang="en-US" sz="1000" dirty="0">
                <a:solidFill>
                  <a:srgbClr val="1A2952"/>
                </a:solidFill>
              </a:rPr>
              <a:t>：</a:t>
            </a:r>
            <a:r>
              <a:rPr lang="en-US" altLang="ja-JP" sz="1000" dirty="0">
                <a:solidFill>
                  <a:srgbClr val="1A2952"/>
                </a:solidFill>
              </a:rPr>
              <a:t>00</a:t>
            </a:r>
            <a:r>
              <a:rPr lang="ja-JP" altLang="en-US" sz="1000" dirty="0">
                <a:solidFill>
                  <a:srgbClr val="1A2952"/>
                </a:solidFill>
              </a:rPr>
              <a:t>～</a:t>
            </a:r>
            <a:r>
              <a:rPr lang="en-US" altLang="ja-JP" sz="1000" dirty="0">
                <a:solidFill>
                  <a:srgbClr val="1A2952"/>
                </a:solidFill>
              </a:rPr>
              <a:t>24</a:t>
            </a:r>
            <a:r>
              <a:rPr lang="ja-JP" altLang="en-US" sz="1000" dirty="0">
                <a:solidFill>
                  <a:srgbClr val="1A2952"/>
                </a:solidFill>
              </a:rPr>
              <a:t>：</a:t>
            </a:r>
            <a:r>
              <a:rPr lang="en-US" altLang="ja-JP" sz="1000" dirty="0">
                <a:solidFill>
                  <a:srgbClr val="1A2952"/>
                </a:solidFill>
              </a:rPr>
              <a:t>00</a:t>
            </a:r>
            <a:r>
              <a:rPr lang="ja-JP" altLang="en-US" sz="1000" dirty="0">
                <a:solidFill>
                  <a:srgbClr val="1A2952"/>
                </a:solidFill>
              </a:rPr>
              <a:t>（不定休）</a:t>
            </a:r>
          </a:p>
          <a:p>
            <a:pPr algn="ctr">
              <a:lnSpc>
                <a:spcPts val="1600"/>
              </a:lnSpc>
            </a:pPr>
            <a:r>
              <a:rPr lang="en-US" altLang="ja-JP" sz="1000" dirty="0">
                <a:solidFill>
                  <a:srgbClr val="D3561B"/>
                </a:solidFill>
              </a:rPr>
              <a:t>http://www.askult.com/</a:t>
            </a:r>
          </a:p>
          <a:p>
            <a:pPr algn="ctr">
              <a:lnSpc>
                <a:spcPts val="1600"/>
              </a:lnSpc>
            </a:pPr>
            <a:r>
              <a:rPr lang="ja-JP" altLang="en-US" sz="700" dirty="0">
                <a:solidFill>
                  <a:srgbClr val="1A2952"/>
                </a:solidFill>
              </a:rPr>
              <a:t>東京都江東区豊洲</a:t>
            </a:r>
            <a:r>
              <a:rPr lang="en-US" altLang="ja-JP" sz="700" dirty="0">
                <a:solidFill>
                  <a:srgbClr val="1A2952"/>
                </a:solidFill>
              </a:rPr>
              <a:t>3-2-3</a:t>
            </a:r>
            <a:endParaRPr lang="ja-JP" altLang="en-US" sz="700" dirty="0">
              <a:solidFill>
                <a:srgbClr val="1A2952"/>
              </a:solidFill>
            </a:endParaRPr>
          </a:p>
        </p:txBody>
      </p:sp>
      <p:sp>
        <p:nvSpPr>
          <p:cNvPr id="46" name="正方形/長方形 45"/>
          <p:cNvSpPr/>
          <p:nvPr/>
        </p:nvSpPr>
        <p:spPr>
          <a:xfrm rot="-60000">
            <a:off x="756573" y="7874070"/>
            <a:ext cx="2611612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2200" dirty="0" smtClean="0">
                <a:solidFill>
                  <a:schemeClr val="bg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応募のお問い合わせ</a:t>
            </a:r>
            <a:endParaRPr lang="ja-JP" altLang="en-US" sz="2200" dirty="0">
              <a:solidFill>
                <a:schemeClr val="bg1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sp>
        <p:nvSpPr>
          <p:cNvPr id="47" name="正方形/長方形 46"/>
          <p:cNvSpPr/>
          <p:nvPr/>
        </p:nvSpPr>
        <p:spPr>
          <a:xfrm rot="-60000">
            <a:off x="3455581" y="7866747"/>
            <a:ext cx="31858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900" dirty="0">
                <a:solidFill>
                  <a:schemeClr val="bg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お電話にてご連絡後、面接の日時に履歴書（写貼）を持って</a:t>
            </a:r>
          </a:p>
          <a:p>
            <a:r>
              <a:rPr lang="ja-JP" altLang="en-US" sz="900" dirty="0">
                <a:solidFill>
                  <a:schemeClr val="bg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お越しください。合否は担当よりご連絡いたします。</a:t>
            </a:r>
          </a:p>
        </p:txBody>
      </p:sp>
      <p:sp>
        <p:nvSpPr>
          <p:cNvPr id="48" name="正方形/長方形 47"/>
          <p:cNvSpPr/>
          <p:nvPr/>
        </p:nvSpPr>
        <p:spPr>
          <a:xfrm rot="-60000">
            <a:off x="869466" y="8494191"/>
            <a:ext cx="679994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500" dirty="0" smtClean="0">
                <a:solidFill>
                  <a:schemeClr val="bg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Tel.</a:t>
            </a:r>
            <a:endParaRPr lang="ja-JP" altLang="en-US" sz="2500" dirty="0">
              <a:solidFill>
                <a:schemeClr val="bg1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sp>
        <p:nvSpPr>
          <p:cNvPr id="49" name="正方形/長方形 48"/>
          <p:cNvSpPr/>
          <p:nvPr/>
        </p:nvSpPr>
        <p:spPr>
          <a:xfrm rot="-60000">
            <a:off x="1390710" y="8253720"/>
            <a:ext cx="483978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4800" dirty="0">
                <a:solidFill>
                  <a:schemeClr val="bg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03-1234-1111</a:t>
            </a:r>
            <a:endParaRPr lang="ja-JP" altLang="en-US" sz="4800" dirty="0">
              <a:solidFill>
                <a:schemeClr val="bg1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sp>
        <p:nvSpPr>
          <p:cNvPr id="50" name="正方形/長方形 49"/>
          <p:cNvSpPr/>
          <p:nvPr/>
        </p:nvSpPr>
        <p:spPr>
          <a:xfrm rot="-60000">
            <a:off x="2282884" y="8983820"/>
            <a:ext cx="299793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1600" dirty="0">
                <a:solidFill>
                  <a:schemeClr val="bg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まずはお気軽にお電話ください！</a:t>
            </a:r>
          </a:p>
        </p:txBody>
      </p:sp>
      <p:sp>
        <p:nvSpPr>
          <p:cNvPr id="51" name="正方形/長方形 50"/>
          <p:cNvSpPr/>
          <p:nvPr/>
        </p:nvSpPr>
        <p:spPr>
          <a:xfrm rot="-60000">
            <a:off x="5958300" y="8668226"/>
            <a:ext cx="88998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chemeClr val="bg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担当：明日来</a:t>
            </a:r>
            <a:endParaRPr lang="ja-JP" altLang="en-US" sz="1000" dirty="0">
              <a:solidFill>
                <a:schemeClr val="bg1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sp>
        <p:nvSpPr>
          <p:cNvPr id="53" name="正方形/長方形 52"/>
          <p:cNvSpPr/>
          <p:nvPr/>
        </p:nvSpPr>
        <p:spPr>
          <a:xfrm>
            <a:off x="487364" y="5979792"/>
            <a:ext cx="56938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1000" dirty="0">
                <a:solidFill>
                  <a:schemeClr val="bg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勤務地</a:t>
            </a:r>
          </a:p>
        </p:txBody>
      </p:sp>
      <p:sp>
        <p:nvSpPr>
          <p:cNvPr id="54" name="正方形/長方形 53"/>
          <p:cNvSpPr/>
          <p:nvPr/>
        </p:nvSpPr>
        <p:spPr>
          <a:xfrm rot="-60000">
            <a:off x="404814" y="6210587"/>
            <a:ext cx="181331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2200" dirty="0">
                <a:solidFill>
                  <a:srgbClr val="1C2A54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新宿</a:t>
            </a:r>
            <a:r>
              <a:rPr lang="ja-JP" altLang="en-US" sz="1400" dirty="0">
                <a:solidFill>
                  <a:srgbClr val="1C2A54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店</a:t>
            </a:r>
            <a:r>
              <a:rPr lang="ja-JP" altLang="en-US" sz="2200" dirty="0">
                <a:solidFill>
                  <a:srgbClr val="1C2A54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・渋谷</a:t>
            </a:r>
            <a:r>
              <a:rPr lang="ja-JP" altLang="en-US" sz="1400" dirty="0">
                <a:solidFill>
                  <a:srgbClr val="1C2A54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店</a:t>
            </a:r>
          </a:p>
        </p:txBody>
      </p:sp>
      <p:pic>
        <p:nvPicPr>
          <p:cNvPr id="56" name="図 5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6302" y="5957030"/>
            <a:ext cx="2130556" cy="256032"/>
          </a:xfrm>
          <a:prstGeom prst="rect">
            <a:avLst/>
          </a:prstGeom>
        </p:spPr>
      </p:pic>
      <p:sp>
        <p:nvSpPr>
          <p:cNvPr id="57" name="正方形/長方形 56"/>
          <p:cNvSpPr/>
          <p:nvPr/>
        </p:nvSpPr>
        <p:spPr>
          <a:xfrm>
            <a:off x="2753973" y="5967092"/>
            <a:ext cx="44114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1000" dirty="0">
                <a:solidFill>
                  <a:schemeClr val="bg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時給</a:t>
            </a:r>
          </a:p>
        </p:txBody>
      </p:sp>
      <p:sp>
        <p:nvSpPr>
          <p:cNvPr id="58" name="正方形/長方形 57"/>
          <p:cNvSpPr/>
          <p:nvPr/>
        </p:nvSpPr>
        <p:spPr>
          <a:xfrm rot="-60000">
            <a:off x="2646023" y="6197887"/>
            <a:ext cx="2028119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200" dirty="0" smtClean="0">
                <a:solidFill>
                  <a:srgbClr val="1C2A54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950</a:t>
            </a:r>
            <a:r>
              <a:rPr lang="ja-JP" altLang="en-US" sz="1400" dirty="0">
                <a:solidFill>
                  <a:srgbClr val="1C2A54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円 </a:t>
            </a:r>
            <a:r>
              <a:rPr lang="en-US" altLang="ja-JP" sz="1400" dirty="0" smtClean="0">
                <a:solidFill>
                  <a:srgbClr val="1C2A54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〜</a:t>
            </a:r>
            <a:r>
              <a:rPr lang="en-US" altLang="ja-JP" sz="2200" dirty="0" smtClean="0">
                <a:solidFill>
                  <a:srgbClr val="1C2A54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1200</a:t>
            </a:r>
            <a:r>
              <a:rPr lang="ja-JP" altLang="en-US" sz="1400" dirty="0">
                <a:solidFill>
                  <a:srgbClr val="1C2A54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円</a:t>
            </a:r>
          </a:p>
        </p:txBody>
      </p:sp>
      <p:pic>
        <p:nvPicPr>
          <p:cNvPr id="59" name="図 5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5063" y="5906230"/>
            <a:ext cx="2130556" cy="256032"/>
          </a:xfrm>
          <a:prstGeom prst="rect">
            <a:avLst/>
          </a:prstGeom>
        </p:spPr>
      </p:pic>
      <p:sp>
        <p:nvSpPr>
          <p:cNvPr id="60" name="正方形/長方形 59"/>
          <p:cNvSpPr/>
          <p:nvPr/>
        </p:nvSpPr>
        <p:spPr>
          <a:xfrm>
            <a:off x="5012734" y="5916292"/>
            <a:ext cx="69762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1000" dirty="0">
                <a:solidFill>
                  <a:schemeClr val="bg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勤務時間</a:t>
            </a:r>
          </a:p>
        </p:txBody>
      </p:sp>
      <p:sp>
        <p:nvSpPr>
          <p:cNvPr id="61" name="正方形/長方形 60"/>
          <p:cNvSpPr/>
          <p:nvPr/>
        </p:nvSpPr>
        <p:spPr>
          <a:xfrm rot="-60000">
            <a:off x="4892084" y="6153437"/>
            <a:ext cx="1919115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200" dirty="0" smtClean="0">
                <a:solidFill>
                  <a:srgbClr val="1C2A54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17:00</a:t>
            </a:r>
            <a:r>
              <a:rPr lang="en-US" altLang="ja-JP" sz="1400" dirty="0" smtClean="0">
                <a:solidFill>
                  <a:srgbClr val="1C2A54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〜</a:t>
            </a:r>
            <a:r>
              <a:rPr lang="en-US" altLang="ja-JP" sz="2200" dirty="0">
                <a:solidFill>
                  <a:srgbClr val="1C2A54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24:00</a:t>
            </a:r>
            <a:endParaRPr lang="ja-JP" altLang="en-US" sz="1400" dirty="0">
              <a:solidFill>
                <a:srgbClr val="1C2A54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pic>
        <p:nvPicPr>
          <p:cNvPr id="62" name="図 6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693" y="6846030"/>
            <a:ext cx="2130556" cy="256032"/>
          </a:xfrm>
          <a:prstGeom prst="rect">
            <a:avLst/>
          </a:prstGeom>
        </p:spPr>
      </p:pic>
      <p:sp>
        <p:nvSpPr>
          <p:cNvPr id="63" name="正方形/長方形 62"/>
          <p:cNvSpPr/>
          <p:nvPr/>
        </p:nvSpPr>
        <p:spPr>
          <a:xfrm>
            <a:off x="487364" y="6856092"/>
            <a:ext cx="44114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1000" dirty="0">
                <a:solidFill>
                  <a:schemeClr val="bg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年齢</a:t>
            </a:r>
          </a:p>
        </p:txBody>
      </p:sp>
      <p:sp>
        <p:nvSpPr>
          <p:cNvPr id="64" name="正方形/長方形 63"/>
          <p:cNvSpPr/>
          <p:nvPr/>
        </p:nvSpPr>
        <p:spPr>
          <a:xfrm rot="-60000">
            <a:off x="385764" y="7074187"/>
            <a:ext cx="151515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200" dirty="0" smtClean="0">
                <a:solidFill>
                  <a:srgbClr val="1C2A54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18</a:t>
            </a:r>
            <a:r>
              <a:rPr lang="ja-JP" altLang="en-US" sz="1400" dirty="0">
                <a:solidFill>
                  <a:srgbClr val="1C2A54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歳</a:t>
            </a:r>
            <a:r>
              <a:rPr lang="en-US" altLang="ja-JP" sz="1400" dirty="0" smtClean="0">
                <a:solidFill>
                  <a:srgbClr val="1C2A54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〜</a:t>
            </a:r>
            <a:r>
              <a:rPr lang="ja-JP" altLang="en-US" sz="800" dirty="0">
                <a:solidFill>
                  <a:srgbClr val="1C2A54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（高校生不可）</a:t>
            </a:r>
          </a:p>
        </p:txBody>
      </p:sp>
      <p:pic>
        <p:nvPicPr>
          <p:cNvPr id="65" name="図 6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6302" y="6807930"/>
            <a:ext cx="2130556" cy="256032"/>
          </a:xfrm>
          <a:prstGeom prst="rect">
            <a:avLst/>
          </a:prstGeom>
        </p:spPr>
      </p:pic>
      <p:sp>
        <p:nvSpPr>
          <p:cNvPr id="66" name="正方形/長方形 65"/>
          <p:cNvSpPr/>
          <p:nvPr/>
        </p:nvSpPr>
        <p:spPr>
          <a:xfrm>
            <a:off x="2753973" y="6817992"/>
            <a:ext cx="44114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1000" dirty="0">
                <a:solidFill>
                  <a:schemeClr val="bg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待遇</a:t>
            </a:r>
          </a:p>
        </p:txBody>
      </p:sp>
      <p:sp>
        <p:nvSpPr>
          <p:cNvPr id="67" name="正方形/長方形 66"/>
          <p:cNvSpPr/>
          <p:nvPr/>
        </p:nvSpPr>
        <p:spPr>
          <a:xfrm rot="-60000">
            <a:off x="2658723" y="7086887"/>
            <a:ext cx="2255746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1700" dirty="0">
                <a:solidFill>
                  <a:srgbClr val="1C2A54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交通費支給・制服貸与</a:t>
            </a:r>
          </a:p>
        </p:txBody>
      </p:sp>
      <p:pic>
        <p:nvPicPr>
          <p:cNvPr id="68" name="図 6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5063" y="6769830"/>
            <a:ext cx="2130556" cy="256032"/>
          </a:xfrm>
          <a:prstGeom prst="rect">
            <a:avLst/>
          </a:prstGeom>
        </p:spPr>
      </p:pic>
      <p:sp>
        <p:nvSpPr>
          <p:cNvPr id="69" name="正方形/長方形 68"/>
          <p:cNvSpPr/>
          <p:nvPr/>
        </p:nvSpPr>
        <p:spPr>
          <a:xfrm>
            <a:off x="5012734" y="6779892"/>
            <a:ext cx="44114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1000" dirty="0">
                <a:solidFill>
                  <a:schemeClr val="bg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休日</a:t>
            </a:r>
          </a:p>
        </p:txBody>
      </p:sp>
      <p:sp>
        <p:nvSpPr>
          <p:cNvPr id="70" name="正方形/長方形 69"/>
          <p:cNvSpPr/>
          <p:nvPr/>
        </p:nvSpPr>
        <p:spPr>
          <a:xfrm rot="-60000">
            <a:off x="4930184" y="7023387"/>
            <a:ext cx="112082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2200" dirty="0">
                <a:solidFill>
                  <a:srgbClr val="1C2A54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シフト制</a:t>
            </a:r>
            <a:endParaRPr lang="ja-JP" altLang="en-US" sz="1400" dirty="0">
              <a:solidFill>
                <a:srgbClr val="1C2A54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sp>
        <p:nvSpPr>
          <p:cNvPr id="42" name="正方形/長方形 41"/>
          <p:cNvSpPr/>
          <p:nvPr/>
        </p:nvSpPr>
        <p:spPr>
          <a:xfrm rot="-60000">
            <a:off x="398464" y="6542533"/>
            <a:ext cx="595035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800" dirty="0">
                <a:solidFill>
                  <a:srgbClr val="1C2A54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※</a:t>
            </a:r>
            <a:r>
              <a:rPr lang="ja-JP" altLang="en-US" sz="800" dirty="0">
                <a:solidFill>
                  <a:srgbClr val="1C2A54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応相談</a:t>
            </a:r>
          </a:p>
        </p:txBody>
      </p:sp>
      <p:sp>
        <p:nvSpPr>
          <p:cNvPr id="55" name="正方形/長方形 54"/>
          <p:cNvSpPr/>
          <p:nvPr/>
        </p:nvSpPr>
        <p:spPr>
          <a:xfrm rot="-60000">
            <a:off x="2668202" y="6517133"/>
            <a:ext cx="157126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800" dirty="0" smtClean="0">
                <a:solidFill>
                  <a:srgbClr val="1C2A54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※</a:t>
            </a:r>
            <a:r>
              <a:rPr lang="ja-JP" altLang="en-US" sz="800" dirty="0">
                <a:solidFill>
                  <a:srgbClr val="1C2A54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経験により優遇／昇級制度有</a:t>
            </a:r>
          </a:p>
        </p:txBody>
      </p:sp>
      <p:sp>
        <p:nvSpPr>
          <p:cNvPr id="71" name="正方形/長方形 70"/>
          <p:cNvSpPr/>
          <p:nvPr/>
        </p:nvSpPr>
        <p:spPr>
          <a:xfrm rot="-60000">
            <a:off x="4928254" y="6479033"/>
            <a:ext cx="1882247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800" dirty="0">
                <a:solidFill>
                  <a:srgbClr val="1C2A54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※1</a:t>
            </a:r>
            <a:r>
              <a:rPr lang="ja-JP" altLang="en-US" sz="800" dirty="0">
                <a:solidFill>
                  <a:srgbClr val="1C2A54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日</a:t>
            </a:r>
            <a:r>
              <a:rPr lang="en-US" altLang="ja-JP" sz="800" dirty="0">
                <a:solidFill>
                  <a:srgbClr val="1C2A54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4h</a:t>
            </a:r>
            <a:r>
              <a:rPr lang="ja-JP" altLang="en-US" sz="800" dirty="0">
                <a:solidFill>
                  <a:srgbClr val="1C2A54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・週</a:t>
            </a:r>
            <a:r>
              <a:rPr lang="en-US" altLang="ja-JP" sz="800" dirty="0">
                <a:solidFill>
                  <a:srgbClr val="1C2A54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2</a:t>
            </a:r>
            <a:r>
              <a:rPr lang="ja-JP" altLang="en-US" sz="800" dirty="0">
                <a:solidFill>
                  <a:srgbClr val="1C2A54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から</a:t>
            </a:r>
            <a:r>
              <a:rPr lang="en-US" altLang="ja-JP" sz="800" dirty="0">
                <a:solidFill>
                  <a:srgbClr val="1C2A54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OK! </a:t>
            </a:r>
            <a:r>
              <a:rPr lang="ja-JP" altLang="en-US" sz="800" dirty="0">
                <a:solidFill>
                  <a:srgbClr val="1C2A54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土日出勤歓迎！</a:t>
            </a:r>
          </a:p>
        </p:txBody>
      </p:sp>
      <p:sp>
        <p:nvSpPr>
          <p:cNvPr id="72" name="正方形/長方形 71"/>
          <p:cNvSpPr/>
          <p:nvPr/>
        </p:nvSpPr>
        <p:spPr>
          <a:xfrm rot="-60000">
            <a:off x="448629" y="7435452"/>
            <a:ext cx="595035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800" dirty="0">
                <a:solidFill>
                  <a:srgbClr val="1C2A54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男女不問</a:t>
            </a:r>
          </a:p>
        </p:txBody>
      </p:sp>
      <p:sp>
        <p:nvSpPr>
          <p:cNvPr id="74" name="正方形/長方形 73"/>
          <p:cNvSpPr/>
          <p:nvPr/>
        </p:nvSpPr>
        <p:spPr>
          <a:xfrm rot="-60000">
            <a:off x="4947304" y="7333852"/>
            <a:ext cx="141897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800" dirty="0">
                <a:solidFill>
                  <a:srgbClr val="1C2A54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学生・フリーター・主婦歓迎！</a:t>
            </a:r>
          </a:p>
        </p:txBody>
      </p:sp>
      <p:sp>
        <p:nvSpPr>
          <p:cNvPr id="2" name="正方形/長方形 1"/>
          <p:cNvSpPr/>
          <p:nvPr/>
        </p:nvSpPr>
        <p:spPr>
          <a:xfrm>
            <a:off x="2961303" y="1860557"/>
            <a:ext cx="185339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12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ここに写真をいれて下さい</a:t>
            </a:r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1864" y="4382223"/>
            <a:ext cx="2721870" cy="1322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995077"/>
      </p:ext>
    </p:extLst>
  </p:cSld>
  <p:clrMapOvr>
    <a:masterClrMapping/>
  </p:clrMapOvr>
</p:sld>
</file>

<file path=ppt/theme/theme1.xml><?xml version="1.0" encoding="utf-8"?>
<a:theme xmlns:a="http://schemas.openxmlformats.org/drawingml/2006/main" name="1_ガイド入りテンプレートサンプル20130531三木さん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5.potx" id="{3F8E5C06-014F-4A13-A3C7-E133BECAFD1E}" vid="{BD152B00-4CFD-4022-8208-530F7579D794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1111</TotalTime>
  <Words>244</Words>
  <Application>Microsoft Office PowerPoint</Application>
  <PresentationFormat>ユーザー設定</PresentationFormat>
  <Paragraphs>49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9" baseType="lpstr">
      <vt:lpstr>HGP創英角ｺﾞｼｯｸUB</vt:lpstr>
      <vt:lpstr>HG丸ｺﾞｼｯｸM-PRO</vt:lpstr>
      <vt:lpstr>ＭＳ Ｐゴシック</vt:lpstr>
      <vt:lpstr>Arial</vt:lpstr>
      <vt:lpstr>Calibri</vt:lpstr>
      <vt:lpstr>Calibri Light</vt:lpstr>
      <vt:lpstr>1_ガイド入りテンプレートサンプル20130531三木さん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赤星真人(d006033)</dc:creator>
  <cp:lastModifiedBy>wellenetz</cp:lastModifiedBy>
  <cp:revision>130</cp:revision>
  <cp:lastPrinted>2015-10-28T05:50:51Z</cp:lastPrinted>
  <dcterms:created xsi:type="dcterms:W3CDTF">2013-08-07T01:16:52Z</dcterms:created>
  <dcterms:modified xsi:type="dcterms:W3CDTF">2018-01-31T02:11:59Z</dcterms:modified>
</cp:coreProperties>
</file>