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  <p:sldMasterId id="2147483689" r:id="rId2"/>
    <p:sldMasterId id="2147483698" r:id="rId3"/>
  </p:sldMasterIdLst>
  <p:notesMasterIdLst>
    <p:notesMasterId r:id="rId6"/>
  </p:notesMasterIdLst>
  <p:handoutMasterIdLst>
    <p:handoutMasterId r:id="rId7"/>
  </p:handoutMasterIdLst>
  <p:sldIdLst>
    <p:sldId id="260" r:id="rId4"/>
    <p:sldId id="267" r:id="rId5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B0"/>
    <a:srgbClr val="FF0000"/>
    <a:srgbClr val="E65727"/>
    <a:srgbClr val="923186"/>
    <a:srgbClr val="489D2F"/>
    <a:srgbClr val="DC2A6B"/>
    <a:srgbClr val="B0D2DF"/>
    <a:srgbClr val="EDACB7"/>
    <a:srgbClr val="FAF4B2"/>
    <a:srgbClr val="FFFD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 varScale="1">
        <p:scale>
          <a:sx n="67" d="100"/>
          <a:sy n="67" d="100"/>
        </p:scale>
        <p:origin x="2622" y="8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2018/1/24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2018/1/24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図プレースホルダー 7"/>
          <p:cNvSpPr>
            <a:spLocks noGrp="1"/>
          </p:cNvSpPr>
          <p:nvPr>
            <p:ph type="pic" sz="quarter" idx="11" hasCustomPrompt="1"/>
          </p:nvPr>
        </p:nvSpPr>
        <p:spPr>
          <a:xfrm>
            <a:off x="365570" y="1"/>
            <a:ext cx="7119493" cy="3444288"/>
          </a:xfrm>
          <a:prstGeom prst="rect">
            <a:avLst/>
          </a:prstGeom>
        </p:spPr>
        <p:txBody>
          <a:bodyPr vert="horz" anchor="ctr"/>
          <a:lstStyle>
            <a:lvl1pPr algn="ctr">
              <a:defRPr sz="2000"/>
            </a:lvl1pPr>
          </a:lstStyle>
          <a:p>
            <a:r>
              <a:rPr kumimoji="1" lang="ja-JP" altLang="en-US" dirty="0" smtClean="0"/>
              <a:t>写真を入れて最背面へ配置してください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254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lang="ja-JP" alt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1/24/2018</a:t>
            </a:fld>
            <a:endParaRPr 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lang="en-US" altLang="ja-JP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lang="en-US" altLang="ja-JP" sz="180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1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図 5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575" cy="5539183"/>
          </a:xfrm>
          <a:prstGeom prst="rect">
            <a:avLst/>
          </a:prstGeom>
        </p:spPr>
      </p:pic>
      <p:sp>
        <p:nvSpPr>
          <p:cNvPr id="44" name="角丸四角形 43"/>
          <p:cNvSpPr/>
          <p:nvPr/>
        </p:nvSpPr>
        <p:spPr>
          <a:xfrm>
            <a:off x="545307" y="6038850"/>
            <a:ext cx="5226844" cy="3071813"/>
          </a:xfrm>
          <a:prstGeom prst="roundRect">
            <a:avLst>
              <a:gd name="adj" fmla="val 6358"/>
            </a:avLst>
          </a:prstGeom>
          <a:solidFill>
            <a:srgbClr val="FFF9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円形吹き出し 44"/>
          <p:cNvSpPr/>
          <p:nvPr/>
        </p:nvSpPr>
        <p:spPr>
          <a:xfrm rot="21028058">
            <a:off x="344369" y="4098073"/>
            <a:ext cx="2282181" cy="695562"/>
          </a:xfrm>
          <a:prstGeom prst="wedgeEllipseCallout">
            <a:avLst>
              <a:gd name="adj1" fmla="val 407"/>
              <a:gd name="adj2" fmla="val 143631"/>
            </a:avLst>
          </a:prstGeom>
          <a:solidFill>
            <a:srgbClr val="F47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36000" rtlCol="0" anchor="ctr"/>
          <a:lstStyle/>
          <a:p>
            <a:pPr algn="ctr" defTabSz="914309"/>
            <a:r>
              <a:rPr lang="ja-JP" altLang="en-US" sz="1550" spc="-100" dirty="0">
                <a:solidFill>
                  <a:srgbClr val="FFFFF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HGS創英角ｺﾞｼｯｸUB"/>
              </a:rPr>
              <a:t>あなたを待ってます！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361471" y="10294334"/>
            <a:ext cx="2010752" cy="248109"/>
          </a:xfrm>
          <a:prstGeom prst="rect">
            <a:avLst/>
          </a:prstGeom>
        </p:spPr>
        <p:txBody>
          <a:bodyPr vert="horz" wrap="square" lIns="0" tIns="17143" rIns="0" bIns="0" rtlCol="0">
            <a:spAutoFit/>
          </a:bodyPr>
          <a:lstStyle/>
          <a:p>
            <a:pPr marL="12699" defTabSz="914309">
              <a:spcBef>
                <a:spcPts val="135"/>
              </a:spcBef>
            </a:pPr>
            <a:r>
              <a:rPr sz="1500" b="1" spc="-60" dirty="0">
                <a:solidFill>
                  <a:srgbClr val="FFFFFF"/>
                </a:solidFill>
                <a:latin typeface="メイリオ"/>
                <a:cs typeface="メイリオ"/>
              </a:rPr>
              <a:t>◆</a:t>
            </a:r>
            <a:r>
              <a:rPr sz="1500" b="1" spc="55" dirty="0">
                <a:solidFill>
                  <a:srgbClr val="FFFFFF"/>
                </a:solidFill>
                <a:latin typeface="メイリオ"/>
                <a:cs typeface="メイリオ"/>
              </a:rPr>
              <a:t>お</a:t>
            </a:r>
            <a:r>
              <a:rPr sz="1500" b="1" spc="65" dirty="0">
                <a:solidFill>
                  <a:srgbClr val="FFFFFF"/>
                </a:solidFill>
                <a:latin typeface="メイリオ"/>
                <a:cs typeface="メイリオ"/>
              </a:rPr>
              <a:t>問</a:t>
            </a:r>
            <a:r>
              <a:rPr sz="1500" b="1" spc="100" dirty="0">
                <a:solidFill>
                  <a:srgbClr val="FFFFFF"/>
                </a:solidFill>
                <a:latin typeface="メイリオ"/>
                <a:cs typeface="メイリオ"/>
              </a:rPr>
              <a:t>合</a:t>
            </a:r>
            <a:r>
              <a:rPr sz="1500" b="1" spc="30" dirty="0">
                <a:solidFill>
                  <a:srgbClr val="FFFFFF"/>
                </a:solidFill>
                <a:latin typeface="メイリオ"/>
                <a:cs typeface="メイリオ"/>
              </a:rPr>
              <a:t>せ</a:t>
            </a:r>
            <a:r>
              <a:rPr sz="1500" b="1" spc="85" dirty="0">
                <a:solidFill>
                  <a:srgbClr val="FFFFFF"/>
                </a:solidFill>
                <a:latin typeface="メイリオ"/>
                <a:cs typeface="メイリオ"/>
              </a:rPr>
              <a:t>は</a:t>
            </a:r>
            <a:r>
              <a:rPr sz="1500" b="1" spc="75" dirty="0">
                <a:solidFill>
                  <a:srgbClr val="FFFFFF"/>
                </a:solidFill>
                <a:latin typeface="メイリオ"/>
                <a:cs typeface="メイリオ"/>
              </a:rPr>
              <a:t>お</a:t>
            </a:r>
            <a:r>
              <a:rPr sz="1500" b="1" spc="80" dirty="0">
                <a:solidFill>
                  <a:srgbClr val="FFFFFF"/>
                </a:solidFill>
                <a:latin typeface="メイリオ"/>
                <a:cs typeface="メイリオ"/>
              </a:rPr>
              <a:t>電</a:t>
            </a:r>
            <a:r>
              <a:rPr sz="1500" b="1" spc="65" dirty="0">
                <a:solidFill>
                  <a:srgbClr val="FFFFFF"/>
                </a:solidFill>
                <a:latin typeface="メイリオ"/>
                <a:cs typeface="メイリオ"/>
              </a:rPr>
              <a:t>話</a:t>
            </a:r>
            <a:r>
              <a:rPr sz="1500" b="1" spc="30" dirty="0">
                <a:solidFill>
                  <a:srgbClr val="FFFFFF"/>
                </a:solidFill>
                <a:latin typeface="メイリオ"/>
                <a:cs typeface="メイリオ"/>
              </a:rPr>
              <a:t>で</a:t>
            </a:r>
            <a:endParaRPr sz="150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31590" y="10162010"/>
            <a:ext cx="4317372" cy="587290"/>
          </a:xfrm>
          <a:prstGeom prst="rect">
            <a:avLst/>
          </a:prstGeom>
        </p:spPr>
        <p:txBody>
          <a:bodyPr vert="horz" wrap="square" lIns="0" tIns="17143" rIns="0" bIns="0" rtlCol="0">
            <a:spAutoFit/>
          </a:bodyPr>
          <a:lstStyle/>
          <a:p>
            <a:pPr marL="12699" defTabSz="914309">
              <a:spcBef>
                <a:spcPts val="135"/>
              </a:spcBef>
            </a:pPr>
            <a:r>
              <a:rPr sz="3700" b="1" spc="450" dirty="0">
                <a:solidFill>
                  <a:srgbClr val="FFFFFF"/>
                </a:solidFill>
                <a:latin typeface="メイリオ"/>
                <a:cs typeface="メイリオ"/>
              </a:rPr>
              <a:t>03-1234-1111</a:t>
            </a:r>
            <a:endParaRPr sz="370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659609" y="10240401"/>
            <a:ext cx="319993" cy="321263"/>
          </a:xfrm>
          <a:custGeom>
            <a:avLst/>
            <a:gdLst/>
            <a:ahLst/>
            <a:cxnLst/>
            <a:rect l="l" t="t" r="r" b="b"/>
            <a:pathLst>
              <a:path w="320039" h="321309">
                <a:moveTo>
                  <a:pt x="8978" y="28079"/>
                </a:moveTo>
                <a:lnTo>
                  <a:pt x="4939" y="37409"/>
                </a:lnTo>
                <a:lnTo>
                  <a:pt x="2146" y="47142"/>
                </a:lnTo>
                <a:lnTo>
                  <a:pt x="524" y="57094"/>
                </a:lnTo>
                <a:lnTo>
                  <a:pt x="0" y="67081"/>
                </a:lnTo>
                <a:lnTo>
                  <a:pt x="8188" y="112513"/>
                </a:lnTo>
                <a:lnTo>
                  <a:pt x="29243" y="156560"/>
                </a:lnTo>
                <a:lnTo>
                  <a:pt x="57901" y="196810"/>
                </a:lnTo>
                <a:lnTo>
                  <a:pt x="88900" y="230847"/>
                </a:lnTo>
                <a:lnTo>
                  <a:pt x="123279" y="262090"/>
                </a:lnTo>
                <a:lnTo>
                  <a:pt x="163910" y="291285"/>
                </a:lnTo>
                <a:lnTo>
                  <a:pt x="208273" y="312877"/>
                </a:lnTo>
                <a:lnTo>
                  <a:pt x="253847" y="321310"/>
                </a:lnTo>
                <a:lnTo>
                  <a:pt x="263773" y="320847"/>
                </a:lnTo>
                <a:lnTo>
                  <a:pt x="273588" y="319362"/>
                </a:lnTo>
                <a:lnTo>
                  <a:pt x="283181" y="316707"/>
                </a:lnTo>
                <a:lnTo>
                  <a:pt x="292442" y="312737"/>
                </a:lnTo>
                <a:lnTo>
                  <a:pt x="221437" y="241363"/>
                </a:lnTo>
                <a:lnTo>
                  <a:pt x="208991" y="241363"/>
                </a:lnTo>
                <a:lnTo>
                  <a:pt x="203542" y="239026"/>
                </a:lnTo>
                <a:lnTo>
                  <a:pt x="163869" y="217824"/>
                </a:lnTo>
                <a:lnTo>
                  <a:pt x="131406" y="189115"/>
                </a:lnTo>
                <a:lnTo>
                  <a:pt x="102944" y="156413"/>
                </a:lnTo>
                <a:lnTo>
                  <a:pt x="82664" y="118148"/>
                </a:lnTo>
                <a:lnTo>
                  <a:pt x="82283" y="116586"/>
                </a:lnTo>
                <a:lnTo>
                  <a:pt x="79946" y="111125"/>
                </a:lnTo>
                <a:lnTo>
                  <a:pt x="79946" y="106857"/>
                </a:lnTo>
                <a:lnTo>
                  <a:pt x="85394" y="106451"/>
                </a:lnTo>
                <a:lnTo>
                  <a:pt x="86563" y="106070"/>
                </a:lnTo>
                <a:lnTo>
                  <a:pt x="8978" y="28079"/>
                </a:lnTo>
                <a:close/>
              </a:path>
              <a:path w="320039" h="321309">
                <a:moveTo>
                  <a:pt x="247218" y="205892"/>
                </a:moveTo>
                <a:lnTo>
                  <a:pt x="244868" y="205892"/>
                </a:lnTo>
                <a:lnTo>
                  <a:pt x="237884" y="207109"/>
                </a:lnTo>
                <a:lnTo>
                  <a:pt x="231959" y="210372"/>
                </a:lnTo>
                <a:lnTo>
                  <a:pt x="226834" y="215097"/>
                </a:lnTo>
                <a:lnTo>
                  <a:pt x="222250" y="220700"/>
                </a:lnTo>
                <a:lnTo>
                  <a:pt x="304927" y="303745"/>
                </a:lnTo>
                <a:lnTo>
                  <a:pt x="310037" y="299647"/>
                </a:lnTo>
                <a:lnTo>
                  <a:pt x="314817" y="294889"/>
                </a:lnTo>
                <a:lnTo>
                  <a:pt x="318353" y="289399"/>
                </a:lnTo>
                <a:lnTo>
                  <a:pt x="319735" y="283108"/>
                </a:lnTo>
                <a:lnTo>
                  <a:pt x="319735" y="279196"/>
                </a:lnTo>
                <a:lnTo>
                  <a:pt x="317792" y="275297"/>
                </a:lnTo>
                <a:lnTo>
                  <a:pt x="315061" y="272173"/>
                </a:lnTo>
                <a:lnTo>
                  <a:pt x="251510" y="208229"/>
                </a:lnTo>
                <a:lnTo>
                  <a:pt x="249948" y="206273"/>
                </a:lnTo>
                <a:lnTo>
                  <a:pt x="247218" y="205892"/>
                </a:lnTo>
                <a:close/>
              </a:path>
              <a:path w="320039" h="321309">
                <a:moveTo>
                  <a:pt x="214071" y="233959"/>
                </a:moveTo>
                <a:lnTo>
                  <a:pt x="213677" y="235127"/>
                </a:lnTo>
                <a:lnTo>
                  <a:pt x="213296" y="241363"/>
                </a:lnTo>
                <a:lnTo>
                  <a:pt x="221437" y="241363"/>
                </a:lnTo>
                <a:lnTo>
                  <a:pt x="214071" y="233959"/>
                </a:lnTo>
                <a:close/>
              </a:path>
              <a:path w="320039" h="321309">
                <a:moveTo>
                  <a:pt x="43662" y="0"/>
                </a:moveTo>
                <a:lnTo>
                  <a:pt x="39382" y="0"/>
                </a:lnTo>
                <a:lnTo>
                  <a:pt x="32802" y="1451"/>
                </a:lnTo>
                <a:lnTo>
                  <a:pt x="27057" y="5170"/>
                </a:lnTo>
                <a:lnTo>
                  <a:pt x="22112" y="10206"/>
                </a:lnTo>
                <a:lnTo>
                  <a:pt x="17932" y="15608"/>
                </a:lnTo>
                <a:lnTo>
                  <a:pt x="100215" y="98272"/>
                </a:lnTo>
                <a:lnTo>
                  <a:pt x="106102" y="93853"/>
                </a:lnTo>
                <a:lnTo>
                  <a:pt x="111080" y="88665"/>
                </a:lnTo>
                <a:lnTo>
                  <a:pt x="114524" y="82524"/>
                </a:lnTo>
                <a:lnTo>
                  <a:pt x="115811" y="75247"/>
                </a:lnTo>
                <a:lnTo>
                  <a:pt x="115811" y="72923"/>
                </a:lnTo>
                <a:lnTo>
                  <a:pt x="50304" y="4279"/>
                </a:lnTo>
                <a:lnTo>
                  <a:pt x="4366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914309"/>
            <a:endParaRPr sz="1800">
              <a:solidFill>
                <a:prstClr val="black"/>
              </a:solidFill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9238" y="5380066"/>
            <a:ext cx="4869741" cy="492053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12699" defTabSz="914309">
              <a:spcBef>
                <a:spcPts val="110"/>
              </a:spcBef>
            </a:pPr>
            <a:r>
              <a:rPr sz="3050" spc="55" dirty="0">
                <a:solidFill>
                  <a:srgbClr val="4C4D4F"/>
                </a:solidFill>
                <a:latin typeface="HGS創英角ｺﾞｼｯｸUB"/>
                <a:cs typeface="HGS創英角ｺﾞｼｯｸUB"/>
              </a:rPr>
              <a:t>未</a:t>
            </a:r>
            <a:r>
              <a:rPr sz="3050" spc="60" dirty="0">
                <a:solidFill>
                  <a:srgbClr val="4C4D4F"/>
                </a:solidFill>
                <a:latin typeface="HGS創英角ｺﾞｼｯｸUB"/>
                <a:cs typeface="HGS創英角ｺﾞｼｯｸUB"/>
              </a:rPr>
              <a:t>経</a:t>
            </a:r>
            <a:r>
              <a:rPr sz="3050" spc="25" dirty="0">
                <a:solidFill>
                  <a:srgbClr val="4C4D4F"/>
                </a:solidFill>
                <a:latin typeface="HGS創英角ｺﾞｼｯｸUB"/>
                <a:cs typeface="HGS創英角ｺﾞｼｯｸUB"/>
              </a:rPr>
              <a:t>験</a:t>
            </a:r>
            <a:r>
              <a:rPr sz="3050" spc="-484" dirty="0">
                <a:solidFill>
                  <a:srgbClr val="4C4D4F"/>
                </a:solidFill>
                <a:latin typeface="HGS創英角ｺﾞｼｯｸUB"/>
                <a:cs typeface="HGS創英角ｺﾞｼｯｸUB"/>
              </a:rPr>
              <a:t>者</a:t>
            </a:r>
            <a:r>
              <a:rPr sz="3050" spc="-445" dirty="0">
                <a:solidFill>
                  <a:srgbClr val="4C4D4F"/>
                </a:solidFill>
                <a:latin typeface="HGS創英角ｺﾞｼｯｸUB"/>
                <a:cs typeface="HGS創英角ｺﾞｼｯｸUB"/>
              </a:rPr>
              <a:t>・</a:t>
            </a:r>
            <a:r>
              <a:rPr sz="3050" spc="25" dirty="0">
                <a:solidFill>
                  <a:srgbClr val="4C4D4F"/>
                </a:solidFill>
                <a:latin typeface="HGS創英角ｺﾞｼｯｸUB"/>
                <a:cs typeface="HGS創英角ｺﾞｼｯｸUB"/>
              </a:rPr>
              <a:t>新</a:t>
            </a:r>
            <a:r>
              <a:rPr sz="3050" spc="55" dirty="0">
                <a:solidFill>
                  <a:srgbClr val="4C4D4F"/>
                </a:solidFill>
                <a:latin typeface="HGS創英角ｺﾞｼｯｸUB"/>
                <a:cs typeface="HGS創英角ｺﾞｼｯｸUB"/>
              </a:rPr>
              <a:t>卒</a:t>
            </a:r>
            <a:r>
              <a:rPr sz="3050" spc="-85" dirty="0">
                <a:solidFill>
                  <a:srgbClr val="4C4D4F"/>
                </a:solidFill>
                <a:latin typeface="HGS創英角ｺﾞｼｯｸUB"/>
                <a:cs typeface="HGS創英角ｺﾞｼｯｸUB"/>
              </a:rPr>
              <a:t>者</a:t>
            </a:r>
            <a:r>
              <a:rPr sz="3050" spc="-155" dirty="0">
                <a:solidFill>
                  <a:srgbClr val="4C4D4F"/>
                </a:solidFill>
                <a:latin typeface="HGS創英角ｺﾞｼｯｸUB"/>
                <a:cs typeface="HGS創英角ｺﾞｼｯｸUB"/>
              </a:rPr>
              <a:t>も</a:t>
            </a:r>
            <a:r>
              <a:rPr sz="3050" spc="30" dirty="0">
                <a:solidFill>
                  <a:srgbClr val="4C4D4F"/>
                </a:solidFill>
                <a:latin typeface="HGS創英角ｺﾞｼｯｸUB"/>
                <a:cs typeface="HGS創英角ｺﾞｼｯｸUB"/>
              </a:rPr>
              <a:t>大</a:t>
            </a:r>
            <a:r>
              <a:rPr sz="3050" spc="75" dirty="0">
                <a:solidFill>
                  <a:srgbClr val="4C4D4F"/>
                </a:solidFill>
                <a:latin typeface="HGS創英角ｺﾞｼｯｸUB"/>
                <a:cs typeface="HGS創英角ｺﾞｼｯｸUB"/>
              </a:rPr>
              <a:t>歓</a:t>
            </a:r>
            <a:r>
              <a:rPr sz="3050" spc="375" dirty="0">
                <a:solidFill>
                  <a:srgbClr val="4C4D4F"/>
                </a:solidFill>
                <a:latin typeface="HGS創英角ｺﾞｼｯｸUB"/>
                <a:cs typeface="HGS創英角ｺﾞｼｯｸUB"/>
              </a:rPr>
              <a:t>迎</a:t>
            </a:r>
            <a:r>
              <a:rPr sz="3050" spc="75" dirty="0">
                <a:solidFill>
                  <a:srgbClr val="4C4D4F"/>
                </a:solidFill>
                <a:latin typeface="HGS創英角ｺﾞｼｯｸUB"/>
                <a:cs typeface="HGS創英角ｺﾞｼｯｸUB"/>
              </a:rPr>
              <a:t>!!</a:t>
            </a:r>
            <a:endParaRPr sz="3050" dirty="0">
              <a:solidFill>
                <a:prstClr val="black"/>
              </a:solidFill>
              <a:latin typeface="HGS創英角ｺﾞｼｯｸUB"/>
              <a:cs typeface="HGS創英角ｺﾞｼｯｸUB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93365" y="9256032"/>
            <a:ext cx="2821236" cy="483464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12699" defTabSz="914309">
              <a:spcBef>
                <a:spcPts val="110"/>
              </a:spcBef>
            </a:pPr>
            <a:r>
              <a:rPr sz="3050" b="1" spc="-75" dirty="0">
                <a:solidFill>
                  <a:srgbClr val="4C4D4F"/>
                </a:solidFill>
                <a:latin typeface="メイリオ"/>
                <a:cs typeface="メイリオ"/>
              </a:rPr>
              <a:t>ア</a:t>
            </a:r>
            <a:r>
              <a:rPr sz="3050" b="1" spc="-140" dirty="0">
                <a:solidFill>
                  <a:srgbClr val="4C4D4F"/>
                </a:solidFill>
                <a:latin typeface="メイリオ"/>
                <a:cs typeface="メイリオ"/>
              </a:rPr>
              <a:t>ス</a:t>
            </a:r>
            <a:r>
              <a:rPr sz="3050" b="1" spc="-290" dirty="0">
                <a:solidFill>
                  <a:srgbClr val="4C4D4F"/>
                </a:solidFill>
                <a:latin typeface="メイリオ"/>
                <a:cs typeface="メイリオ"/>
              </a:rPr>
              <a:t>ク</a:t>
            </a:r>
            <a:r>
              <a:rPr sz="3050" b="1" spc="65" dirty="0">
                <a:solidFill>
                  <a:srgbClr val="4C4D4F"/>
                </a:solidFill>
                <a:latin typeface="メイリオ"/>
                <a:cs typeface="メイリオ"/>
              </a:rPr>
              <a:t>ル</a:t>
            </a:r>
            <a:r>
              <a:rPr sz="3050" b="1" spc="100" dirty="0">
                <a:solidFill>
                  <a:srgbClr val="4C4D4F"/>
                </a:solidFill>
                <a:latin typeface="メイリオ"/>
                <a:cs typeface="メイリオ"/>
              </a:rPr>
              <a:t>販</a:t>
            </a:r>
            <a:r>
              <a:rPr sz="3050" b="1" spc="55" dirty="0">
                <a:solidFill>
                  <a:srgbClr val="4C4D4F"/>
                </a:solidFill>
                <a:latin typeface="メイリオ"/>
                <a:cs typeface="メイリオ"/>
              </a:rPr>
              <a:t>売</a:t>
            </a:r>
            <a:r>
              <a:rPr sz="3050" b="1" dirty="0">
                <a:solidFill>
                  <a:srgbClr val="4C4D4F"/>
                </a:solidFill>
                <a:latin typeface="メイリオ"/>
                <a:cs typeface="メイリオ"/>
              </a:rPr>
              <a:t>店</a:t>
            </a:r>
            <a:endParaRPr sz="305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34712" y="9716325"/>
            <a:ext cx="4027854" cy="153866"/>
          </a:xfrm>
          <a:prstGeom prst="rect">
            <a:avLst/>
          </a:prstGeom>
        </p:spPr>
        <p:txBody>
          <a:bodyPr vert="horz" wrap="square" lIns="0" tIns="15238" rIns="0" bIns="0" rtlCol="0">
            <a:spAutoFit/>
          </a:bodyPr>
          <a:lstStyle/>
          <a:p>
            <a:pPr marL="12699" defTabSz="914309">
              <a:spcBef>
                <a:spcPts val="120"/>
              </a:spcBef>
            </a:pPr>
            <a:r>
              <a:rPr sz="900" spc="-15" dirty="0">
                <a:solidFill>
                  <a:srgbClr val="4C4D4F"/>
                </a:solidFill>
                <a:latin typeface="ＭＳ Ｐゴシック"/>
                <a:cs typeface="ＭＳ Ｐゴシック"/>
              </a:rPr>
              <a:t>〒</a:t>
            </a:r>
            <a:r>
              <a:rPr sz="900" spc="40" dirty="0">
                <a:solidFill>
                  <a:srgbClr val="4C4D4F"/>
                </a:solidFill>
                <a:latin typeface="ＭＳ Ｐゴシック"/>
                <a:cs typeface="ＭＳ Ｐゴシック"/>
              </a:rPr>
              <a:t>135-0061</a:t>
            </a:r>
            <a:r>
              <a:rPr sz="900" spc="65" dirty="0">
                <a:solidFill>
                  <a:srgbClr val="4C4D4F"/>
                </a:solidFill>
                <a:latin typeface="ＭＳ Ｐゴシック"/>
                <a:cs typeface="ＭＳ Ｐゴシック"/>
              </a:rPr>
              <a:t> </a:t>
            </a:r>
            <a:r>
              <a:rPr sz="900" spc="50" dirty="0">
                <a:solidFill>
                  <a:srgbClr val="4C4D4F"/>
                </a:solidFill>
                <a:latin typeface="ＭＳ Ｐゴシック"/>
                <a:cs typeface="ＭＳ Ｐゴシック"/>
              </a:rPr>
              <a:t>東</a:t>
            </a:r>
            <a:r>
              <a:rPr sz="900" spc="15" dirty="0">
                <a:solidFill>
                  <a:srgbClr val="4C4D4F"/>
                </a:solidFill>
                <a:latin typeface="ＭＳ Ｐゴシック"/>
                <a:cs typeface="ＭＳ Ｐゴシック"/>
              </a:rPr>
              <a:t>京</a:t>
            </a:r>
            <a:r>
              <a:rPr sz="900" spc="25" dirty="0">
                <a:solidFill>
                  <a:srgbClr val="4C4D4F"/>
                </a:solidFill>
                <a:latin typeface="ＭＳ Ｐゴシック"/>
                <a:cs typeface="ＭＳ Ｐゴシック"/>
              </a:rPr>
              <a:t>都</a:t>
            </a:r>
            <a:r>
              <a:rPr sz="900" spc="50" dirty="0">
                <a:solidFill>
                  <a:srgbClr val="4C4D4F"/>
                </a:solidFill>
                <a:latin typeface="ＭＳ Ｐゴシック"/>
                <a:cs typeface="ＭＳ Ｐゴシック"/>
              </a:rPr>
              <a:t>江</a:t>
            </a:r>
            <a:r>
              <a:rPr sz="900" spc="25" dirty="0">
                <a:solidFill>
                  <a:srgbClr val="4C4D4F"/>
                </a:solidFill>
                <a:latin typeface="ＭＳ Ｐゴシック"/>
                <a:cs typeface="ＭＳ Ｐゴシック"/>
              </a:rPr>
              <a:t>東</a:t>
            </a:r>
            <a:r>
              <a:rPr sz="900" spc="40" dirty="0">
                <a:solidFill>
                  <a:srgbClr val="4C4D4F"/>
                </a:solidFill>
                <a:latin typeface="ＭＳ Ｐゴシック"/>
                <a:cs typeface="ＭＳ Ｐゴシック"/>
              </a:rPr>
              <a:t>区</a:t>
            </a:r>
            <a:r>
              <a:rPr sz="900" spc="50" dirty="0">
                <a:solidFill>
                  <a:srgbClr val="4C4D4F"/>
                </a:solidFill>
                <a:latin typeface="ＭＳ Ｐゴシック"/>
                <a:cs typeface="ＭＳ Ｐゴシック"/>
              </a:rPr>
              <a:t>豊</a:t>
            </a:r>
            <a:r>
              <a:rPr sz="900" spc="40" dirty="0">
                <a:solidFill>
                  <a:srgbClr val="4C4D4F"/>
                </a:solidFill>
                <a:latin typeface="ＭＳ Ｐゴシック"/>
                <a:cs typeface="ＭＳ Ｐゴシック"/>
              </a:rPr>
              <a:t>洲</a:t>
            </a:r>
            <a:r>
              <a:rPr sz="900" spc="25" dirty="0">
                <a:solidFill>
                  <a:srgbClr val="4C4D4F"/>
                </a:solidFill>
                <a:latin typeface="ＭＳ Ｐゴシック"/>
                <a:cs typeface="ＭＳ Ｐゴシック"/>
              </a:rPr>
              <a:t>3-2-3</a:t>
            </a:r>
            <a:r>
              <a:rPr sz="900" spc="114" dirty="0">
                <a:solidFill>
                  <a:srgbClr val="4C4D4F"/>
                </a:solidFill>
                <a:latin typeface="ＭＳ Ｐゴシック"/>
                <a:cs typeface="ＭＳ Ｐゴシック"/>
              </a:rPr>
              <a:t> </a:t>
            </a:r>
            <a:r>
              <a:rPr sz="900" spc="25" dirty="0">
                <a:solidFill>
                  <a:srgbClr val="4C4D4F"/>
                </a:solidFill>
                <a:latin typeface="ＭＳ Ｐゴシック"/>
                <a:cs typeface="ＭＳ Ｐゴシック"/>
              </a:rPr>
              <a:t>TEL</a:t>
            </a:r>
            <a:r>
              <a:rPr sz="900" spc="65" dirty="0">
                <a:solidFill>
                  <a:srgbClr val="4C4D4F"/>
                </a:solidFill>
                <a:latin typeface="ＭＳ Ｐゴシック"/>
                <a:cs typeface="ＭＳ Ｐゴシック"/>
              </a:rPr>
              <a:t> </a:t>
            </a:r>
            <a:r>
              <a:rPr sz="900" spc="5" dirty="0">
                <a:solidFill>
                  <a:srgbClr val="4C4D4F"/>
                </a:solidFill>
                <a:latin typeface="ＭＳ Ｐゴシック"/>
                <a:cs typeface="ＭＳ Ｐゴシック"/>
              </a:rPr>
              <a:t>03-1234-1111</a:t>
            </a:r>
            <a:r>
              <a:rPr sz="900" spc="65" dirty="0">
                <a:solidFill>
                  <a:srgbClr val="4C4D4F"/>
                </a:solidFill>
                <a:latin typeface="ＭＳ Ｐゴシック"/>
                <a:cs typeface="ＭＳ Ｐゴシック"/>
              </a:rPr>
              <a:t> </a:t>
            </a:r>
            <a:r>
              <a:rPr sz="900" spc="25" dirty="0">
                <a:solidFill>
                  <a:srgbClr val="4C4D4F"/>
                </a:solidFill>
                <a:latin typeface="ＭＳ Ｐゴシック"/>
                <a:cs typeface="ＭＳ Ｐゴシック"/>
              </a:rPr>
              <a:t>FAX</a:t>
            </a:r>
            <a:r>
              <a:rPr sz="900" spc="65" dirty="0">
                <a:solidFill>
                  <a:srgbClr val="4C4D4F"/>
                </a:solidFill>
                <a:latin typeface="ＭＳ Ｐゴシック"/>
                <a:cs typeface="ＭＳ Ｐゴシック"/>
              </a:rPr>
              <a:t> </a:t>
            </a:r>
            <a:r>
              <a:rPr sz="900" spc="10" dirty="0">
                <a:solidFill>
                  <a:srgbClr val="4C4D4F"/>
                </a:solidFill>
                <a:latin typeface="ＭＳ Ｐゴシック"/>
                <a:cs typeface="ＭＳ Ｐゴシック"/>
              </a:rPr>
              <a:t>03-1234-1112</a:t>
            </a:r>
            <a:endParaRPr sz="900" dirty="0">
              <a:solidFill>
                <a:prstClr val="black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37985" y="6221915"/>
            <a:ext cx="1253308" cy="323168"/>
          </a:xfrm>
          <a:custGeom>
            <a:avLst/>
            <a:gdLst/>
            <a:ahLst/>
            <a:cxnLst/>
            <a:rect l="l" t="t" r="r" b="b"/>
            <a:pathLst>
              <a:path w="1253489" h="323215">
                <a:moveTo>
                  <a:pt x="1181074" y="0"/>
                </a:moveTo>
                <a:lnTo>
                  <a:pt x="72009" y="0"/>
                </a:lnTo>
                <a:lnTo>
                  <a:pt x="44051" y="5680"/>
                </a:lnTo>
                <a:lnTo>
                  <a:pt x="21155" y="21148"/>
                </a:lnTo>
                <a:lnTo>
                  <a:pt x="5682" y="44041"/>
                </a:lnTo>
                <a:lnTo>
                  <a:pt x="0" y="71996"/>
                </a:lnTo>
                <a:lnTo>
                  <a:pt x="0" y="250825"/>
                </a:lnTo>
                <a:lnTo>
                  <a:pt x="5682" y="278780"/>
                </a:lnTo>
                <a:lnTo>
                  <a:pt x="21155" y="301672"/>
                </a:lnTo>
                <a:lnTo>
                  <a:pt x="44051" y="317140"/>
                </a:lnTo>
                <a:lnTo>
                  <a:pt x="72009" y="322821"/>
                </a:lnTo>
                <a:lnTo>
                  <a:pt x="1181074" y="322821"/>
                </a:lnTo>
                <a:lnTo>
                  <a:pt x="1209029" y="317140"/>
                </a:lnTo>
                <a:lnTo>
                  <a:pt x="1231922" y="301672"/>
                </a:lnTo>
                <a:lnTo>
                  <a:pt x="1247390" y="278780"/>
                </a:lnTo>
                <a:lnTo>
                  <a:pt x="1253070" y="250825"/>
                </a:lnTo>
                <a:lnTo>
                  <a:pt x="1253070" y="71996"/>
                </a:lnTo>
                <a:lnTo>
                  <a:pt x="1247390" y="44041"/>
                </a:lnTo>
                <a:lnTo>
                  <a:pt x="1231922" y="21148"/>
                </a:lnTo>
                <a:lnTo>
                  <a:pt x="1209029" y="5680"/>
                </a:lnTo>
                <a:lnTo>
                  <a:pt x="1181074" y="0"/>
                </a:lnTo>
                <a:close/>
              </a:path>
            </a:pathLst>
          </a:custGeom>
          <a:solidFill>
            <a:srgbClr val="F47920"/>
          </a:solidFill>
        </p:spPr>
        <p:txBody>
          <a:bodyPr wrap="square" lIns="0" tIns="36000" rIns="0" bIns="0" rtlCol="0" anchor="ctr" anchorCtr="0"/>
          <a:lstStyle/>
          <a:p>
            <a:pPr algn="ctr"/>
            <a:r>
              <a:rPr lang="ja-JP" altLang="en-US" sz="1600" spc="82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募集業</a:t>
            </a:r>
            <a:r>
              <a:rPr lang="ja-JP" altLang="en-US" sz="1600" spc="37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種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48739" y="6761177"/>
            <a:ext cx="1253308" cy="323168"/>
          </a:xfrm>
          <a:custGeom>
            <a:avLst/>
            <a:gdLst/>
            <a:ahLst/>
            <a:cxnLst/>
            <a:rect l="l" t="t" r="r" b="b"/>
            <a:pathLst>
              <a:path w="1253489" h="323215">
                <a:moveTo>
                  <a:pt x="1181074" y="0"/>
                </a:moveTo>
                <a:lnTo>
                  <a:pt x="72009" y="0"/>
                </a:lnTo>
                <a:lnTo>
                  <a:pt x="44051" y="5680"/>
                </a:lnTo>
                <a:lnTo>
                  <a:pt x="21155" y="21148"/>
                </a:lnTo>
                <a:lnTo>
                  <a:pt x="5682" y="44041"/>
                </a:lnTo>
                <a:lnTo>
                  <a:pt x="0" y="71996"/>
                </a:lnTo>
                <a:lnTo>
                  <a:pt x="0" y="250825"/>
                </a:lnTo>
                <a:lnTo>
                  <a:pt x="5682" y="278780"/>
                </a:lnTo>
                <a:lnTo>
                  <a:pt x="21155" y="301672"/>
                </a:lnTo>
                <a:lnTo>
                  <a:pt x="44051" y="317140"/>
                </a:lnTo>
                <a:lnTo>
                  <a:pt x="72009" y="322821"/>
                </a:lnTo>
                <a:lnTo>
                  <a:pt x="1181074" y="322821"/>
                </a:lnTo>
                <a:lnTo>
                  <a:pt x="1209029" y="317140"/>
                </a:lnTo>
                <a:lnTo>
                  <a:pt x="1231922" y="301672"/>
                </a:lnTo>
                <a:lnTo>
                  <a:pt x="1247390" y="278780"/>
                </a:lnTo>
                <a:lnTo>
                  <a:pt x="1253070" y="250825"/>
                </a:lnTo>
                <a:lnTo>
                  <a:pt x="1253070" y="71996"/>
                </a:lnTo>
                <a:lnTo>
                  <a:pt x="1247390" y="44041"/>
                </a:lnTo>
                <a:lnTo>
                  <a:pt x="1231922" y="21148"/>
                </a:lnTo>
                <a:lnTo>
                  <a:pt x="1209029" y="5680"/>
                </a:lnTo>
                <a:lnTo>
                  <a:pt x="1181074" y="0"/>
                </a:lnTo>
                <a:close/>
              </a:path>
            </a:pathLst>
          </a:custGeom>
          <a:solidFill>
            <a:srgbClr val="F47920"/>
          </a:solidFill>
        </p:spPr>
        <p:txBody>
          <a:bodyPr wrap="square" lIns="0" tIns="36000" rIns="0" bIns="0" rtlCol="0" anchor="ctr" anchorCtr="0"/>
          <a:lstStyle/>
          <a:p>
            <a:pPr algn="ctr"/>
            <a:r>
              <a:rPr lang="ja-JP" altLang="en-US" sz="1600" spc="82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雇用形態</a:t>
            </a:r>
          </a:p>
        </p:txBody>
      </p:sp>
      <p:sp>
        <p:nvSpPr>
          <p:cNvPr id="11" name="object 11"/>
          <p:cNvSpPr/>
          <p:nvPr/>
        </p:nvSpPr>
        <p:spPr>
          <a:xfrm>
            <a:off x="748739" y="7289700"/>
            <a:ext cx="1253308" cy="323168"/>
          </a:xfrm>
          <a:custGeom>
            <a:avLst/>
            <a:gdLst/>
            <a:ahLst/>
            <a:cxnLst/>
            <a:rect l="l" t="t" r="r" b="b"/>
            <a:pathLst>
              <a:path w="1253489" h="323215">
                <a:moveTo>
                  <a:pt x="1181074" y="0"/>
                </a:moveTo>
                <a:lnTo>
                  <a:pt x="72009" y="0"/>
                </a:lnTo>
                <a:lnTo>
                  <a:pt x="44051" y="5680"/>
                </a:lnTo>
                <a:lnTo>
                  <a:pt x="21155" y="21148"/>
                </a:lnTo>
                <a:lnTo>
                  <a:pt x="5682" y="44041"/>
                </a:lnTo>
                <a:lnTo>
                  <a:pt x="0" y="71996"/>
                </a:lnTo>
                <a:lnTo>
                  <a:pt x="0" y="250825"/>
                </a:lnTo>
                <a:lnTo>
                  <a:pt x="5682" y="278780"/>
                </a:lnTo>
                <a:lnTo>
                  <a:pt x="21155" y="301672"/>
                </a:lnTo>
                <a:lnTo>
                  <a:pt x="44051" y="317140"/>
                </a:lnTo>
                <a:lnTo>
                  <a:pt x="72009" y="322821"/>
                </a:lnTo>
                <a:lnTo>
                  <a:pt x="1181074" y="322821"/>
                </a:lnTo>
                <a:lnTo>
                  <a:pt x="1209029" y="317140"/>
                </a:lnTo>
                <a:lnTo>
                  <a:pt x="1231922" y="301672"/>
                </a:lnTo>
                <a:lnTo>
                  <a:pt x="1247390" y="278780"/>
                </a:lnTo>
                <a:lnTo>
                  <a:pt x="1253070" y="250825"/>
                </a:lnTo>
                <a:lnTo>
                  <a:pt x="1253070" y="71996"/>
                </a:lnTo>
                <a:lnTo>
                  <a:pt x="1247390" y="44041"/>
                </a:lnTo>
                <a:lnTo>
                  <a:pt x="1231922" y="21148"/>
                </a:lnTo>
                <a:lnTo>
                  <a:pt x="1209029" y="5680"/>
                </a:lnTo>
                <a:lnTo>
                  <a:pt x="1181074" y="0"/>
                </a:lnTo>
                <a:close/>
              </a:path>
            </a:pathLst>
          </a:custGeom>
          <a:solidFill>
            <a:srgbClr val="F47920"/>
          </a:solidFill>
        </p:spPr>
        <p:txBody>
          <a:bodyPr wrap="square" lIns="0" tIns="36000" rIns="0" bIns="0" rtlCol="0" anchor="ctr" anchorCtr="0"/>
          <a:lstStyle/>
          <a:p>
            <a:pPr algn="ctr"/>
            <a:r>
              <a:rPr lang="ja-JP" altLang="en-US" sz="1600" spc="82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年　齢</a:t>
            </a:r>
          </a:p>
        </p:txBody>
      </p:sp>
      <p:sp>
        <p:nvSpPr>
          <p:cNvPr id="12" name="object 12"/>
          <p:cNvSpPr/>
          <p:nvPr/>
        </p:nvSpPr>
        <p:spPr>
          <a:xfrm>
            <a:off x="748739" y="7818223"/>
            <a:ext cx="1253308" cy="323168"/>
          </a:xfrm>
          <a:custGeom>
            <a:avLst/>
            <a:gdLst/>
            <a:ahLst/>
            <a:cxnLst/>
            <a:rect l="l" t="t" r="r" b="b"/>
            <a:pathLst>
              <a:path w="1253489" h="323215">
                <a:moveTo>
                  <a:pt x="1181074" y="0"/>
                </a:moveTo>
                <a:lnTo>
                  <a:pt x="72009" y="0"/>
                </a:lnTo>
                <a:lnTo>
                  <a:pt x="44051" y="5680"/>
                </a:lnTo>
                <a:lnTo>
                  <a:pt x="21155" y="21148"/>
                </a:lnTo>
                <a:lnTo>
                  <a:pt x="5682" y="44041"/>
                </a:lnTo>
                <a:lnTo>
                  <a:pt x="0" y="71996"/>
                </a:lnTo>
                <a:lnTo>
                  <a:pt x="0" y="250825"/>
                </a:lnTo>
                <a:lnTo>
                  <a:pt x="5682" y="278780"/>
                </a:lnTo>
                <a:lnTo>
                  <a:pt x="21155" y="301672"/>
                </a:lnTo>
                <a:lnTo>
                  <a:pt x="44051" y="317140"/>
                </a:lnTo>
                <a:lnTo>
                  <a:pt x="72009" y="322821"/>
                </a:lnTo>
                <a:lnTo>
                  <a:pt x="1181074" y="322821"/>
                </a:lnTo>
                <a:lnTo>
                  <a:pt x="1209029" y="317140"/>
                </a:lnTo>
                <a:lnTo>
                  <a:pt x="1231922" y="301672"/>
                </a:lnTo>
                <a:lnTo>
                  <a:pt x="1247390" y="278780"/>
                </a:lnTo>
                <a:lnTo>
                  <a:pt x="1253070" y="250825"/>
                </a:lnTo>
                <a:lnTo>
                  <a:pt x="1253070" y="71996"/>
                </a:lnTo>
                <a:lnTo>
                  <a:pt x="1247390" y="44041"/>
                </a:lnTo>
                <a:lnTo>
                  <a:pt x="1231922" y="21148"/>
                </a:lnTo>
                <a:lnTo>
                  <a:pt x="1209029" y="5680"/>
                </a:lnTo>
                <a:lnTo>
                  <a:pt x="1181074" y="0"/>
                </a:lnTo>
                <a:close/>
              </a:path>
            </a:pathLst>
          </a:custGeom>
          <a:solidFill>
            <a:srgbClr val="F47920"/>
          </a:solidFill>
        </p:spPr>
        <p:txBody>
          <a:bodyPr wrap="square" lIns="0" tIns="36000" rIns="0" bIns="0" rtlCol="0" anchor="ctr" anchorCtr="0"/>
          <a:lstStyle/>
          <a:p>
            <a:pPr algn="ctr"/>
            <a:r>
              <a:rPr lang="ja-JP" altLang="en-US" sz="1600" spc="82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時間／時給</a:t>
            </a:r>
            <a:endParaRPr lang="ja-JP" altLang="en-US" sz="1600" spc="82" dirty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48739" y="8346747"/>
            <a:ext cx="1253308" cy="323168"/>
          </a:xfrm>
          <a:custGeom>
            <a:avLst/>
            <a:gdLst/>
            <a:ahLst/>
            <a:cxnLst/>
            <a:rect l="l" t="t" r="r" b="b"/>
            <a:pathLst>
              <a:path w="1253489" h="323215">
                <a:moveTo>
                  <a:pt x="1181074" y="0"/>
                </a:moveTo>
                <a:lnTo>
                  <a:pt x="72009" y="0"/>
                </a:lnTo>
                <a:lnTo>
                  <a:pt x="44051" y="5680"/>
                </a:lnTo>
                <a:lnTo>
                  <a:pt x="21155" y="21148"/>
                </a:lnTo>
                <a:lnTo>
                  <a:pt x="5682" y="44041"/>
                </a:lnTo>
                <a:lnTo>
                  <a:pt x="0" y="71996"/>
                </a:lnTo>
                <a:lnTo>
                  <a:pt x="0" y="250824"/>
                </a:lnTo>
                <a:lnTo>
                  <a:pt x="5682" y="278780"/>
                </a:lnTo>
                <a:lnTo>
                  <a:pt x="21155" y="301672"/>
                </a:lnTo>
                <a:lnTo>
                  <a:pt x="44051" y="317140"/>
                </a:lnTo>
                <a:lnTo>
                  <a:pt x="72009" y="322821"/>
                </a:lnTo>
                <a:lnTo>
                  <a:pt x="1181074" y="322821"/>
                </a:lnTo>
                <a:lnTo>
                  <a:pt x="1209029" y="317140"/>
                </a:lnTo>
                <a:lnTo>
                  <a:pt x="1231922" y="301672"/>
                </a:lnTo>
                <a:lnTo>
                  <a:pt x="1247390" y="278780"/>
                </a:lnTo>
                <a:lnTo>
                  <a:pt x="1253070" y="250824"/>
                </a:lnTo>
                <a:lnTo>
                  <a:pt x="1253070" y="71996"/>
                </a:lnTo>
                <a:lnTo>
                  <a:pt x="1247390" y="44041"/>
                </a:lnTo>
                <a:lnTo>
                  <a:pt x="1231922" y="21148"/>
                </a:lnTo>
                <a:lnTo>
                  <a:pt x="1209029" y="5680"/>
                </a:lnTo>
                <a:lnTo>
                  <a:pt x="1181074" y="0"/>
                </a:lnTo>
                <a:close/>
              </a:path>
            </a:pathLst>
          </a:custGeom>
          <a:solidFill>
            <a:srgbClr val="F47920"/>
          </a:solidFill>
        </p:spPr>
        <p:txBody>
          <a:bodyPr wrap="square" lIns="0" tIns="36000" rIns="0" bIns="0" rtlCol="0" anchor="ctr" anchorCtr="0"/>
          <a:lstStyle/>
          <a:p>
            <a:pPr algn="ctr"/>
            <a:r>
              <a:rPr lang="ja-JP" altLang="en-US" sz="1600" spc="82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待　遇</a:t>
            </a:r>
            <a:endParaRPr lang="ja-JP" altLang="en-US" sz="1600" spc="82" dirty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grpSp>
        <p:nvGrpSpPr>
          <p:cNvPr id="14" name="グループ化 13" hidden="1"/>
          <p:cNvGrpSpPr/>
          <p:nvPr/>
        </p:nvGrpSpPr>
        <p:grpSpPr>
          <a:xfrm>
            <a:off x="3015591" y="3196196"/>
            <a:ext cx="1734275" cy="546100"/>
            <a:chOff x="3015591" y="3196196"/>
            <a:chExt cx="1734275" cy="546100"/>
          </a:xfrm>
        </p:grpSpPr>
        <p:sp>
          <p:nvSpPr>
            <p:cNvPr id="51" name="正方形/長方形 50"/>
            <p:cNvSpPr/>
            <p:nvPr/>
          </p:nvSpPr>
          <p:spPr>
            <a:xfrm>
              <a:off x="3015591" y="3196196"/>
              <a:ext cx="1734275" cy="546100"/>
            </a:xfrm>
            <a:prstGeom prst="rect">
              <a:avLst/>
            </a:prstGeom>
            <a:solidFill>
              <a:srgbClr val="EC00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object 40"/>
            <p:cNvSpPr txBox="1"/>
            <p:nvPr/>
          </p:nvSpPr>
          <p:spPr>
            <a:xfrm>
              <a:off x="3130821" y="3349601"/>
              <a:ext cx="1483779" cy="208360"/>
            </a:xfrm>
            <a:prstGeom prst="rect">
              <a:avLst/>
            </a:prstGeom>
          </p:spPr>
          <p:txBody>
            <a:bodyPr vert="horz" wrap="square" lIns="0" tIns="15873" rIns="0" bIns="0" rtlCol="0">
              <a:spAutoFit/>
            </a:bodyPr>
            <a:lstStyle/>
            <a:p>
              <a:pPr marL="12699" defTabSz="914309">
                <a:spcBef>
                  <a:spcPts val="125"/>
                </a:spcBef>
              </a:pPr>
              <a:r>
                <a:rPr sz="1250" spc="25" dirty="0" err="1" smtClean="0">
                  <a:solidFill>
                    <a:srgbClr val="FFFFFF"/>
                  </a:solidFill>
                  <a:latin typeface="小塚ゴシック Pro R"/>
                  <a:cs typeface="小塚ゴシック Pro R"/>
                </a:rPr>
                <a:t>イラストの使用</a:t>
              </a:r>
              <a:r>
                <a:rPr sz="1250" spc="25" dirty="0">
                  <a:solidFill>
                    <a:srgbClr val="FFFFFF"/>
                  </a:solidFill>
                  <a:latin typeface="小塚ゴシック Pro R"/>
                  <a:cs typeface="小塚ゴシック Pro R"/>
                </a:rPr>
                <a:t>→○</a:t>
              </a:r>
              <a:endParaRPr sz="1250" dirty="0">
                <a:solidFill>
                  <a:prstClr val="black"/>
                </a:solidFill>
                <a:latin typeface="小塚ゴシック Pro R"/>
                <a:cs typeface="小塚ゴシック Pro R"/>
              </a:endParaRPr>
            </a:p>
          </p:txBody>
        </p:sp>
      </p:grpSp>
      <p:sp>
        <p:nvSpPr>
          <p:cNvPr id="46" name="正方形/長方形 45"/>
          <p:cNvSpPr/>
          <p:nvPr/>
        </p:nvSpPr>
        <p:spPr>
          <a:xfrm>
            <a:off x="2076387" y="6228478"/>
            <a:ext cx="3630993" cy="361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09">
              <a:spcBef>
                <a:spcPts val="120"/>
              </a:spcBef>
              <a:tabLst>
                <a:tab pos="1329557" algn="l"/>
              </a:tabLst>
            </a:pPr>
            <a:r>
              <a:rPr lang="ja-JP" altLang="en-US" sz="1750" spc="-1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ア</a:t>
            </a:r>
            <a:r>
              <a:rPr lang="ja-JP" altLang="en-US" sz="1750" spc="-8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lang="ja-JP" altLang="en-US" sz="1750" spc="-12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ク</a:t>
            </a:r>
            <a:r>
              <a:rPr lang="ja-JP" altLang="en-US" sz="1750" spc="8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ル</a:t>
            </a:r>
            <a:r>
              <a:rPr lang="ja-JP" altLang="en-US" sz="1750" spc="3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事</a:t>
            </a:r>
            <a:r>
              <a:rPr lang="ja-JP" altLang="en-US" sz="1750" spc="2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務</a:t>
            </a:r>
            <a:r>
              <a:rPr lang="ja-JP" altLang="en-US" sz="1750" spc="-8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lang="ja-JP" altLang="en-US" sz="1750" spc="-6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タ</a:t>
            </a:r>
            <a:r>
              <a:rPr lang="ja-JP" altLang="en-US" sz="1750" spc="-36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ッフ</a:t>
            </a:r>
            <a:endParaRPr lang="ja-JP" altLang="en-US" sz="175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2076388" y="6773565"/>
            <a:ext cx="3630992" cy="361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09">
              <a:spcBef>
                <a:spcPts val="120"/>
              </a:spcBef>
              <a:tabLst>
                <a:tab pos="1329557" algn="l"/>
              </a:tabLst>
            </a:pPr>
            <a:r>
              <a:rPr lang="ja-JP" altLang="en-US" sz="1750" spc="-1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パート・アルバイト</a:t>
            </a:r>
            <a:endParaRPr lang="ja-JP" altLang="en-US" sz="1750" spc="-10" dirty="0">
              <a:solidFill>
                <a:srgbClr val="231F2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2076388" y="7301866"/>
            <a:ext cx="3630992" cy="361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09">
              <a:spcBef>
                <a:spcPts val="120"/>
              </a:spcBef>
              <a:tabLst>
                <a:tab pos="1329557" algn="l"/>
              </a:tabLst>
            </a:pPr>
            <a:r>
              <a:rPr lang="en-US" altLang="zh-TW" sz="1750" spc="-1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18</a:t>
            </a:r>
            <a:r>
              <a:rPr lang="zh-TW" altLang="en-US" sz="1750" spc="-1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歳 ～ </a:t>
            </a:r>
            <a:r>
              <a:rPr lang="en-US" altLang="zh-TW" sz="1750" spc="-1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60</a:t>
            </a:r>
            <a:r>
              <a:rPr lang="zh-TW" altLang="en-US" sz="1750" spc="-1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歳 （応相談）</a:t>
            </a:r>
            <a:endParaRPr lang="zh-TW" altLang="en-US" sz="1750" spc="-10" dirty="0">
              <a:solidFill>
                <a:srgbClr val="231F2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2076388" y="7821281"/>
            <a:ext cx="3630992" cy="361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09">
              <a:spcBef>
                <a:spcPts val="120"/>
              </a:spcBef>
              <a:tabLst>
                <a:tab pos="1329557" algn="l"/>
              </a:tabLst>
            </a:pPr>
            <a:r>
              <a:rPr lang="en-US" altLang="zh-TW" sz="1750" spc="-1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9</a:t>
            </a:r>
            <a:r>
              <a:rPr lang="ja-JP" altLang="en-US" sz="1750" spc="-1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：</a:t>
            </a:r>
            <a:r>
              <a:rPr lang="en-US" altLang="zh-TW" sz="1750" spc="-1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00</a:t>
            </a:r>
            <a:r>
              <a:rPr lang="zh-TW" altLang="en-US" sz="1750" spc="-1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～</a:t>
            </a:r>
            <a:r>
              <a:rPr lang="en-US" altLang="zh-TW" sz="1750" spc="-1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17︓00</a:t>
            </a:r>
            <a:r>
              <a:rPr lang="zh-TW" altLang="en-US" sz="1750" spc="-1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 ／ 時給 </a:t>
            </a:r>
            <a:r>
              <a:rPr lang="en-US" altLang="zh-TW" sz="1750" spc="-1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700</a:t>
            </a:r>
            <a:r>
              <a:rPr lang="zh-TW" altLang="en-US" sz="1750" spc="-1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 </a:t>
            </a:r>
            <a:r>
              <a:rPr lang="zh-TW" altLang="en-US" sz="1750" spc="-1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円</a:t>
            </a:r>
            <a:r>
              <a:rPr lang="ja-JP" altLang="en-US" sz="1750" spc="-1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～</a:t>
            </a:r>
            <a:endParaRPr lang="ja-JP" altLang="en-US" sz="1750" spc="-10" dirty="0">
              <a:solidFill>
                <a:srgbClr val="231F2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2076388" y="8355497"/>
            <a:ext cx="3632026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09">
              <a:lnSpc>
                <a:spcPts val="1400"/>
              </a:lnSpc>
              <a:tabLst>
                <a:tab pos="1329557" algn="l"/>
              </a:tabLst>
            </a:pPr>
            <a:r>
              <a:rPr lang="ja-JP" altLang="en-US" sz="1000" b="1" spc="-1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ダミーテキストダミーテキストダミーテキストダミーテキストダ </a:t>
            </a:r>
            <a:r>
              <a:rPr lang="ja-JP" altLang="en-US" sz="1000" b="1" spc="-1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ミーテキストダミーテキストダミーテキストダミーテキストダミーテキストダミーテキストダミーテキスト</a:t>
            </a:r>
            <a:endParaRPr lang="ja-JP" altLang="en-US" sz="1000" b="1" spc="-10" dirty="0">
              <a:solidFill>
                <a:srgbClr val="231F2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pic>
        <p:nvPicPr>
          <p:cNvPr id="53" name="図 5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65" y="365886"/>
            <a:ext cx="6794006" cy="539497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411" y="3549264"/>
            <a:ext cx="1380747" cy="6278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203973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167</Words>
  <Application>Microsoft Office PowerPoint</Application>
  <PresentationFormat>ユーザー設定</PresentationFormat>
  <Paragraphs>34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HGS創英角ｺﾞｼｯｸUB</vt:lpstr>
      <vt:lpstr>HG丸ｺﾞｼｯｸM-PRO</vt:lpstr>
      <vt:lpstr>ＭＳ Ｐゴシック</vt:lpstr>
      <vt:lpstr>News Gothic MT</vt:lpstr>
      <vt:lpstr>メイリオ</vt:lpstr>
      <vt:lpstr>小塚ゴシック Pro R</vt:lpstr>
      <vt:lpstr>Arial</vt:lpstr>
      <vt:lpstr>Calibri</vt:lpstr>
      <vt:lpstr>Calibri Light</vt:lpstr>
      <vt:lpstr>1_ガイド入りテンプレートサンプル20130531三木さん</vt:lpstr>
      <vt:lpstr>デザインの設定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2018-01-24T13:10:14Z</dcterms:modified>
</cp:coreProperties>
</file>