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61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BDA6"/>
    <a:srgbClr val="EE859A"/>
    <a:srgbClr val="333333"/>
    <a:srgbClr val="E9E8EA"/>
    <a:srgbClr val="A9D3D5"/>
    <a:srgbClr val="9CC3C4"/>
    <a:srgbClr val="B5E2E3"/>
    <a:srgbClr val="CF8564"/>
    <a:srgbClr val="D4E9D8"/>
    <a:srgbClr val="A0B2A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443" autoAdjust="0"/>
    <p:restoredTop sz="86418"/>
  </p:normalViewPr>
  <p:slideViewPr>
    <p:cSldViewPr snapToGrid="0">
      <p:cViewPr varScale="1">
        <p:scale>
          <a:sx n="71" d="100"/>
          <a:sy n="71" d="100"/>
        </p:scale>
        <p:origin x="3456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9" name="図 38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7427" t="20850" r="21713"/>
          <a:stretch/>
        </p:blipFill>
        <p:spPr>
          <a:xfrm>
            <a:off x="0" y="1"/>
            <a:ext cx="7775576" cy="10112582"/>
          </a:xfrm>
          <a:prstGeom prst="rect">
            <a:avLst/>
          </a:prstGeom>
        </p:spPr>
      </p:pic>
      <p:sp>
        <p:nvSpPr>
          <p:cNvPr id="41" name="正方形/長方形 40"/>
          <p:cNvSpPr/>
          <p:nvPr/>
        </p:nvSpPr>
        <p:spPr>
          <a:xfrm>
            <a:off x="0" y="6838121"/>
            <a:ext cx="7775575" cy="4069591"/>
          </a:xfrm>
          <a:prstGeom prst="rect">
            <a:avLst/>
          </a:prstGeom>
          <a:solidFill>
            <a:srgbClr val="E9E8E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正方形/長方形 4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CCBDA6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正方形/長方形 43"/>
          <p:cNvSpPr/>
          <p:nvPr/>
        </p:nvSpPr>
        <p:spPr>
          <a:xfrm>
            <a:off x="0" y="8905461"/>
            <a:ext cx="7775575" cy="576469"/>
          </a:xfrm>
          <a:prstGeom prst="rect">
            <a:avLst/>
          </a:prstGeom>
          <a:solidFill>
            <a:srgbClr val="EE859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正方形/長方形 47"/>
          <p:cNvSpPr/>
          <p:nvPr/>
        </p:nvSpPr>
        <p:spPr>
          <a:xfrm>
            <a:off x="0" y="9481930"/>
            <a:ext cx="7775575" cy="142578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角丸四角形 3"/>
          <p:cNvSpPr/>
          <p:nvPr/>
        </p:nvSpPr>
        <p:spPr>
          <a:xfrm>
            <a:off x="605897" y="6288118"/>
            <a:ext cx="6609347" cy="2111926"/>
          </a:xfrm>
          <a:prstGeom prst="roundRect">
            <a:avLst>
              <a:gd name="adj" fmla="val 6033"/>
            </a:avLst>
          </a:prstGeom>
          <a:solidFill>
            <a:schemeClr val="bg1"/>
          </a:solidFill>
          <a:ln>
            <a:solidFill>
              <a:srgbClr val="CCBDA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角丸四角形 33"/>
          <p:cNvSpPr/>
          <p:nvPr/>
        </p:nvSpPr>
        <p:spPr>
          <a:xfrm>
            <a:off x="2882335" y="6300818"/>
            <a:ext cx="2073122" cy="2088000"/>
          </a:xfrm>
          <a:prstGeom prst="roundRect">
            <a:avLst>
              <a:gd name="adj" fmla="val 0"/>
            </a:avLst>
          </a:prstGeom>
          <a:solidFill>
            <a:schemeClr val="bg1">
              <a:lumMod val="95000"/>
              <a:alpha val="5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1199733" y="673066"/>
            <a:ext cx="542167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b="1" dirty="0">
                <a:solidFill>
                  <a:schemeClr val="bg1"/>
                </a:solidFill>
                <a:effectLst>
                  <a:glow rad="63500">
                    <a:srgbClr val="CCBDA6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お部屋のお掃除、お任せください。</a:t>
            </a:r>
            <a:endParaRPr kumimoji="1" lang="ja-JP" altLang="en-US" sz="2800" b="1" dirty="0">
              <a:solidFill>
                <a:schemeClr val="bg1"/>
              </a:solidFill>
              <a:effectLst>
                <a:glow rad="63500">
                  <a:srgbClr val="CCBDA6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914399" y="1196286"/>
            <a:ext cx="599234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5400" b="1" dirty="0">
                <a:solidFill>
                  <a:schemeClr val="bg1"/>
                </a:solidFill>
                <a:effectLst>
                  <a:glow rad="63500">
                    <a:srgbClr val="CCBDA6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家事代行のアスクル</a:t>
            </a:r>
          </a:p>
        </p:txBody>
      </p:sp>
      <p:grpSp>
        <p:nvGrpSpPr>
          <p:cNvPr id="15" name="図形グループ 14"/>
          <p:cNvGrpSpPr/>
          <p:nvPr/>
        </p:nvGrpSpPr>
        <p:grpSpPr>
          <a:xfrm>
            <a:off x="843279" y="6506886"/>
            <a:ext cx="1882672" cy="1746665"/>
            <a:chOff x="721632" y="4541898"/>
            <a:chExt cx="1882672" cy="1746665"/>
          </a:xfrm>
        </p:grpSpPr>
        <p:sp>
          <p:nvSpPr>
            <p:cNvPr id="8" name="テキスト ボックス 7"/>
            <p:cNvSpPr txBox="1"/>
            <p:nvPr/>
          </p:nvSpPr>
          <p:spPr>
            <a:xfrm>
              <a:off x="721632" y="4541898"/>
              <a:ext cx="169629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ja-JP" altLang="en-US" sz="1800" b="1" dirty="0">
                  <a:solidFill>
                    <a:srgbClr val="CCBDA6"/>
                  </a:solidFill>
                </a:rPr>
                <a:t>簡単</a:t>
              </a:r>
              <a:r>
                <a:rPr kumimoji="1" lang="ja-JP" altLang="en-US" sz="1800" b="1" dirty="0">
                  <a:solidFill>
                    <a:srgbClr val="CCBDA6"/>
                  </a:solidFill>
                </a:rPr>
                <a:t>清掃プラン</a:t>
              </a:r>
            </a:p>
          </p:txBody>
        </p:sp>
        <p:sp>
          <p:nvSpPr>
            <p:cNvPr id="10" name="テキスト ボックス 9"/>
            <p:cNvSpPr txBox="1"/>
            <p:nvPr/>
          </p:nvSpPr>
          <p:spPr>
            <a:xfrm>
              <a:off x="731425" y="5304848"/>
              <a:ext cx="151195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1200" dirty="0">
                  <a:solidFill>
                    <a:schemeClr val="bg1">
                      <a:lumMod val="65000"/>
                    </a:schemeClr>
                  </a:solidFill>
                </a:rPr>
                <a:t>週に</a:t>
              </a:r>
              <a:r>
                <a:rPr kumimoji="1" lang="en-US" altLang="ja-JP" sz="1200" dirty="0">
                  <a:solidFill>
                    <a:schemeClr val="bg1">
                      <a:lumMod val="65000"/>
                    </a:schemeClr>
                  </a:solidFill>
                </a:rPr>
                <a:t>1</a:t>
              </a:r>
              <a:r>
                <a:rPr kumimoji="1" lang="ja-JP" altLang="en-US" sz="1200" dirty="0">
                  <a:solidFill>
                    <a:schemeClr val="bg1">
                      <a:lumMod val="65000"/>
                    </a:schemeClr>
                  </a:solidFill>
                </a:rPr>
                <a:t>回以上、</a:t>
              </a:r>
              <a:endParaRPr kumimoji="1" lang="en-US" altLang="ja-JP" sz="1200" dirty="0">
                <a:solidFill>
                  <a:schemeClr val="bg1">
                    <a:lumMod val="65000"/>
                  </a:schemeClr>
                </a:solidFill>
              </a:endParaRPr>
            </a:p>
            <a:p>
              <a:r>
                <a:rPr lang="ja-JP" altLang="en-US" sz="1200" dirty="0">
                  <a:solidFill>
                    <a:schemeClr val="bg1">
                      <a:lumMod val="65000"/>
                    </a:schemeClr>
                  </a:solidFill>
                </a:rPr>
                <a:t>月に４回以上の場合</a:t>
              </a:r>
              <a:endParaRPr kumimoji="1" lang="ja-JP" alt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11" name="テキスト ボックス 10"/>
            <p:cNvSpPr txBox="1"/>
            <p:nvPr/>
          </p:nvSpPr>
          <p:spPr>
            <a:xfrm>
              <a:off x="800016" y="5765343"/>
              <a:ext cx="1726755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2800" b="1" dirty="0">
                  <a:solidFill>
                    <a:srgbClr val="CCBDA6"/>
                  </a:solidFill>
                </a:rPr>
                <a:t>5,250</a:t>
              </a:r>
              <a:r>
                <a:rPr kumimoji="1" lang="ja-JP" altLang="en-US" sz="2800" b="1" dirty="0">
                  <a:solidFill>
                    <a:srgbClr val="CCBDA6"/>
                  </a:solidFill>
                </a:rPr>
                <a:t>円</a:t>
              </a:r>
              <a:r>
                <a:rPr lang="en-US" altLang="ja-JP" sz="2800" b="1" dirty="0">
                  <a:solidFill>
                    <a:srgbClr val="CCBDA6"/>
                  </a:solidFill>
                </a:rPr>
                <a:t>〜</a:t>
              </a:r>
              <a:endParaRPr kumimoji="1" lang="ja-JP" altLang="en-US" sz="2800" b="1" dirty="0">
                <a:solidFill>
                  <a:srgbClr val="CCBDA6"/>
                </a:solidFill>
              </a:endParaRPr>
            </a:p>
          </p:txBody>
        </p:sp>
        <p:sp>
          <p:nvSpPr>
            <p:cNvPr id="13" name="角丸四角形 12"/>
            <p:cNvSpPr/>
            <p:nvPr/>
          </p:nvSpPr>
          <p:spPr>
            <a:xfrm>
              <a:off x="813805" y="4959920"/>
              <a:ext cx="1790499" cy="288000"/>
            </a:xfrm>
            <a:prstGeom prst="roundRect">
              <a:avLst>
                <a:gd name="adj" fmla="val 23195"/>
              </a:avLst>
            </a:prstGeom>
            <a:solidFill>
              <a:schemeClr val="bg1"/>
            </a:solidFill>
            <a:ln>
              <a:solidFill>
                <a:srgbClr val="CCBDA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200" dirty="0">
                  <a:solidFill>
                    <a:srgbClr val="CCBDA6"/>
                  </a:solidFill>
                </a:rPr>
                <a:t>スタッフ</a:t>
              </a:r>
              <a:r>
                <a:rPr lang="en-US" altLang="ja-JP" sz="1200" dirty="0">
                  <a:solidFill>
                    <a:srgbClr val="CCBDA6"/>
                  </a:solidFill>
                </a:rPr>
                <a:t>1</a:t>
              </a:r>
              <a:r>
                <a:rPr lang="ja-JP" altLang="en-US" sz="1200" dirty="0">
                  <a:solidFill>
                    <a:srgbClr val="CCBDA6"/>
                  </a:solidFill>
                </a:rPr>
                <a:t>名（</a:t>
              </a:r>
              <a:r>
                <a:rPr lang="en-US" altLang="ja-JP" sz="1200" dirty="0">
                  <a:solidFill>
                    <a:srgbClr val="CCBDA6"/>
                  </a:solidFill>
                </a:rPr>
                <a:t>2</a:t>
              </a:r>
              <a:r>
                <a:rPr lang="ja-JP" altLang="en-US" sz="1200" dirty="0">
                  <a:solidFill>
                    <a:srgbClr val="CCBDA6"/>
                  </a:solidFill>
                </a:rPr>
                <a:t>時間作業）</a:t>
              </a:r>
            </a:p>
          </p:txBody>
        </p:sp>
        <p:cxnSp>
          <p:nvCxnSpPr>
            <p:cNvPr id="14" name="直線コネクタ 13"/>
            <p:cNvCxnSpPr/>
            <p:nvPr/>
          </p:nvCxnSpPr>
          <p:spPr>
            <a:xfrm>
              <a:off x="813805" y="5774751"/>
              <a:ext cx="1790499" cy="0"/>
            </a:xfrm>
            <a:prstGeom prst="line">
              <a:avLst/>
            </a:prstGeom>
            <a:ln w="127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9" name="図形グループ 18"/>
          <p:cNvGrpSpPr/>
          <p:nvPr/>
        </p:nvGrpSpPr>
        <p:grpSpPr>
          <a:xfrm>
            <a:off x="2944076" y="6506886"/>
            <a:ext cx="1882672" cy="1746665"/>
            <a:chOff x="721632" y="4541898"/>
            <a:chExt cx="1882672" cy="1746665"/>
          </a:xfrm>
        </p:grpSpPr>
        <p:sp>
          <p:nvSpPr>
            <p:cNvPr id="23" name="テキスト ボックス 22"/>
            <p:cNvSpPr txBox="1"/>
            <p:nvPr/>
          </p:nvSpPr>
          <p:spPr>
            <a:xfrm>
              <a:off x="721632" y="4541898"/>
              <a:ext cx="169629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1800" b="1" dirty="0">
                  <a:solidFill>
                    <a:srgbClr val="CCBDA6"/>
                  </a:solidFill>
                </a:rPr>
                <a:t>本格清掃プラン</a:t>
              </a:r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731425" y="5304848"/>
              <a:ext cx="148470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1200" dirty="0">
                  <a:solidFill>
                    <a:schemeClr val="bg1">
                      <a:lumMod val="65000"/>
                    </a:schemeClr>
                  </a:solidFill>
                </a:rPr>
                <a:t>週に</a:t>
              </a:r>
              <a:r>
                <a:rPr lang="en-US" altLang="ja-JP" sz="1200" dirty="0">
                  <a:solidFill>
                    <a:schemeClr val="bg1">
                      <a:lumMod val="65000"/>
                    </a:schemeClr>
                  </a:solidFill>
                </a:rPr>
                <a:t>2</a:t>
              </a:r>
              <a:r>
                <a:rPr kumimoji="1" lang="ja-JP" altLang="en-US" sz="1200" dirty="0">
                  <a:solidFill>
                    <a:schemeClr val="bg1">
                      <a:lumMod val="65000"/>
                    </a:schemeClr>
                  </a:solidFill>
                </a:rPr>
                <a:t>回以上、</a:t>
              </a:r>
              <a:endParaRPr kumimoji="1" lang="en-US" altLang="ja-JP" sz="1200" dirty="0">
                <a:solidFill>
                  <a:schemeClr val="bg1">
                    <a:lumMod val="65000"/>
                  </a:schemeClr>
                </a:solidFill>
              </a:endParaRPr>
            </a:p>
            <a:p>
              <a:r>
                <a:rPr lang="ja-JP" altLang="en-US" sz="1200" dirty="0">
                  <a:solidFill>
                    <a:schemeClr val="bg1">
                      <a:lumMod val="65000"/>
                    </a:schemeClr>
                  </a:solidFill>
                </a:rPr>
                <a:t>月に</a:t>
              </a:r>
              <a:r>
                <a:rPr lang="en-US" altLang="ja-JP" sz="1200" dirty="0">
                  <a:solidFill>
                    <a:schemeClr val="bg1">
                      <a:lumMod val="65000"/>
                    </a:schemeClr>
                  </a:solidFill>
                </a:rPr>
                <a:t>4</a:t>
              </a:r>
              <a:r>
                <a:rPr lang="ja-JP" altLang="en-US" sz="1200" dirty="0">
                  <a:solidFill>
                    <a:schemeClr val="bg1">
                      <a:lumMod val="65000"/>
                    </a:schemeClr>
                  </a:solidFill>
                </a:rPr>
                <a:t>回以上の場合</a:t>
              </a:r>
              <a:endParaRPr kumimoji="1" lang="ja-JP" alt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25" name="テキスト ボックス 24"/>
            <p:cNvSpPr txBox="1"/>
            <p:nvPr/>
          </p:nvSpPr>
          <p:spPr>
            <a:xfrm>
              <a:off x="800016" y="5765343"/>
              <a:ext cx="1726755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2800" b="1" dirty="0">
                  <a:solidFill>
                    <a:srgbClr val="CCBDA6"/>
                  </a:solidFill>
                </a:rPr>
                <a:t>8,400</a:t>
              </a:r>
              <a:r>
                <a:rPr kumimoji="1" lang="ja-JP" altLang="en-US" sz="2800" b="1" dirty="0">
                  <a:solidFill>
                    <a:srgbClr val="CCBDA6"/>
                  </a:solidFill>
                </a:rPr>
                <a:t>円</a:t>
              </a:r>
              <a:r>
                <a:rPr lang="en-US" altLang="ja-JP" sz="2800" b="1" dirty="0">
                  <a:solidFill>
                    <a:srgbClr val="CCBDA6"/>
                  </a:solidFill>
                </a:rPr>
                <a:t>〜</a:t>
              </a:r>
              <a:endParaRPr kumimoji="1" lang="ja-JP" altLang="en-US" sz="2800" b="1" dirty="0">
                <a:solidFill>
                  <a:srgbClr val="CCBDA6"/>
                </a:solidFill>
              </a:endParaRPr>
            </a:p>
          </p:txBody>
        </p:sp>
        <p:sp>
          <p:nvSpPr>
            <p:cNvPr id="26" name="角丸四角形 25"/>
            <p:cNvSpPr/>
            <p:nvPr/>
          </p:nvSpPr>
          <p:spPr>
            <a:xfrm>
              <a:off x="813805" y="4959920"/>
              <a:ext cx="1790499" cy="288000"/>
            </a:xfrm>
            <a:prstGeom prst="roundRect">
              <a:avLst>
                <a:gd name="adj" fmla="val 23195"/>
              </a:avLst>
            </a:prstGeom>
            <a:solidFill>
              <a:schemeClr val="bg1"/>
            </a:solidFill>
            <a:ln>
              <a:solidFill>
                <a:srgbClr val="CCBDA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200" dirty="0">
                  <a:solidFill>
                    <a:srgbClr val="CCBDA6"/>
                  </a:solidFill>
                </a:rPr>
                <a:t>スタッフ</a:t>
              </a:r>
              <a:r>
                <a:rPr lang="en-US" altLang="ja-JP" sz="1200" dirty="0">
                  <a:solidFill>
                    <a:srgbClr val="CCBDA6"/>
                  </a:solidFill>
                </a:rPr>
                <a:t>1</a:t>
              </a:r>
              <a:r>
                <a:rPr lang="ja-JP" altLang="en-US" sz="1200" dirty="0">
                  <a:solidFill>
                    <a:srgbClr val="CCBDA6"/>
                  </a:solidFill>
                </a:rPr>
                <a:t>名（</a:t>
              </a:r>
              <a:r>
                <a:rPr lang="en-US" altLang="ja-JP" sz="1200" dirty="0">
                  <a:solidFill>
                    <a:srgbClr val="CCBDA6"/>
                  </a:solidFill>
                </a:rPr>
                <a:t>2</a:t>
              </a:r>
              <a:r>
                <a:rPr lang="ja-JP" altLang="en-US" sz="1200" dirty="0">
                  <a:solidFill>
                    <a:srgbClr val="CCBDA6"/>
                  </a:solidFill>
                </a:rPr>
                <a:t>時間作業）</a:t>
              </a:r>
            </a:p>
          </p:txBody>
        </p:sp>
        <p:cxnSp>
          <p:nvCxnSpPr>
            <p:cNvPr id="27" name="直線コネクタ 26"/>
            <p:cNvCxnSpPr/>
            <p:nvPr/>
          </p:nvCxnSpPr>
          <p:spPr>
            <a:xfrm>
              <a:off x="813805" y="5774751"/>
              <a:ext cx="1790499" cy="0"/>
            </a:xfrm>
            <a:prstGeom prst="line">
              <a:avLst/>
            </a:prstGeom>
            <a:ln w="127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8" name="図形グループ 27"/>
          <p:cNvGrpSpPr/>
          <p:nvPr/>
        </p:nvGrpSpPr>
        <p:grpSpPr>
          <a:xfrm>
            <a:off x="5031758" y="6506886"/>
            <a:ext cx="1987881" cy="1746665"/>
            <a:chOff x="721632" y="4541898"/>
            <a:chExt cx="1987881" cy="1746665"/>
          </a:xfrm>
        </p:grpSpPr>
        <p:sp>
          <p:nvSpPr>
            <p:cNvPr id="29" name="テキスト ボックス 28"/>
            <p:cNvSpPr txBox="1"/>
            <p:nvPr/>
          </p:nvSpPr>
          <p:spPr>
            <a:xfrm>
              <a:off x="721632" y="4541898"/>
              <a:ext cx="145264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1800" b="1" dirty="0">
                  <a:solidFill>
                    <a:srgbClr val="CCBDA6"/>
                  </a:solidFill>
                </a:rPr>
                <a:t>お掃除プラン</a:t>
              </a:r>
            </a:p>
          </p:txBody>
        </p:sp>
        <p:sp>
          <p:nvSpPr>
            <p:cNvPr id="30" name="テキスト ボックス 29"/>
            <p:cNvSpPr txBox="1"/>
            <p:nvPr/>
          </p:nvSpPr>
          <p:spPr>
            <a:xfrm>
              <a:off x="731425" y="5304848"/>
              <a:ext cx="148470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1200" dirty="0">
                  <a:solidFill>
                    <a:schemeClr val="bg1">
                      <a:lumMod val="65000"/>
                    </a:schemeClr>
                  </a:solidFill>
                </a:rPr>
                <a:t>週に</a:t>
              </a:r>
              <a:r>
                <a:rPr lang="en-US" altLang="ja-JP" sz="1200" dirty="0">
                  <a:solidFill>
                    <a:schemeClr val="bg1">
                      <a:lumMod val="65000"/>
                    </a:schemeClr>
                  </a:solidFill>
                </a:rPr>
                <a:t>3</a:t>
              </a:r>
              <a:r>
                <a:rPr kumimoji="1" lang="ja-JP" altLang="en-US" sz="1200" dirty="0">
                  <a:solidFill>
                    <a:schemeClr val="bg1">
                      <a:lumMod val="65000"/>
                    </a:schemeClr>
                  </a:solidFill>
                </a:rPr>
                <a:t>回以上、</a:t>
              </a:r>
              <a:endParaRPr kumimoji="1" lang="en-US" altLang="ja-JP" sz="1200" dirty="0">
                <a:solidFill>
                  <a:schemeClr val="bg1">
                    <a:lumMod val="65000"/>
                  </a:schemeClr>
                </a:solidFill>
              </a:endParaRPr>
            </a:p>
            <a:p>
              <a:r>
                <a:rPr lang="ja-JP" altLang="en-US" sz="1200" dirty="0">
                  <a:solidFill>
                    <a:schemeClr val="bg1">
                      <a:lumMod val="65000"/>
                    </a:schemeClr>
                  </a:solidFill>
                </a:rPr>
                <a:t>月に</a:t>
              </a:r>
              <a:r>
                <a:rPr lang="en-US" altLang="ja-JP" sz="1200" dirty="0">
                  <a:solidFill>
                    <a:schemeClr val="bg1">
                      <a:lumMod val="65000"/>
                    </a:schemeClr>
                  </a:solidFill>
                </a:rPr>
                <a:t>8</a:t>
              </a:r>
              <a:r>
                <a:rPr lang="ja-JP" altLang="en-US" sz="1200" dirty="0">
                  <a:solidFill>
                    <a:schemeClr val="bg1">
                      <a:lumMod val="65000"/>
                    </a:schemeClr>
                  </a:solidFill>
                </a:rPr>
                <a:t>回以上の場合</a:t>
              </a:r>
              <a:endParaRPr kumimoji="1" lang="ja-JP" altLang="en-US" sz="1200" dirty="0">
                <a:solidFill>
                  <a:schemeClr val="bg1">
                    <a:lumMod val="65000"/>
                  </a:schemeClr>
                </a:solidFill>
              </a:endParaRPr>
            </a:p>
          </p:txBody>
        </p:sp>
        <p:sp>
          <p:nvSpPr>
            <p:cNvPr id="31" name="テキスト ボックス 30"/>
            <p:cNvSpPr txBox="1"/>
            <p:nvPr/>
          </p:nvSpPr>
          <p:spPr>
            <a:xfrm>
              <a:off x="800016" y="5765343"/>
              <a:ext cx="1909497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2800" b="1" dirty="0">
                  <a:solidFill>
                    <a:srgbClr val="CCBDA6"/>
                  </a:solidFill>
                </a:rPr>
                <a:t>21,000</a:t>
              </a:r>
              <a:r>
                <a:rPr kumimoji="1" lang="ja-JP" altLang="en-US" sz="2800" b="1" dirty="0">
                  <a:solidFill>
                    <a:srgbClr val="CCBDA6"/>
                  </a:solidFill>
                </a:rPr>
                <a:t>円</a:t>
              </a:r>
              <a:r>
                <a:rPr lang="en-US" altLang="ja-JP" sz="2800" b="1" dirty="0">
                  <a:solidFill>
                    <a:srgbClr val="CCBDA6"/>
                  </a:solidFill>
                </a:rPr>
                <a:t>〜</a:t>
              </a:r>
              <a:endParaRPr kumimoji="1" lang="ja-JP" altLang="en-US" sz="2800" b="1" dirty="0">
                <a:solidFill>
                  <a:srgbClr val="CCBDA6"/>
                </a:solidFill>
              </a:endParaRPr>
            </a:p>
          </p:txBody>
        </p:sp>
        <p:sp>
          <p:nvSpPr>
            <p:cNvPr id="32" name="角丸四角形 31"/>
            <p:cNvSpPr/>
            <p:nvPr/>
          </p:nvSpPr>
          <p:spPr>
            <a:xfrm>
              <a:off x="813805" y="4959920"/>
              <a:ext cx="1790499" cy="288000"/>
            </a:xfrm>
            <a:prstGeom prst="roundRect">
              <a:avLst>
                <a:gd name="adj" fmla="val 23195"/>
              </a:avLst>
            </a:prstGeom>
            <a:solidFill>
              <a:schemeClr val="bg1"/>
            </a:solidFill>
            <a:ln>
              <a:solidFill>
                <a:srgbClr val="CCBDA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200" dirty="0">
                  <a:solidFill>
                    <a:srgbClr val="CCBDA6"/>
                  </a:solidFill>
                </a:rPr>
                <a:t>スタッフ</a:t>
              </a:r>
              <a:r>
                <a:rPr lang="en-US" altLang="ja-JP" sz="1200" dirty="0">
                  <a:solidFill>
                    <a:srgbClr val="CCBDA6"/>
                  </a:solidFill>
                </a:rPr>
                <a:t>2</a:t>
              </a:r>
              <a:r>
                <a:rPr lang="ja-JP" altLang="en-US" sz="1200" dirty="0">
                  <a:solidFill>
                    <a:srgbClr val="CCBDA6"/>
                  </a:solidFill>
                </a:rPr>
                <a:t>名（</a:t>
              </a:r>
              <a:r>
                <a:rPr lang="en-US" altLang="ja-JP" sz="1200" dirty="0">
                  <a:solidFill>
                    <a:srgbClr val="CCBDA6"/>
                  </a:solidFill>
                </a:rPr>
                <a:t>2</a:t>
              </a:r>
              <a:r>
                <a:rPr lang="ja-JP" altLang="en-US" sz="1200" dirty="0">
                  <a:solidFill>
                    <a:srgbClr val="CCBDA6"/>
                  </a:solidFill>
                </a:rPr>
                <a:t>時間作業）</a:t>
              </a:r>
            </a:p>
          </p:txBody>
        </p:sp>
        <p:cxnSp>
          <p:nvCxnSpPr>
            <p:cNvPr id="33" name="直線コネクタ 32"/>
            <p:cNvCxnSpPr/>
            <p:nvPr/>
          </p:nvCxnSpPr>
          <p:spPr>
            <a:xfrm>
              <a:off x="813805" y="5774751"/>
              <a:ext cx="1790499" cy="0"/>
            </a:xfrm>
            <a:prstGeom prst="line">
              <a:avLst/>
            </a:prstGeom>
            <a:ln w="127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6" name="角丸四角形 35"/>
          <p:cNvSpPr/>
          <p:nvPr/>
        </p:nvSpPr>
        <p:spPr>
          <a:xfrm>
            <a:off x="605897" y="2704854"/>
            <a:ext cx="6609347" cy="1479691"/>
          </a:xfrm>
          <a:prstGeom prst="roundRect">
            <a:avLst>
              <a:gd name="adj" fmla="val 6033"/>
            </a:avLst>
          </a:prstGeom>
          <a:solidFill>
            <a:schemeClr val="bg1">
              <a:alpha val="79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962708" y="2983034"/>
            <a:ext cx="196399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800" dirty="0">
                <a:solidFill>
                  <a:srgbClr val="CCBDA6"/>
                </a:solidFill>
              </a:rPr>
              <a:t>忙しい日々の生活</a:t>
            </a:r>
            <a:endParaRPr lang="en-US" altLang="ja-JP" sz="1800" dirty="0">
              <a:solidFill>
                <a:srgbClr val="CCBDA6"/>
              </a:solidFill>
            </a:endParaRPr>
          </a:p>
          <a:p>
            <a:r>
              <a:rPr kumimoji="1" lang="ja-JP" altLang="en-US" sz="1800" dirty="0">
                <a:solidFill>
                  <a:srgbClr val="CCBDA6"/>
                </a:solidFill>
              </a:rPr>
              <a:t>なかなか掃除に</a:t>
            </a:r>
            <a:endParaRPr kumimoji="1" lang="en-US" altLang="ja-JP" sz="1800" dirty="0">
              <a:solidFill>
                <a:srgbClr val="CCBDA6"/>
              </a:solidFill>
            </a:endParaRPr>
          </a:p>
          <a:p>
            <a:r>
              <a:rPr kumimoji="1" lang="ja-JP" altLang="en-US" sz="1800" dirty="0">
                <a:solidFill>
                  <a:srgbClr val="CCBDA6"/>
                </a:solidFill>
              </a:rPr>
              <a:t>手が回らない！</a:t>
            </a:r>
          </a:p>
        </p:txBody>
      </p:sp>
      <p:sp>
        <p:nvSpPr>
          <p:cNvPr id="38" name="角丸四角形 37"/>
          <p:cNvSpPr/>
          <p:nvPr/>
        </p:nvSpPr>
        <p:spPr>
          <a:xfrm>
            <a:off x="3192905" y="2704853"/>
            <a:ext cx="4022338" cy="1479692"/>
          </a:xfrm>
          <a:prstGeom prst="roundRect">
            <a:avLst>
              <a:gd name="adj" fmla="val 6078"/>
            </a:avLst>
          </a:prstGeom>
          <a:solidFill>
            <a:schemeClr val="bg1">
              <a:lumMod val="95000"/>
              <a:alpha val="5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3528694" y="2911362"/>
            <a:ext cx="3385736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>
                <a:solidFill>
                  <a:schemeClr val="bg1">
                    <a:lumMod val="65000"/>
                  </a:schemeClr>
                </a:solidFill>
              </a:rPr>
              <a:t>ここに説明文を入力してください。</a:t>
            </a:r>
            <a:r>
              <a:rPr lang="ja-JP" altLang="en-US" sz="1100" dirty="0">
                <a:solidFill>
                  <a:schemeClr val="bg1">
                    <a:lumMod val="65000"/>
                  </a:schemeClr>
                </a:solidFill>
              </a:rPr>
              <a:t>ここに説明文を入力してください。</a:t>
            </a:r>
          </a:p>
          <a:p>
            <a:r>
              <a:rPr lang="ja-JP" altLang="en-US" sz="1100" dirty="0">
                <a:solidFill>
                  <a:schemeClr val="bg1">
                    <a:lumMod val="65000"/>
                  </a:schemeClr>
                </a:solidFill>
              </a:rPr>
              <a:t>ここに説明文を入力してください。ここに説明文を入力してください。ここに説明文を入力してください。ここに説明文を入力してください。ここに説明文を入力してください。ここに説明文を入力してください。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605897" y="8974844"/>
            <a:ext cx="14157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solidFill>
                  <a:schemeClr val="bg1"/>
                </a:solidFill>
              </a:rPr>
              <a:t>見積無料</a:t>
            </a:r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2174449" y="9017365"/>
            <a:ext cx="25058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800" b="1" dirty="0">
                <a:solidFill>
                  <a:schemeClr val="bg1"/>
                </a:solidFill>
              </a:rPr>
              <a:t>お気軽にお電話ください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2062010" y="9042079"/>
            <a:ext cx="67041" cy="33393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605897" y="9643007"/>
            <a:ext cx="263405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dirty="0">
                <a:solidFill>
                  <a:srgbClr val="EE859A"/>
                </a:solidFill>
              </a:rPr>
              <a:t>お掃除代行のアスクル</a:t>
            </a:r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605897" y="10004018"/>
            <a:ext cx="337303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3600" b="1" dirty="0">
                <a:solidFill>
                  <a:srgbClr val="EE859A"/>
                </a:solidFill>
              </a:rPr>
              <a:t>☎</a:t>
            </a:r>
            <a:r>
              <a:rPr lang="en-US" altLang="ja-JP" sz="3600" b="1" dirty="0">
                <a:solidFill>
                  <a:srgbClr val="EE859A"/>
                </a:solidFill>
              </a:rPr>
              <a:t> </a:t>
            </a:r>
            <a:r>
              <a:rPr kumimoji="1" lang="en-US" altLang="ja-JP" sz="3600" b="1" dirty="0">
                <a:solidFill>
                  <a:srgbClr val="EE859A"/>
                </a:solidFill>
              </a:rPr>
              <a:t>03-1234-1111</a:t>
            </a:r>
            <a:endParaRPr kumimoji="1" lang="ja-JP" altLang="en-US" sz="3600" b="1" dirty="0">
              <a:solidFill>
                <a:srgbClr val="EE859A"/>
              </a:solidFill>
            </a:endParaRPr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3325704" y="9691133"/>
            <a:ext cx="204414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dirty="0">
                <a:solidFill>
                  <a:srgbClr val="EE859A"/>
                </a:solidFill>
              </a:rPr>
              <a:t>東京都江東区豊洲 </a:t>
            </a:r>
            <a:r>
              <a:rPr lang="en-US" altLang="ja-JP" sz="1400" dirty="0">
                <a:solidFill>
                  <a:srgbClr val="EE859A"/>
                </a:solidFill>
              </a:rPr>
              <a:t>3-2-3</a:t>
            </a:r>
            <a:endParaRPr kumimoji="1" lang="ja-JP" altLang="en-US" sz="1400" dirty="0">
              <a:solidFill>
                <a:srgbClr val="EE859A"/>
              </a:solidFill>
            </a:endParaRP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4039620" y="10173294"/>
            <a:ext cx="26202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800" b="1" dirty="0">
                <a:solidFill>
                  <a:srgbClr val="EE859A"/>
                </a:solidFill>
              </a:rPr>
              <a:t>https://</a:t>
            </a:r>
            <a:r>
              <a:rPr lang="en-US" altLang="ja-JP" sz="1800" b="1" dirty="0" err="1">
                <a:solidFill>
                  <a:srgbClr val="EE859A"/>
                </a:solidFill>
              </a:rPr>
              <a:t>www.askul.com</a:t>
            </a:r>
            <a:r>
              <a:rPr lang="en-US" altLang="ja-JP" sz="1800" b="1" dirty="0">
                <a:solidFill>
                  <a:srgbClr val="EE859A"/>
                </a:solidFill>
              </a:rPr>
              <a:t>/</a:t>
            </a:r>
            <a:endParaRPr kumimoji="1" lang="ja-JP" altLang="en-US" sz="1800" b="1" dirty="0">
              <a:solidFill>
                <a:srgbClr val="EE859A"/>
              </a:solidFill>
            </a:endParaRPr>
          </a:p>
        </p:txBody>
      </p:sp>
      <p:sp>
        <p:nvSpPr>
          <p:cNvPr id="53" name="角丸四角形 52"/>
          <p:cNvSpPr/>
          <p:nvPr/>
        </p:nvSpPr>
        <p:spPr>
          <a:xfrm>
            <a:off x="605897" y="4533727"/>
            <a:ext cx="6609347" cy="1479691"/>
          </a:xfrm>
          <a:prstGeom prst="roundRect">
            <a:avLst>
              <a:gd name="adj" fmla="val 6033"/>
            </a:avLst>
          </a:prstGeom>
          <a:solidFill>
            <a:schemeClr val="bg1">
              <a:alpha val="9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2365024" y="5105493"/>
            <a:ext cx="4654615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b="1" dirty="0">
                <a:solidFill>
                  <a:schemeClr val="bg1">
                    <a:lumMod val="65000"/>
                  </a:schemeClr>
                </a:solidFill>
              </a:rPr>
              <a:t>ここにメッセージを入力してください。</a:t>
            </a:r>
            <a:r>
              <a:rPr lang="ja-JP" altLang="en-US" sz="1100" b="1" dirty="0">
                <a:solidFill>
                  <a:schemeClr val="bg1">
                    <a:lumMod val="65000"/>
                  </a:schemeClr>
                </a:solidFill>
              </a:rPr>
              <a:t>ここにメッセージを入力してください。ここにメッセージを入力してください。ここにメッセージを入力してください。ここにメッセージを入力してください。ここにメッセージを入力してください。ここにメッセージを入力してください。ここにメッセージを入力してください。</a:t>
            </a:r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2365024" y="4737778"/>
            <a:ext cx="450743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>
                <a:solidFill>
                  <a:srgbClr val="CCBDA6"/>
                </a:solidFill>
              </a:rPr>
              <a:t>代表者メッセージ</a:t>
            </a:r>
            <a:r>
              <a:rPr lang="en-US" altLang="ja-JP" sz="1600" b="1" dirty="0">
                <a:solidFill>
                  <a:srgbClr val="CCBDA6"/>
                </a:solidFill>
              </a:rPr>
              <a:t> </a:t>
            </a:r>
            <a:r>
              <a:rPr lang="ja-JP" altLang="en-US" sz="1600" b="1" dirty="0">
                <a:solidFill>
                  <a:srgbClr val="CCBDA6"/>
                </a:solidFill>
              </a:rPr>
              <a:t>（田中真理子）</a:t>
            </a:r>
          </a:p>
        </p:txBody>
      </p:sp>
      <p:sp>
        <p:nvSpPr>
          <p:cNvPr id="56" name="正方形/長方形 55"/>
          <p:cNvSpPr/>
          <p:nvPr/>
        </p:nvSpPr>
        <p:spPr>
          <a:xfrm>
            <a:off x="921663" y="4721736"/>
            <a:ext cx="1137156" cy="1137156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ここに画像を挿入してください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9084844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1188</TotalTime>
  <Words>382</Words>
  <Application>Microsoft Macintosh PowerPoint</Application>
  <PresentationFormat>ユーザー設定</PresentationFormat>
  <Paragraphs>48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165</cp:revision>
  <cp:lastPrinted>2013-08-08T08:23:13Z</cp:lastPrinted>
  <dcterms:created xsi:type="dcterms:W3CDTF">2013-08-08T01:25:55Z</dcterms:created>
  <dcterms:modified xsi:type="dcterms:W3CDTF">2018-02-03T10:56:29Z</dcterms:modified>
</cp:coreProperties>
</file>