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  <p:sldMasterId id="2147483676" r:id="rId2"/>
  </p:sldMasterIdLst>
  <p:notesMasterIdLst>
    <p:notesMasterId r:id="rId5"/>
  </p:notesMasterIdLst>
  <p:handoutMasterIdLst>
    <p:handoutMasterId r:id="rId6"/>
  </p:handoutMasterIdLst>
  <p:sldIdLst>
    <p:sldId id="260" r:id="rId3"/>
    <p:sldId id="266" r:id="rId4"/>
  </p:sldIdLst>
  <p:sldSz cx="7775575" cy="10907713"/>
  <p:notesSz cx="6794500" cy="9925050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EB758"/>
    <a:srgbClr val="E98329"/>
    <a:srgbClr val="D13A25"/>
    <a:srgbClr val="69BD3F"/>
    <a:srgbClr val="3F84BA"/>
    <a:srgbClr val="6F97C7"/>
    <a:srgbClr val="00DC56"/>
    <a:srgbClr val="83CB89"/>
    <a:srgbClr val="D4A101"/>
    <a:srgbClr val="6939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中間スタイル 4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テーマ スタイル 1 - アクセント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18603FDC-E32A-4AB5-989C-0864C3EAD2B8}" styleName="テーマ スタイル 2 - アクセント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中間スタイル 3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95" autoAdjust="0"/>
    <p:restoredTop sz="86418"/>
  </p:normalViewPr>
  <p:slideViewPr>
    <p:cSldViewPr snapToGrid="0">
      <p:cViewPr>
        <p:scale>
          <a:sx n="38" d="100"/>
          <a:sy n="38" d="100"/>
        </p:scale>
        <p:origin x="3984" y="1344"/>
      </p:cViewPr>
      <p:guideLst>
        <p:guide orient="horz" pos="3435"/>
        <p:guide pos="24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4096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48100" y="0"/>
            <a:ext cx="294481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A6E9FE-BD43-CD44-9FB6-B38B660EC85A}" type="datetimeFigureOut">
              <a:rPr kumimoji="1" lang="ja-JP" altLang="en-US" smtClean="0"/>
              <a:t>2018/2/4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481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48100" y="9428163"/>
            <a:ext cx="294481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729BBB-EB77-EC47-B3DB-B1117DE3E80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434697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4283" cy="497976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6" y="0"/>
            <a:ext cx="2944283" cy="497976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pPr/>
              <a:t>2018/2/4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03450" y="1239838"/>
            <a:ext cx="23876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5" rIns="91431" bIns="45715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76431"/>
            <a:ext cx="5435600" cy="3907988"/>
          </a:xfrm>
          <a:prstGeom prst="rect">
            <a:avLst/>
          </a:prstGeom>
        </p:spPr>
        <p:txBody>
          <a:bodyPr vert="horz" lIns="91431" tIns="45715" rIns="91431" bIns="45715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427077"/>
            <a:ext cx="2944283" cy="497975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6" y="9427077"/>
            <a:ext cx="2944283" cy="497975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D93CC5-A9B8-46A1-B8C3-70AA73E05DA2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7838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0714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017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1516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158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1411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649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730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3483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699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261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067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92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001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048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777514" rtl="0" eaLnBrk="1" latinLnBrk="0" hangingPunct="1">
        <a:lnSpc>
          <a:spcPct val="90000"/>
        </a:lnSpc>
        <a:spcBef>
          <a:spcPct val="0"/>
        </a:spcBef>
        <a:buNone/>
        <a:defRPr kumimoji="1" sz="374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79" indent="-194379" algn="l" defTabSz="777514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kumimoji="1" sz="2381" kern="1200">
          <a:solidFill>
            <a:schemeClr val="tx1"/>
          </a:solidFill>
          <a:latin typeface="+mn-lt"/>
          <a:ea typeface="+mn-ea"/>
          <a:cs typeface="+mn-cs"/>
        </a:defRPr>
      </a:lvl1pPr>
      <a:lvl2pPr marL="5831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2pPr>
      <a:lvl3pPr marL="971893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360650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749407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884F0B2-B493-4BF7-8ECE-6909FFB28D8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019007" fontAlgn="auto">
              <a:spcBef>
                <a:spcPts val="0"/>
              </a:spcBef>
              <a:spcAft>
                <a:spcPts val="0"/>
              </a:spcAft>
              <a:defRPr sz="102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74A00B5-3BCE-4728-91D6-CDCA4B0AE92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636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4101348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図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45" t="2885" r="1753" b="3123"/>
          <a:stretch/>
        </p:blipFill>
        <p:spPr>
          <a:xfrm rot="16200000">
            <a:off x="-1566068" y="1566067"/>
            <a:ext cx="10907716" cy="7775576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9BD95493-EE55-FE4A-825B-46EDB3BB297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6971"/>
          <a:stretch/>
        </p:blipFill>
        <p:spPr>
          <a:xfrm>
            <a:off x="4490978" y="1053144"/>
            <a:ext cx="3284598" cy="3672345"/>
          </a:xfrm>
          <a:prstGeom prst="rect">
            <a:avLst/>
          </a:prstGeom>
        </p:spPr>
      </p:pic>
      <p:sp>
        <p:nvSpPr>
          <p:cNvPr id="11" name="正方形/長方形 10"/>
          <p:cNvSpPr/>
          <p:nvPr/>
        </p:nvSpPr>
        <p:spPr>
          <a:xfrm>
            <a:off x="0" y="7661455"/>
            <a:ext cx="7775575" cy="1636952"/>
          </a:xfrm>
          <a:prstGeom prst="rect">
            <a:avLst/>
          </a:prstGeom>
          <a:solidFill>
            <a:srgbClr val="4EB7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テキスト ボックス 39"/>
          <p:cNvSpPr txBox="1"/>
          <p:nvPr/>
        </p:nvSpPr>
        <p:spPr>
          <a:xfrm>
            <a:off x="550382" y="8061001"/>
            <a:ext cx="49007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000" dirty="0">
                <a:solidFill>
                  <a:schemeClr val="bg1"/>
                </a:solidFill>
              </a:rPr>
              <a:t>お電話の上、履歴書（写貼）ご持参ください。</a:t>
            </a:r>
            <a:endParaRPr lang="en-US" altLang="ja-JP" sz="2000" dirty="0">
              <a:solidFill>
                <a:schemeClr val="bg1"/>
              </a:solidFill>
            </a:endParaRPr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556315" y="8423035"/>
            <a:ext cx="33730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b="1" dirty="0">
                <a:solidFill>
                  <a:srgbClr val="FFFF00"/>
                </a:solidFill>
              </a:rPr>
              <a:t>☎</a:t>
            </a:r>
            <a:r>
              <a:rPr lang="en-US" altLang="ja-JP" sz="3600" b="1" dirty="0">
                <a:solidFill>
                  <a:srgbClr val="FFFF00"/>
                </a:solidFill>
              </a:rPr>
              <a:t> 03-1234-1111</a:t>
            </a:r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3929354" y="8578785"/>
            <a:ext cx="29322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>
                <a:solidFill>
                  <a:schemeClr val="bg1"/>
                </a:solidFill>
                <a:latin typeface="+mn-ea"/>
              </a:rPr>
              <a:t>受付</a:t>
            </a:r>
            <a:r>
              <a:rPr lang="en-US" altLang="ja-JP" sz="1600" dirty="0">
                <a:solidFill>
                  <a:schemeClr val="bg1"/>
                </a:solidFill>
                <a:latin typeface="+mn-ea"/>
              </a:rPr>
              <a:t> : 10:00 </a:t>
            </a:r>
            <a:r>
              <a:rPr lang="mr-IN" altLang="ja-JP" sz="1600" dirty="0">
                <a:solidFill>
                  <a:schemeClr val="bg1"/>
                </a:solidFill>
                <a:latin typeface="+mn-ea"/>
              </a:rPr>
              <a:t>–</a:t>
            </a:r>
            <a:r>
              <a:rPr lang="en-US" altLang="ja-JP" sz="1600" dirty="0">
                <a:solidFill>
                  <a:schemeClr val="bg1"/>
                </a:solidFill>
                <a:latin typeface="+mn-ea"/>
              </a:rPr>
              <a:t> 17:00 </a:t>
            </a:r>
            <a:r>
              <a:rPr lang="ja-JP" altLang="en-US" sz="1600" dirty="0">
                <a:solidFill>
                  <a:schemeClr val="bg1"/>
                </a:solidFill>
                <a:latin typeface="+mn-ea"/>
              </a:rPr>
              <a:t>（</a:t>
            </a:r>
            <a:r>
              <a:rPr lang="ja-JP" altLang="en-US" sz="1400" dirty="0">
                <a:solidFill>
                  <a:schemeClr val="bg1"/>
                </a:solidFill>
                <a:latin typeface="+mn-ea"/>
              </a:rPr>
              <a:t>日曜</a:t>
            </a:r>
            <a:r>
              <a:rPr lang="ja-JP" altLang="en-US" sz="1600" dirty="0">
                <a:solidFill>
                  <a:schemeClr val="bg1"/>
                </a:solidFill>
                <a:latin typeface="+mn-ea"/>
              </a:rPr>
              <a:t>休み）</a:t>
            </a:r>
            <a:endParaRPr lang="en-US" altLang="ja-JP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8" name="正方形/長方形 47"/>
          <p:cNvSpPr/>
          <p:nvPr/>
        </p:nvSpPr>
        <p:spPr>
          <a:xfrm>
            <a:off x="0" y="9298407"/>
            <a:ext cx="7775575" cy="160930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テキスト ボックス 42"/>
          <p:cNvSpPr txBox="1"/>
          <p:nvPr/>
        </p:nvSpPr>
        <p:spPr>
          <a:xfrm>
            <a:off x="566447" y="9513422"/>
            <a:ext cx="4286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b="1" dirty="0">
                <a:solidFill>
                  <a:srgbClr val="4EB758"/>
                </a:solidFill>
                <a:latin typeface="+mn-ea"/>
              </a:rPr>
              <a:t>アスクル運送株式会社</a:t>
            </a:r>
            <a:endParaRPr lang="en-US" altLang="ja-JP" sz="2800" b="1" dirty="0">
              <a:solidFill>
                <a:srgbClr val="4EB758"/>
              </a:solidFill>
              <a:latin typeface="+mn-ea"/>
            </a:endParaRPr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606788" y="10094172"/>
            <a:ext cx="38841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0" dirty="0">
                <a:solidFill>
                  <a:srgbClr val="4EB758"/>
                </a:solidFill>
                <a:latin typeface="+mn-ea"/>
              </a:rPr>
              <a:t>東京都江東区豊洲 </a:t>
            </a:r>
            <a:r>
              <a:rPr lang="en-US" altLang="ja-JP" sz="1200" dirty="0">
                <a:solidFill>
                  <a:srgbClr val="4EB758"/>
                </a:solidFill>
                <a:latin typeface="+mn-ea"/>
              </a:rPr>
              <a:t>3-2-3</a:t>
            </a: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606788" y="10301537"/>
            <a:ext cx="38841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>
                <a:solidFill>
                  <a:srgbClr val="4EB758"/>
                </a:solidFill>
                <a:latin typeface="+mn-ea"/>
              </a:rPr>
              <a:t>https://</a:t>
            </a:r>
            <a:r>
              <a:rPr lang="en-US" altLang="ja-JP" sz="1400" dirty="0" err="1">
                <a:solidFill>
                  <a:srgbClr val="4EB758"/>
                </a:solidFill>
                <a:latin typeface="+mn-ea"/>
              </a:rPr>
              <a:t>www.askul.com</a:t>
            </a:r>
            <a:r>
              <a:rPr lang="en-US" altLang="ja-JP" sz="1400" dirty="0">
                <a:solidFill>
                  <a:srgbClr val="4EB758"/>
                </a:solidFill>
                <a:latin typeface="+mn-ea"/>
              </a:rPr>
              <a:t>/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4655676" y="9527448"/>
            <a:ext cx="2459547" cy="108186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/>
              <a:t>ここに地図を</a:t>
            </a:r>
            <a:endParaRPr lang="en-US" altLang="ja-JP" dirty="0"/>
          </a:p>
          <a:p>
            <a:pPr algn="ctr"/>
            <a:r>
              <a:rPr kumimoji="1" lang="ja-JP" altLang="en-US" dirty="0"/>
              <a:t>入力してください</a:t>
            </a: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574273" y="597877"/>
            <a:ext cx="4092787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3800" b="1" i="1" dirty="0">
                <a:solidFill>
                  <a:srgbClr val="D13A25"/>
                </a:solidFill>
                <a:effectLst>
                  <a:glow rad="139700">
                    <a:schemeClr val="bg1"/>
                  </a:glow>
                </a:effectLst>
              </a:rPr>
              <a:t>2t</a:t>
            </a:r>
            <a:r>
              <a:rPr kumimoji="1" lang="ja-JP" altLang="en-US" sz="13800" b="1" i="1" dirty="0">
                <a:solidFill>
                  <a:srgbClr val="D13A25"/>
                </a:solidFill>
                <a:effectLst>
                  <a:glow rad="139700">
                    <a:schemeClr val="bg1"/>
                  </a:glow>
                </a:effectLst>
              </a:rPr>
              <a:t>・</a:t>
            </a:r>
            <a:r>
              <a:rPr kumimoji="1" lang="en-US" altLang="ja-JP" sz="13800" b="1" i="1" dirty="0">
                <a:solidFill>
                  <a:srgbClr val="D13A25"/>
                </a:solidFill>
                <a:effectLst>
                  <a:glow rad="139700">
                    <a:schemeClr val="bg1"/>
                  </a:glow>
                </a:effectLst>
              </a:rPr>
              <a:t>4t</a:t>
            </a:r>
            <a:endParaRPr kumimoji="1" lang="ja-JP" altLang="en-US" sz="13800" b="1" i="1" dirty="0">
              <a:solidFill>
                <a:srgbClr val="D13A25"/>
              </a:solidFill>
              <a:effectLst>
                <a:glow rad="139700">
                  <a:schemeClr val="bg1"/>
                </a:glow>
              </a:effectLst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669651" y="4201323"/>
            <a:ext cx="28985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b="1" dirty="0">
                <a:solidFill>
                  <a:srgbClr val="D13A25"/>
                </a:solidFill>
                <a:effectLst/>
                <a:latin typeface="+mn-ea"/>
              </a:rPr>
              <a:t>給与</a:t>
            </a:r>
            <a:r>
              <a:rPr kumimoji="1" lang="en-US" altLang="ja-JP" sz="2400" b="1" dirty="0">
                <a:solidFill>
                  <a:srgbClr val="D13A25"/>
                </a:solidFill>
                <a:effectLst/>
                <a:latin typeface="+mn-ea"/>
              </a:rPr>
              <a:t> : </a:t>
            </a:r>
            <a:r>
              <a:rPr kumimoji="1" lang="ja-JP" altLang="en-US" sz="2400" b="1" dirty="0">
                <a:solidFill>
                  <a:srgbClr val="E98329"/>
                </a:solidFill>
                <a:effectLst/>
                <a:latin typeface="+mn-ea"/>
              </a:rPr>
              <a:t>月給</a:t>
            </a:r>
            <a:r>
              <a:rPr kumimoji="1" lang="en-US" altLang="ja-JP" sz="2400" b="1" dirty="0">
                <a:solidFill>
                  <a:srgbClr val="E98329"/>
                </a:solidFill>
                <a:effectLst/>
                <a:latin typeface="+mn-ea"/>
              </a:rPr>
              <a:t>28</a:t>
            </a:r>
            <a:r>
              <a:rPr lang="ja-JP" altLang="en-US" sz="2400" b="1" dirty="0">
                <a:solidFill>
                  <a:srgbClr val="E98329"/>
                </a:solidFill>
                <a:effectLst/>
                <a:latin typeface="+mn-ea"/>
              </a:rPr>
              <a:t>万円</a:t>
            </a:r>
            <a:r>
              <a:rPr lang="en-US" altLang="ja-JP" sz="2400" b="1" dirty="0">
                <a:solidFill>
                  <a:srgbClr val="E98329"/>
                </a:solidFill>
                <a:effectLst/>
                <a:latin typeface="+mn-ea"/>
              </a:rPr>
              <a:t>〜</a:t>
            </a: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665359" y="5287749"/>
            <a:ext cx="57458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000" dirty="0">
                <a:solidFill>
                  <a:srgbClr val="C00000"/>
                </a:solidFill>
                <a:effectLst>
                  <a:glow rad="88900">
                    <a:schemeClr val="bg1"/>
                  </a:glow>
                </a:effectLst>
                <a:latin typeface="+mn-ea"/>
              </a:rPr>
              <a:t>資格</a:t>
            </a:r>
            <a:r>
              <a:rPr lang="en-US" altLang="ja-JP" sz="2000" dirty="0">
                <a:solidFill>
                  <a:srgbClr val="C00000"/>
                </a:solidFill>
                <a:effectLst>
                  <a:glow rad="88900">
                    <a:schemeClr val="bg1"/>
                  </a:glow>
                </a:effectLst>
                <a:latin typeface="+mn-ea"/>
              </a:rPr>
              <a:t> : </a:t>
            </a:r>
            <a:r>
              <a:rPr lang="ja-JP" altLang="en-US" sz="2000" dirty="0">
                <a:solidFill>
                  <a:srgbClr val="E98329"/>
                </a:solidFill>
                <a:effectLst>
                  <a:glow rad="88900">
                    <a:schemeClr val="bg1"/>
                  </a:glow>
                </a:effectLst>
                <a:latin typeface="+mn-ea"/>
              </a:rPr>
              <a:t>要・中型免許（ドライバー経験者優遇）</a:t>
            </a:r>
            <a:endParaRPr lang="en-US" altLang="ja-JP" sz="2000" dirty="0">
              <a:solidFill>
                <a:srgbClr val="E98329"/>
              </a:solidFill>
              <a:effectLst>
                <a:glow rad="88900">
                  <a:schemeClr val="bg1"/>
                </a:glow>
              </a:effectLst>
              <a:latin typeface="+mn-ea"/>
            </a:endParaRP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665359" y="5757458"/>
            <a:ext cx="57357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000" dirty="0">
                <a:solidFill>
                  <a:srgbClr val="C00000"/>
                </a:solidFill>
                <a:effectLst>
                  <a:glow rad="88900">
                    <a:schemeClr val="bg1"/>
                  </a:glow>
                </a:effectLst>
                <a:latin typeface="+mn-ea"/>
              </a:rPr>
              <a:t>時間</a:t>
            </a:r>
            <a:r>
              <a:rPr lang="en-US" altLang="ja-JP" sz="2000" dirty="0">
                <a:solidFill>
                  <a:srgbClr val="C00000"/>
                </a:solidFill>
                <a:effectLst>
                  <a:glow rad="88900">
                    <a:schemeClr val="bg1"/>
                  </a:glow>
                </a:effectLst>
                <a:latin typeface="+mn-ea"/>
              </a:rPr>
              <a:t> : </a:t>
            </a:r>
            <a:r>
              <a:rPr lang="ja-JP" altLang="en-US" sz="2000" dirty="0">
                <a:solidFill>
                  <a:srgbClr val="E98329"/>
                </a:solidFill>
                <a:effectLst>
                  <a:glow rad="88900">
                    <a:schemeClr val="bg1"/>
                  </a:glow>
                </a:effectLst>
                <a:latin typeface="+mn-ea"/>
              </a:rPr>
              <a:t>実働</a:t>
            </a:r>
            <a:r>
              <a:rPr lang="en-US" altLang="ja-JP" sz="2000" dirty="0">
                <a:solidFill>
                  <a:srgbClr val="E98329"/>
                </a:solidFill>
                <a:effectLst>
                  <a:glow rad="88900">
                    <a:schemeClr val="bg1"/>
                  </a:glow>
                </a:effectLst>
                <a:latin typeface="+mn-ea"/>
              </a:rPr>
              <a:t>12</a:t>
            </a:r>
            <a:r>
              <a:rPr lang="ja-JP" altLang="en-US" sz="2000" dirty="0">
                <a:solidFill>
                  <a:srgbClr val="E98329"/>
                </a:solidFill>
                <a:effectLst>
                  <a:glow rad="88900">
                    <a:schemeClr val="bg1"/>
                  </a:glow>
                </a:effectLst>
                <a:latin typeface="+mn-ea"/>
              </a:rPr>
              <a:t>時間（配送先により多少前後有）</a:t>
            </a:r>
            <a:endParaRPr lang="en-US" altLang="ja-JP" sz="2000" dirty="0">
              <a:solidFill>
                <a:srgbClr val="E98329"/>
              </a:solidFill>
              <a:effectLst>
                <a:glow rad="88900">
                  <a:schemeClr val="bg1"/>
                </a:glow>
              </a:effectLst>
              <a:latin typeface="+mn-ea"/>
            </a:endParaRP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665359" y="6227167"/>
            <a:ext cx="5640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000" dirty="0">
                <a:solidFill>
                  <a:srgbClr val="C00000"/>
                </a:solidFill>
                <a:effectLst>
                  <a:glow rad="88900">
                    <a:schemeClr val="bg1"/>
                  </a:glow>
                </a:effectLst>
                <a:latin typeface="+mn-ea"/>
              </a:rPr>
              <a:t>休日</a:t>
            </a:r>
            <a:r>
              <a:rPr lang="en-US" altLang="ja-JP" sz="2000" dirty="0">
                <a:solidFill>
                  <a:srgbClr val="C00000"/>
                </a:solidFill>
                <a:effectLst>
                  <a:glow rad="88900">
                    <a:schemeClr val="bg1"/>
                  </a:glow>
                </a:effectLst>
                <a:latin typeface="+mn-ea"/>
              </a:rPr>
              <a:t> : </a:t>
            </a:r>
            <a:r>
              <a:rPr lang="ja-JP" altLang="en-US" sz="2000" dirty="0">
                <a:solidFill>
                  <a:srgbClr val="E98329"/>
                </a:solidFill>
                <a:effectLst>
                  <a:glow rad="88900">
                    <a:schemeClr val="bg1"/>
                  </a:glow>
                </a:effectLst>
                <a:latin typeface="+mn-ea"/>
              </a:rPr>
              <a:t>週</a:t>
            </a:r>
            <a:r>
              <a:rPr lang="en-US" altLang="ja-JP" sz="2000" dirty="0">
                <a:solidFill>
                  <a:srgbClr val="E98329"/>
                </a:solidFill>
                <a:effectLst>
                  <a:glow rad="88900">
                    <a:schemeClr val="bg1"/>
                  </a:glow>
                </a:effectLst>
                <a:latin typeface="+mn-ea"/>
              </a:rPr>
              <a:t>1</a:t>
            </a:r>
            <a:r>
              <a:rPr lang="ja-JP" altLang="en-US" sz="2000" dirty="0">
                <a:solidFill>
                  <a:srgbClr val="E98329"/>
                </a:solidFill>
                <a:effectLst>
                  <a:glow rad="88900">
                    <a:schemeClr val="bg1"/>
                  </a:glow>
                </a:effectLst>
                <a:latin typeface="+mn-ea"/>
              </a:rPr>
              <a:t>日（ローテーション制</a:t>
            </a:r>
            <a:r>
              <a:rPr lang="en-US" altLang="ja-JP" sz="2000" dirty="0">
                <a:solidFill>
                  <a:srgbClr val="E98329"/>
                </a:solidFill>
                <a:effectLst>
                  <a:glow rad="88900">
                    <a:schemeClr val="bg1"/>
                  </a:glow>
                </a:effectLst>
                <a:latin typeface="+mn-ea"/>
              </a:rPr>
              <a:t>/</a:t>
            </a:r>
            <a:r>
              <a:rPr lang="ja-JP" altLang="en-US" sz="2000" dirty="0">
                <a:solidFill>
                  <a:srgbClr val="E98329"/>
                </a:solidFill>
                <a:effectLst>
                  <a:glow rad="88900">
                    <a:schemeClr val="bg1"/>
                  </a:glow>
                </a:effectLst>
                <a:latin typeface="+mn-ea"/>
              </a:rPr>
              <a:t>有給有）</a:t>
            </a:r>
            <a:endParaRPr lang="en-US" altLang="ja-JP" sz="2000" dirty="0">
              <a:solidFill>
                <a:srgbClr val="E98329"/>
              </a:solidFill>
              <a:effectLst>
                <a:glow rad="88900">
                  <a:schemeClr val="bg1"/>
                </a:glow>
              </a:effectLst>
              <a:latin typeface="+mn-ea"/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665359" y="6696876"/>
            <a:ext cx="56629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000" dirty="0">
                <a:solidFill>
                  <a:srgbClr val="C00000"/>
                </a:solidFill>
                <a:effectLst>
                  <a:glow rad="88900">
                    <a:schemeClr val="bg1"/>
                  </a:glow>
                </a:effectLst>
                <a:latin typeface="+mn-ea"/>
              </a:rPr>
              <a:t>待遇</a:t>
            </a:r>
            <a:r>
              <a:rPr lang="en-US" altLang="ja-JP" sz="2000" dirty="0">
                <a:solidFill>
                  <a:srgbClr val="C00000"/>
                </a:solidFill>
                <a:effectLst>
                  <a:glow rad="88900">
                    <a:schemeClr val="bg1"/>
                  </a:glow>
                </a:effectLst>
                <a:latin typeface="+mn-ea"/>
              </a:rPr>
              <a:t> : </a:t>
            </a:r>
            <a:r>
              <a:rPr lang="ja-JP" altLang="en-US" sz="2000" dirty="0">
                <a:solidFill>
                  <a:srgbClr val="E98329"/>
                </a:solidFill>
                <a:effectLst>
                  <a:glow rad="88900">
                    <a:schemeClr val="bg1"/>
                  </a:glow>
                </a:effectLst>
                <a:latin typeface="+mn-ea"/>
              </a:rPr>
              <a:t>制服貸与、マイカー通勤</a:t>
            </a:r>
            <a:r>
              <a:rPr lang="en-US" altLang="ja-JP" sz="2000" dirty="0">
                <a:solidFill>
                  <a:srgbClr val="E98329"/>
                </a:solidFill>
                <a:effectLst>
                  <a:glow rad="88900">
                    <a:schemeClr val="bg1"/>
                  </a:glow>
                </a:effectLst>
                <a:latin typeface="+mn-ea"/>
              </a:rPr>
              <a:t>OK</a:t>
            </a:r>
            <a:r>
              <a:rPr lang="ja-JP" altLang="en-US" sz="2000" dirty="0">
                <a:solidFill>
                  <a:srgbClr val="E98329"/>
                </a:solidFill>
                <a:effectLst>
                  <a:glow rad="88900">
                    <a:schemeClr val="bg1"/>
                  </a:glow>
                </a:effectLst>
                <a:latin typeface="+mn-ea"/>
              </a:rPr>
              <a:t>、社会保険完備</a:t>
            </a:r>
            <a:endParaRPr lang="en-US" altLang="ja-JP" sz="2000" dirty="0">
              <a:solidFill>
                <a:srgbClr val="E98329"/>
              </a:solidFill>
              <a:effectLst>
                <a:glow rad="88900">
                  <a:schemeClr val="bg1"/>
                </a:glow>
              </a:effectLst>
              <a:latin typeface="+mn-ea"/>
            </a:endParaRP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669651" y="2488158"/>
            <a:ext cx="40655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b="1" dirty="0">
                <a:solidFill>
                  <a:srgbClr val="D13A25"/>
                </a:solidFill>
                <a:effectLst>
                  <a:glow rad="139700">
                    <a:schemeClr val="bg1"/>
                  </a:glow>
                </a:effectLst>
              </a:rPr>
              <a:t>ドライバー募集</a:t>
            </a:r>
          </a:p>
        </p:txBody>
      </p:sp>
      <p:sp>
        <p:nvSpPr>
          <p:cNvPr id="30" name="角丸四角形 29"/>
          <p:cNvSpPr/>
          <p:nvPr/>
        </p:nvSpPr>
        <p:spPr>
          <a:xfrm>
            <a:off x="740088" y="3511943"/>
            <a:ext cx="3920180" cy="445479"/>
          </a:xfrm>
          <a:prstGeom prst="roundRect">
            <a:avLst/>
          </a:prstGeom>
          <a:solidFill>
            <a:srgbClr val="E983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/>
              <a:t>近距離の固定ルート配送</a:t>
            </a: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669651" y="4722622"/>
            <a:ext cx="46426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b="1" dirty="0">
                <a:solidFill>
                  <a:srgbClr val="D13A25"/>
                </a:solidFill>
                <a:effectLst/>
                <a:latin typeface="+mn-ea"/>
              </a:rPr>
              <a:t>勤務地</a:t>
            </a:r>
            <a:r>
              <a:rPr kumimoji="1" lang="en-US" altLang="ja-JP" sz="2400" b="1" dirty="0">
                <a:solidFill>
                  <a:srgbClr val="D13A25"/>
                </a:solidFill>
                <a:effectLst/>
                <a:latin typeface="+mn-ea"/>
              </a:rPr>
              <a:t> : </a:t>
            </a:r>
            <a:r>
              <a:rPr lang="ja-JP" altLang="en-US" sz="2400" b="1" dirty="0">
                <a:solidFill>
                  <a:srgbClr val="E98329"/>
                </a:solidFill>
                <a:effectLst/>
                <a:latin typeface="+mn-ea"/>
              </a:rPr>
              <a:t>東京都内、近場への配送</a:t>
            </a:r>
            <a:endParaRPr lang="en-US" altLang="ja-JP" sz="2400" b="1" dirty="0">
              <a:solidFill>
                <a:srgbClr val="E98329"/>
              </a:solidFill>
              <a:effectLst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174754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51.pptx" id="{D8CEF92E-E621-4889-A2C4-D44EA4896D94}" vid="{7BA0B976-7AA0-4750-86DE-53A6EBAC7E76}"/>
    </a:ext>
  </a:extLst>
</a:theme>
</file>

<file path=ppt/theme/theme2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Yu Gothic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Yu Gothic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3127</TotalTime>
  <Words>227</Words>
  <Application>Microsoft Macintosh PowerPoint</Application>
  <PresentationFormat>ユーザー設定</PresentationFormat>
  <Paragraphs>35</Paragraphs>
  <Slides>2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11" baseType="lpstr">
      <vt:lpstr>HG丸ｺﾞｼｯｸM-PRO</vt:lpstr>
      <vt:lpstr>ＭＳ Ｐゴシック</vt:lpstr>
      <vt:lpstr>Yu Gothic</vt:lpstr>
      <vt:lpstr>Arial</vt:lpstr>
      <vt:lpstr>Calibri</vt:lpstr>
      <vt:lpstr>Calibri Light</vt:lpstr>
      <vt:lpstr>Mangal</vt:lpstr>
      <vt:lpstr>Office テーマ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cp:lastModifiedBy> </cp:lastModifiedBy>
  <cp:revision>306</cp:revision>
  <cp:lastPrinted>2013-08-08T08:23:13Z</cp:lastPrinted>
  <dcterms:created xsi:type="dcterms:W3CDTF">2013-08-08T01:25:55Z</dcterms:created>
  <dcterms:modified xsi:type="dcterms:W3CDTF">2018-02-04T09:02:11Z</dcterms:modified>
</cp:coreProperties>
</file>