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6" r:id="rId2"/>
  </p:sldMasterIdLst>
  <p:notesMasterIdLst>
    <p:notesMasterId r:id="rId5"/>
  </p:notesMasterIdLst>
  <p:handoutMasterIdLst>
    <p:handoutMasterId r:id="rId6"/>
  </p:handoutMasterIdLst>
  <p:sldIdLst>
    <p:sldId id="260" r:id="rId3"/>
    <p:sldId id="266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E63"/>
    <a:srgbClr val="FF8E87"/>
    <a:srgbClr val="FF89B9"/>
    <a:srgbClr val="FF70B2"/>
    <a:srgbClr val="4EB758"/>
    <a:srgbClr val="E98329"/>
    <a:srgbClr val="D13A25"/>
    <a:srgbClr val="69BD3F"/>
    <a:srgbClr val="3F84BA"/>
    <a:srgbClr val="6F97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8603FDC-E32A-4AB5-989C-0864C3EAD2B8}" styleName="テーマ スタイル 2 - アクセント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中間スタイル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95" autoAdjust="0"/>
    <p:restoredTop sz="86418"/>
  </p:normalViewPr>
  <p:slideViewPr>
    <p:cSldViewPr snapToGrid="0">
      <p:cViewPr varScale="1">
        <p:scale>
          <a:sx n="71" d="100"/>
          <a:sy n="71" d="100"/>
        </p:scale>
        <p:origin x="3168" y="200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4096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A6E9FE-BD43-CD44-9FB6-B38B660EC85A}" type="datetimeFigureOut">
              <a:rPr kumimoji="1" lang="ja-JP" altLang="en-US" smtClean="0"/>
              <a:t>2018/2/3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4810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729BBB-EB77-EC47-B3DB-B1117DE3E8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34697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8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図 2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90"/>
          <a:stretch/>
        </p:blipFill>
        <p:spPr>
          <a:xfrm>
            <a:off x="0" y="0"/>
            <a:ext cx="7775575" cy="10907714"/>
          </a:xfrm>
          <a:prstGeom prst="rect">
            <a:avLst/>
          </a:prstGeom>
        </p:spPr>
      </p:pic>
      <p:sp>
        <p:nvSpPr>
          <p:cNvPr id="26" name="正方形/長方形 25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689479" y="5622938"/>
            <a:ext cx="63129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solidFill>
                  <a:srgbClr val="FF8E87"/>
                </a:solidFill>
                <a:effectLst>
                  <a:glow rad="152400">
                    <a:schemeClr val="bg1"/>
                  </a:glow>
                </a:effectLst>
                <a:latin typeface="+mn-ea"/>
              </a:rPr>
              <a:t>資格</a:t>
            </a:r>
            <a:r>
              <a:rPr lang="en-US" altLang="ja-JP" sz="2000" dirty="0">
                <a:solidFill>
                  <a:srgbClr val="FF8E87"/>
                </a:solidFill>
                <a:effectLst>
                  <a:glow rad="152400">
                    <a:schemeClr val="bg1"/>
                  </a:glow>
                </a:effectLst>
                <a:latin typeface="+mn-ea"/>
              </a:rPr>
              <a:t> : </a:t>
            </a:r>
            <a:r>
              <a:rPr lang="ja-JP" altLang="en-US" sz="2000" dirty="0">
                <a:solidFill>
                  <a:srgbClr val="FF8E87"/>
                </a:solidFill>
                <a:effectLst>
                  <a:glow rad="152400">
                    <a:schemeClr val="bg1"/>
                  </a:glow>
                </a:effectLst>
                <a:latin typeface="+mn-ea"/>
              </a:rPr>
              <a:t>要・美容師免許（ブランクのある方も</a:t>
            </a:r>
            <a:r>
              <a:rPr lang="en-US" altLang="ja-JP" sz="2000" dirty="0">
                <a:solidFill>
                  <a:srgbClr val="FF8E87"/>
                </a:solidFill>
                <a:effectLst>
                  <a:glow rad="152400">
                    <a:schemeClr val="bg1"/>
                  </a:glow>
                </a:effectLst>
                <a:latin typeface="+mn-ea"/>
              </a:rPr>
              <a:t>OK</a:t>
            </a:r>
            <a:r>
              <a:rPr lang="ja-JP" altLang="en-US" sz="2000" dirty="0">
                <a:solidFill>
                  <a:srgbClr val="FF8E87"/>
                </a:solidFill>
                <a:effectLst>
                  <a:glow rad="152400">
                    <a:schemeClr val="bg1"/>
                  </a:glow>
                </a:effectLst>
                <a:latin typeface="+mn-ea"/>
              </a:rPr>
              <a:t>）</a:t>
            </a:r>
            <a:endParaRPr lang="en-US" altLang="ja-JP" sz="2000" dirty="0">
              <a:solidFill>
                <a:srgbClr val="FF8E87"/>
              </a:solidFill>
              <a:effectLst>
                <a:glow rad="152400">
                  <a:schemeClr val="bg1"/>
                </a:glow>
              </a:effectLst>
              <a:latin typeface="+mn-ea"/>
            </a:endParaRPr>
          </a:p>
          <a:p>
            <a:r>
              <a:rPr lang="ja-JP" altLang="en-US" sz="2000" dirty="0">
                <a:solidFill>
                  <a:srgbClr val="FF8E87"/>
                </a:solidFill>
                <a:effectLst>
                  <a:glow rad="152400">
                    <a:schemeClr val="bg1"/>
                  </a:glow>
                </a:effectLst>
                <a:latin typeface="+mn-ea"/>
              </a:rPr>
              <a:t>　　　　</a:t>
            </a:r>
            <a:r>
              <a:rPr lang="en-US" altLang="ja-JP" sz="2000" dirty="0">
                <a:solidFill>
                  <a:srgbClr val="FF8E87"/>
                </a:solidFill>
                <a:effectLst>
                  <a:glow rad="152400">
                    <a:schemeClr val="bg1"/>
                  </a:glow>
                </a:effectLst>
                <a:latin typeface="+mn-ea"/>
              </a:rPr>
              <a:t> </a:t>
            </a:r>
            <a:r>
              <a:rPr lang="ja-JP" altLang="en-US" sz="2000" dirty="0">
                <a:solidFill>
                  <a:srgbClr val="FF8E87"/>
                </a:solidFill>
                <a:effectLst>
                  <a:glow rad="152400">
                    <a:schemeClr val="bg1"/>
                  </a:glow>
                </a:effectLst>
                <a:latin typeface="+mn-ea"/>
              </a:rPr>
              <a:t>アルバイトの方は週</a:t>
            </a:r>
            <a:r>
              <a:rPr lang="en-US" altLang="ja-JP" sz="2000" dirty="0">
                <a:solidFill>
                  <a:srgbClr val="FF8E87"/>
                </a:solidFill>
                <a:effectLst>
                  <a:glow rad="152400">
                    <a:schemeClr val="bg1"/>
                  </a:glow>
                </a:effectLst>
                <a:latin typeface="+mn-ea"/>
              </a:rPr>
              <a:t>3</a:t>
            </a:r>
            <a:r>
              <a:rPr lang="ja-JP" altLang="en-US" sz="2000" dirty="0">
                <a:solidFill>
                  <a:srgbClr val="FF8E87"/>
                </a:solidFill>
                <a:effectLst>
                  <a:glow rad="152400">
                    <a:schemeClr val="bg1"/>
                  </a:glow>
                </a:effectLst>
                <a:latin typeface="+mn-ea"/>
              </a:rPr>
              <a:t>日から</a:t>
            </a:r>
            <a:r>
              <a:rPr lang="en-US" altLang="ja-JP" sz="2000" dirty="0">
                <a:solidFill>
                  <a:srgbClr val="FF8E87"/>
                </a:solidFill>
                <a:effectLst>
                  <a:glow rad="152400">
                    <a:schemeClr val="bg1"/>
                  </a:glow>
                </a:effectLst>
                <a:latin typeface="+mn-ea"/>
              </a:rPr>
              <a:t>OK!!</a:t>
            </a:r>
            <a:r>
              <a:rPr lang="ja-JP" altLang="en-US" sz="2000" dirty="0">
                <a:solidFill>
                  <a:srgbClr val="FF8E87"/>
                </a:solidFill>
                <a:effectLst>
                  <a:glow rad="152400">
                    <a:schemeClr val="bg1"/>
                  </a:glow>
                </a:effectLst>
                <a:latin typeface="+mn-ea"/>
              </a:rPr>
              <a:t>（曜日応相談）</a:t>
            </a:r>
            <a:endParaRPr lang="en-US" altLang="ja-JP" sz="2000" dirty="0">
              <a:solidFill>
                <a:srgbClr val="FF8E87"/>
              </a:solidFill>
              <a:effectLst>
                <a:glow rad="152400">
                  <a:schemeClr val="bg1"/>
                </a:glow>
              </a:effectLst>
              <a:latin typeface="+mn-ea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89479" y="6470631"/>
            <a:ext cx="63129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solidFill>
                  <a:srgbClr val="FF8E87"/>
                </a:solidFill>
                <a:effectLst>
                  <a:glow rad="152400">
                    <a:schemeClr val="bg1"/>
                  </a:glow>
                </a:effectLst>
                <a:latin typeface="+mn-ea"/>
              </a:rPr>
              <a:t>休日</a:t>
            </a:r>
            <a:r>
              <a:rPr lang="en-US" altLang="ja-JP" sz="2000" dirty="0">
                <a:solidFill>
                  <a:srgbClr val="FF8E87"/>
                </a:solidFill>
                <a:effectLst>
                  <a:glow rad="152400">
                    <a:schemeClr val="bg1"/>
                  </a:glow>
                </a:effectLst>
                <a:latin typeface="+mn-ea"/>
              </a:rPr>
              <a:t> : </a:t>
            </a:r>
            <a:r>
              <a:rPr lang="ja-JP" altLang="en-US" sz="2000" dirty="0">
                <a:solidFill>
                  <a:srgbClr val="FF8E87"/>
                </a:solidFill>
                <a:effectLst>
                  <a:glow rad="152400">
                    <a:schemeClr val="bg1"/>
                  </a:glow>
                </a:effectLst>
                <a:latin typeface="+mn-ea"/>
              </a:rPr>
              <a:t>月曜日、他</a:t>
            </a:r>
            <a:r>
              <a:rPr lang="en-US" altLang="ja-JP" sz="2000" dirty="0">
                <a:solidFill>
                  <a:srgbClr val="FF8E87"/>
                </a:solidFill>
                <a:effectLst>
                  <a:glow rad="152400">
                    <a:schemeClr val="bg1"/>
                  </a:glow>
                </a:effectLst>
                <a:latin typeface="+mn-ea"/>
              </a:rPr>
              <a:t>2</a:t>
            </a:r>
            <a:r>
              <a:rPr lang="ja-JP" altLang="en-US" sz="2000" dirty="0">
                <a:solidFill>
                  <a:srgbClr val="FF8E87"/>
                </a:solidFill>
                <a:effectLst>
                  <a:glow rad="152400">
                    <a:schemeClr val="bg1"/>
                  </a:glow>
                </a:effectLst>
                <a:latin typeface="+mn-ea"/>
              </a:rPr>
              <a:t>日、夏期・年末年始（各</a:t>
            </a:r>
            <a:r>
              <a:rPr lang="en-US" altLang="ja-JP" sz="2000" dirty="0">
                <a:solidFill>
                  <a:srgbClr val="FF8E87"/>
                </a:solidFill>
                <a:effectLst>
                  <a:glow rad="152400">
                    <a:schemeClr val="bg1"/>
                  </a:glow>
                </a:effectLst>
                <a:latin typeface="+mn-ea"/>
              </a:rPr>
              <a:t>5</a:t>
            </a:r>
            <a:r>
              <a:rPr lang="ja-JP" altLang="en-US" sz="2000" dirty="0">
                <a:solidFill>
                  <a:srgbClr val="FF8E87"/>
                </a:solidFill>
                <a:effectLst>
                  <a:glow rad="152400">
                    <a:schemeClr val="bg1"/>
                  </a:glow>
                </a:effectLst>
                <a:latin typeface="+mn-ea"/>
              </a:rPr>
              <a:t>日）</a:t>
            </a:r>
            <a:endParaRPr lang="en-US" altLang="ja-JP" sz="2000" dirty="0">
              <a:solidFill>
                <a:srgbClr val="FF8E87"/>
              </a:solidFill>
              <a:effectLst>
                <a:glow rad="152400">
                  <a:schemeClr val="bg1"/>
                </a:glow>
              </a:effectLst>
              <a:latin typeface="+mn-ea"/>
            </a:endParaRPr>
          </a:p>
          <a:p>
            <a:r>
              <a:rPr lang="ja-JP" altLang="en-US" sz="2000" dirty="0">
                <a:solidFill>
                  <a:srgbClr val="FF8E87"/>
                </a:solidFill>
                <a:effectLst>
                  <a:glow rad="152400">
                    <a:schemeClr val="bg1"/>
                  </a:glow>
                </a:effectLst>
                <a:latin typeface="+mn-ea"/>
              </a:rPr>
              <a:t>　　　　</a:t>
            </a:r>
            <a:r>
              <a:rPr lang="en-US" altLang="ja-JP" sz="2000" dirty="0">
                <a:solidFill>
                  <a:srgbClr val="FF8E87"/>
                </a:solidFill>
                <a:effectLst>
                  <a:glow rad="152400">
                    <a:schemeClr val="bg1"/>
                  </a:glow>
                </a:effectLst>
                <a:latin typeface="+mn-ea"/>
              </a:rPr>
              <a:t> </a:t>
            </a:r>
            <a:r>
              <a:rPr lang="ja-JP" altLang="en-US" sz="2000" dirty="0">
                <a:solidFill>
                  <a:srgbClr val="FF8E87"/>
                </a:solidFill>
                <a:effectLst>
                  <a:glow rad="152400">
                    <a:schemeClr val="bg1"/>
                  </a:glow>
                </a:effectLst>
                <a:latin typeface="+mn-ea"/>
              </a:rPr>
              <a:t>休暇をまとめて取ることも可能です。</a:t>
            </a:r>
            <a:endParaRPr lang="en-US" altLang="ja-JP" sz="2000" dirty="0">
              <a:solidFill>
                <a:srgbClr val="FF8E87"/>
              </a:solidFill>
              <a:effectLst>
                <a:glow rad="152400">
                  <a:schemeClr val="bg1"/>
                </a:glow>
              </a:effectLst>
              <a:latin typeface="+mn-ea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689479" y="7409663"/>
            <a:ext cx="63129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solidFill>
                  <a:srgbClr val="FF8E87"/>
                </a:solidFill>
                <a:effectLst>
                  <a:glow rad="152400">
                    <a:schemeClr val="bg1"/>
                  </a:glow>
                </a:effectLst>
                <a:latin typeface="+mn-ea"/>
              </a:rPr>
              <a:t>待遇</a:t>
            </a:r>
            <a:r>
              <a:rPr lang="en-US" altLang="ja-JP" sz="2000" dirty="0">
                <a:solidFill>
                  <a:srgbClr val="FF8E87"/>
                </a:solidFill>
                <a:effectLst>
                  <a:glow rad="152400">
                    <a:schemeClr val="bg1"/>
                  </a:glow>
                </a:effectLst>
                <a:latin typeface="+mn-ea"/>
              </a:rPr>
              <a:t> : </a:t>
            </a:r>
            <a:r>
              <a:rPr lang="ja-JP" altLang="en-US" sz="2000" dirty="0">
                <a:solidFill>
                  <a:srgbClr val="FF8E87"/>
                </a:solidFill>
                <a:effectLst>
                  <a:glow rad="152400">
                    <a:schemeClr val="bg1"/>
                  </a:glow>
                </a:effectLst>
                <a:latin typeface="+mn-ea"/>
              </a:rPr>
              <a:t>昇給年</a:t>
            </a:r>
            <a:r>
              <a:rPr lang="en-US" altLang="ja-JP" sz="2000" dirty="0">
                <a:solidFill>
                  <a:srgbClr val="FF8E87"/>
                </a:solidFill>
                <a:effectLst>
                  <a:glow rad="152400">
                    <a:schemeClr val="bg1"/>
                  </a:glow>
                </a:effectLst>
                <a:latin typeface="+mn-ea"/>
              </a:rPr>
              <a:t>1</a:t>
            </a:r>
            <a:r>
              <a:rPr lang="ja-JP" altLang="en-US" sz="2000" dirty="0">
                <a:solidFill>
                  <a:srgbClr val="FF8E87"/>
                </a:solidFill>
                <a:effectLst>
                  <a:glow rad="152400">
                    <a:schemeClr val="bg1"/>
                  </a:glow>
                </a:effectLst>
                <a:latin typeface="+mn-ea"/>
              </a:rPr>
              <a:t>回、賞与年</a:t>
            </a:r>
            <a:r>
              <a:rPr lang="en-US" altLang="ja-JP" sz="2000" dirty="0">
                <a:solidFill>
                  <a:srgbClr val="FF8E87"/>
                </a:solidFill>
                <a:effectLst>
                  <a:glow rad="152400">
                    <a:schemeClr val="bg1"/>
                  </a:glow>
                </a:effectLst>
                <a:latin typeface="+mn-ea"/>
              </a:rPr>
              <a:t>1</a:t>
            </a:r>
            <a:r>
              <a:rPr lang="ja-JP" altLang="en-US" sz="2000" dirty="0">
                <a:solidFill>
                  <a:srgbClr val="FF8E87"/>
                </a:solidFill>
                <a:effectLst>
                  <a:glow rad="152400">
                    <a:schemeClr val="bg1"/>
                  </a:glow>
                </a:effectLst>
                <a:latin typeface="+mn-ea"/>
              </a:rPr>
              <a:t>回、交通費支給</a:t>
            </a:r>
            <a:endParaRPr lang="en-US" altLang="ja-JP" sz="2000" dirty="0">
              <a:solidFill>
                <a:srgbClr val="FF8E87"/>
              </a:solidFill>
              <a:effectLst>
                <a:glow rad="152400">
                  <a:schemeClr val="bg1"/>
                </a:glow>
              </a:effectLst>
              <a:latin typeface="+mn-ea"/>
            </a:endParaRPr>
          </a:p>
          <a:p>
            <a:r>
              <a:rPr lang="ja-JP" altLang="en-US" sz="2000" dirty="0">
                <a:solidFill>
                  <a:srgbClr val="FF8E87"/>
                </a:solidFill>
                <a:effectLst>
                  <a:glow rad="152400">
                    <a:schemeClr val="bg1"/>
                  </a:glow>
                </a:effectLst>
                <a:latin typeface="+mn-ea"/>
              </a:rPr>
              <a:t>　　　　</a:t>
            </a:r>
            <a:r>
              <a:rPr lang="en-US" altLang="ja-JP" sz="2000" dirty="0">
                <a:solidFill>
                  <a:srgbClr val="FF8E87"/>
                </a:solidFill>
                <a:effectLst>
                  <a:glow rad="152400">
                    <a:schemeClr val="bg1"/>
                  </a:glow>
                </a:effectLst>
                <a:latin typeface="+mn-ea"/>
              </a:rPr>
              <a:t> </a:t>
            </a:r>
            <a:r>
              <a:rPr lang="ja-JP" altLang="en-US" sz="2000" dirty="0">
                <a:solidFill>
                  <a:srgbClr val="FF8E87"/>
                </a:solidFill>
                <a:effectLst>
                  <a:glow rad="152400">
                    <a:schemeClr val="bg1"/>
                  </a:glow>
                </a:effectLst>
                <a:latin typeface="+mn-ea"/>
              </a:rPr>
              <a:t>車・バイク通勤可</a:t>
            </a:r>
            <a:r>
              <a:rPr lang="en-US" altLang="ja-JP" sz="2000" dirty="0">
                <a:solidFill>
                  <a:srgbClr val="FF8E87"/>
                </a:solidFill>
                <a:effectLst>
                  <a:glow rad="152400">
                    <a:schemeClr val="bg1"/>
                  </a:glow>
                </a:effectLst>
                <a:latin typeface="+mn-ea"/>
              </a:rPr>
              <a:t>!!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556916" y="4761538"/>
            <a:ext cx="25442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b="1" dirty="0">
                <a:solidFill>
                  <a:srgbClr val="FF8E87"/>
                </a:solidFill>
                <a:effectLst>
                  <a:glow rad="139700">
                    <a:schemeClr val="bg1"/>
                  </a:glow>
                </a:effectLst>
              </a:rPr>
              <a:t>月給</a:t>
            </a:r>
            <a:r>
              <a:rPr lang="en-US" altLang="ja-JP" sz="2800" b="1" dirty="0">
                <a:solidFill>
                  <a:srgbClr val="FF8E87"/>
                </a:solidFill>
                <a:effectLst>
                  <a:glow rad="139700">
                    <a:schemeClr val="bg1"/>
                  </a:glow>
                </a:effectLst>
              </a:rPr>
              <a:t> 24-28</a:t>
            </a:r>
            <a:r>
              <a:rPr lang="ja-JP" altLang="en-US" sz="2800" b="1" dirty="0">
                <a:solidFill>
                  <a:srgbClr val="FF8E87"/>
                </a:solidFill>
                <a:effectLst>
                  <a:glow rad="139700">
                    <a:schemeClr val="bg1"/>
                  </a:glow>
                </a:effectLst>
              </a:rPr>
              <a:t>万円</a:t>
            </a:r>
            <a:endParaRPr kumimoji="1" lang="ja-JP" altLang="en-US" sz="2800" b="1" dirty="0">
              <a:solidFill>
                <a:srgbClr val="FF8E87"/>
              </a:solidFill>
              <a:effectLst>
                <a:glow rad="139700">
                  <a:schemeClr val="bg1"/>
                </a:glow>
              </a:effectLst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199614" y="4761538"/>
            <a:ext cx="18918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b="1" dirty="0">
                <a:solidFill>
                  <a:srgbClr val="FF8E87"/>
                </a:solidFill>
                <a:effectLst>
                  <a:glow rad="139700">
                    <a:schemeClr val="bg1"/>
                  </a:glow>
                </a:effectLst>
              </a:rPr>
              <a:t>時給</a:t>
            </a:r>
            <a:r>
              <a:rPr lang="en-US" altLang="ja-JP" sz="2800" b="1" dirty="0">
                <a:solidFill>
                  <a:srgbClr val="FF8E87"/>
                </a:solidFill>
                <a:effectLst>
                  <a:glow rad="139700">
                    <a:schemeClr val="bg1"/>
                  </a:glow>
                </a:effectLst>
              </a:rPr>
              <a:t> 900</a:t>
            </a:r>
            <a:r>
              <a:rPr lang="ja-JP" altLang="en-US" sz="2800" b="1" dirty="0">
                <a:solidFill>
                  <a:srgbClr val="FF8E87"/>
                </a:solidFill>
                <a:effectLst>
                  <a:glow rad="139700">
                    <a:schemeClr val="bg1"/>
                  </a:glow>
                </a:effectLst>
              </a:rPr>
              <a:t>円</a:t>
            </a:r>
            <a:endParaRPr kumimoji="1" lang="ja-JP" altLang="en-US" sz="2800" b="1" dirty="0">
              <a:solidFill>
                <a:srgbClr val="FF8E87"/>
              </a:solidFill>
              <a:effectLst>
                <a:glow rad="139700">
                  <a:schemeClr val="bg1"/>
                </a:glow>
              </a:effectLst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89479" y="694924"/>
            <a:ext cx="63129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200" b="1" dirty="0">
                <a:solidFill>
                  <a:srgbClr val="FF5E63"/>
                </a:solidFill>
                <a:effectLst>
                  <a:glow rad="139700">
                    <a:schemeClr val="bg1"/>
                  </a:glow>
                </a:effectLst>
              </a:rPr>
              <a:t>アスクル美容院</a:t>
            </a:r>
            <a:endParaRPr kumimoji="1" lang="ja-JP" altLang="en-US" sz="7200" b="1" dirty="0">
              <a:solidFill>
                <a:srgbClr val="FF5E63"/>
              </a:solidFill>
              <a:effectLst>
                <a:glow rad="139700">
                  <a:schemeClr val="bg1"/>
                </a:glow>
              </a:effectLst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689479" y="1989942"/>
            <a:ext cx="6312930" cy="526507"/>
          </a:xfrm>
          <a:prstGeom prst="roundRect">
            <a:avLst>
              <a:gd name="adj" fmla="val 31991"/>
            </a:avLst>
          </a:prstGeom>
          <a:solidFill>
            <a:srgbClr val="FF5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solidFill>
                  <a:schemeClr val="bg1"/>
                </a:solidFill>
              </a:rPr>
              <a:t>スタイリスト募集</a:t>
            </a:r>
          </a:p>
        </p:txBody>
      </p:sp>
      <p:sp>
        <p:nvSpPr>
          <p:cNvPr id="46" name="正方形/長方形 45"/>
          <p:cNvSpPr/>
          <p:nvPr/>
        </p:nvSpPr>
        <p:spPr>
          <a:xfrm>
            <a:off x="0" y="2876733"/>
            <a:ext cx="7775575" cy="15245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正方形/長方形 48"/>
          <p:cNvSpPr/>
          <p:nvPr/>
        </p:nvSpPr>
        <p:spPr>
          <a:xfrm>
            <a:off x="896367" y="3020212"/>
            <a:ext cx="1826955" cy="124533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dirty="0"/>
              <a:t>ここに画像を</a:t>
            </a:r>
            <a:endParaRPr kumimoji="1" lang="en-US" altLang="ja-JP" sz="1800" dirty="0"/>
          </a:p>
          <a:p>
            <a:pPr algn="ctr"/>
            <a:r>
              <a:rPr lang="ja-JP" altLang="en-US" sz="1800" dirty="0"/>
              <a:t>挿入してください</a:t>
            </a:r>
            <a:endParaRPr kumimoji="1" lang="ja-JP" altLang="en-US" sz="1800" dirty="0"/>
          </a:p>
        </p:txBody>
      </p:sp>
      <p:sp>
        <p:nvSpPr>
          <p:cNvPr id="13" name="正方形/長方形 12"/>
          <p:cNvSpPr/>
          <p:nvPr/>
        </p:nvSpPr>
        <p:spPr>
          <a:xfrm>
            <a:off x="0" y="9139960"/>
            <a:ext cx="7775575" cy="1767753"/>
          </a:xfrm>
          <a:prstGeom prst="rect">
            <a:avLst/>
          </a:prstGeom>
          <a:solidFill>
            <a:srgbClr val="FF8E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875359" y="3437937"/>
            <a:ext cx="37828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rgbClr val="FF8E87"/>
                </a:solidFill>
              </a:rPr>
              <a:t>ここに店長からのメッセージを入力してください。ここに店長からのメッセージを入力してください。ここに店長からのメッセージを入力してください。ここに店長からのメッセージを入力してください。</a:t>
            </a: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2860013" y="3022633"/>
            <a:ext cx="21659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>
                <a:solidFill>
                  <a:srgbClr val="FF8E87"/>
                </a:solidFill>
                <a:effectLst>
                  <a:glow rad="139700">
                    <a:schemeClr val="bg1"/>
                  </a:glow>
                </a:effectLst>
              </a:rPr>
              <a:t>店長</a:t>
            </a:r>
            <a:r>
              <a:rPr kumimoji="1" lang="en-US" altLang="ja-JP" sz="2000" b="1" dirty="0">
                <a:solidFill>
                  <a:srgbClr val="FF8E87"/>
                </a:solidFill>
                <a:effectLst>
                  <a:glow rad="139700">
                    <a:schemeClr val="bg1"/>
                  </a:glow>
                </a:effectLst>
              </a:rPr>
              <a:t> : </a:t>
            </a:r>
            <a:r>
              <a:rPr kumimoji="1" lang="ja-JP" altLang="en-US" sz="2000" b="1" dirty="0">
                <a:solidFill>
                  <a:srgbClr val="FF8E87"/>
                </a:solidFill>
                <a:effectLst>
                  <a:glow rad="139700">
                    <a:schemeClr val="bg1"/>
                  </a:glow>
                </a:effectLst>
              </a:rPr>
              <a:t>田中</a:t>
            </a:r>
            <a:r>
              <a:rPr lang="ja-JP" altLang="en-US" sz="2000" b="1" dirty="0">
                <a:solidFill>
                  <a:srgbClr val="FF8E87"/>
                </a:solidFill>
                <a:effectLst>
                  <a:glow rad="139700">
                    <a:schemeClr val="bg1"/>
                  </a:glow>
                </a:effectLst>
              </a:rPr>
              <a:t>真理子</a:t>
            </a:r>
            <a:endParaRPr kumimoji="1" lang="ja-JP" altLang="en-US" sz="2000" b="1" dirty="0">
              <a:solidFill>
                <a:srgbClr val="FF8E87"/>
              </a:solidFill>
              <a:effectLst>
                <a:glow rad="139700">
                  <a:schemeClr val="bg1"/>
                </a:glow>
              </a:effectLst>
            </a:endParaRPr>
          </a:p>
        </p:txBody>
      </p:sp>
      <p:sp>
        <p:nvSpPr>
          <p:cNvPr id="51" name="角丸四角形 50"/>
          <p:cNvSpPr/>
          <p:nvPr/>
        </p:nvSpPr>
        <p:spPr>
          <a:xfrm>
            <a:off x="689479" y="4864590"/>
            <a:ext cx="896253" cy="289077"/>
          </a:xfrm>
          <a:prstGeom prst="roundRect">
            <a:avLst>
              <a:gd name="adj" fmla="val 31991"/>
            </a:avLst>
          </a:prstGeom>
          <a:solidFill>
            <a:srgbClr val="FF8E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b="1" dirty="0">
                <a:solidFill>
                  <a:schemeClr val="bg1"/>
                </a:solidFill>
              </a:rPr>
              <a:t>正社員</a:t>
            </a:r>
          </a:p>
        </p:txBody>
      </p:sp>
      <p:sp>
        <p:nvSpPr>
          <p:cNvPr id="52" name="角丸四角形 51"/>
          <p:cNvSpPr/>
          <p:nvPr/>
        </p:nvSpPr>
        <p:spPr>
          <a:xfrm>
            <a:off x="4280211" y="4864590"/>
            <a:ext cx="896253" cy="289077"/>
          </a:xfrm>
          <a:prstGeom prst="roundRect">
            <a:avLst>
              <a:gd name="adj" fmla="val 31991"/>
            </a:avLst>
          </a:prstGeom>
          <a:solidFill>
            <a:srgbClr val="FF8E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b="1" dirty="0">
                <a:solidFill>
                  <a:schemeClr val="bg1"/>
                </a:solidFill>
              </a:rPr>
              <a:t>アルバイト</a:t>
            </a:r>
          </a:p>
        </p:txBody>
      </p:sp>
      <p:sp>
        <p:nvSpPr>
          <p:cNvPr id="53" name="正方形/長方形 52"/>
          <p:cNvSpPr/>
          <p:nvPr/>
        </p:nvSpPr>
        <p:spPr>
          <a:xfrm>
            <a:off x="1" y="8468938"/>
            <a:ext cx="7775574" cy="672166"/>
          </a:xfrm>
          <a:prstGeom prst="rect">
            <a:avLst/>
          </a:prstGeom>
          <a:solidFill>
            <a:srgbClr val="FF5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689479" y="8604558"/>
            <a:ext cx="3662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800" dirty="0">
                <a:solidFill>
                  <a:schemeClr val="bg1"/>
                </a:solidFill>
                <a:effectLst/>
                <a:latin typeface="+mn-ea"/>
              </a:rPr>
              <a:t>まずはお気軽にお電話ください</a:t>
            </a:r>
            <a:endParaRPr lang="en-US" altLang="ja-JP" sz="1800" dirty="0">
              <a:solidFill>
                <a:schemeClr val="bg1"/>
              </a:solidFill>
              <a:effectLst/>
              <a:latin typeface="+mn-ea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4195253" y="8496183"/>
            <a:ext cx="29706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b="1" dirty="0">
                <a:solidFill>
                  <a:srgbClr val="FFFF00"/>
                </a:solidFill>
              </a:rPr>
              <a:t>☎</a:t>
            </a:r>
            <a:r>
              <a:rPr lang="en-US" altLang="ja-JP" sz="3200" b="1" dirty="0">
                <a:solidFill>
                  <a:srgbClr val="FFFF00"/>
                </a:solidFill>
              </a:rPr>
              <a:t> 03-1234-1111</a:t>
            </a: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670631" y="9322373"/>
            <a:ext cx="3006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b="1" dirty="0">
                <a:solidFill>
                  <a:schemeClr val="bg1"/>
                </a:solidFill>
                <a:latin typeface="+mn-ea"/>
              </a:rPr>
              <a:t>アスクル美容院</a:t>
            </a:r>
            <a:endParaRPr lang="en-US" altLang="ja-JP" sz="32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680492" y="9974243"/>
            <a:ext cx="35692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solidFill>
                  <a:schemeClr val="bg1"/>
                </a:solidFill>
                <a:latin typeface="+mn-ea"/>
              </a:rPr>
              <a:t>東京都江東区豊洲 </a:t>
            </a:r>
            <a:r>
              <a:rPr lang="en-US" altLang="ja-JP" sz="1200" b="1" dirty="0">
                <a:solidFill>
                  <a:schemeClr val="bg1"/>
                </a:solidFill>
                <a:latin typeface="+mn-ea"/>
              </a:rPr>
              <a:t>3-2-3</a:t>
            </a: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697525" y="10214447"/>
            <a:ext cx="3484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solidFill>
                  <a:schemeClr val="bg1"/>
                </a:solidFill>
              </a:rPr>
              <a:t>https://</a:t>
            </a:r>
            <a:r>
              <a:rPr lang="en-US" altLang="ja-JP" sz="1600" b="1" dirty="0" err="1">
                <a:solidFill>
                  <a:schemeClr val="bg1"/>
                </a:solidFill>
              </a:rPr>
              <a:t>www.askul.com</a:t>
            </a:r>
            <a:r>
              <a:rPr lang="en-US" altLang="ja-JP" sz="1600" b="1" dirty="0">
                <a:solidFill>
                  <a:schemeClr val="bg1"/>
                </a:solidFill>
              </a:rPr>
              <a:t>/</a:t>
            </a:r>
          </a:p>
        </p:txBody>
      </p:sp>
      <p:sp>
        <p:nvSpPr>
          <p:cNvPr id="60" name="正方形/長方形 59"/>
          <p:cNvSpPr/>
          <p:nvPr/>
        </p:nvSpPr>
        <p:spPr>
          <a:xfrm>
            <a:off x="4539916" y="9407970"/>
            <a:ext cx="2462536" cy="114503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ここに地図を</a:t>
            </a:r>
            <a:endParaRPr kumimoji="1" lang="en-US" altLang="ja-JP" dirty="0"/>
          </a:p>
          <a:p>
            <a:pPr algn="ctr"/>
            <a:r>
              <a:rPr lang="ja-JP" altLang="en-US" dirty="0"/>
              <a:t>挿入してください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275459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3154</TotalTime>
  <Words>251</Words>
  <Application>Microsoft Macintosh PowerPoint</Application>
  <PresentationFormat>ユーザー設定</PresentationFormat>
  <Paragraphs>41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Yu Gothic</vt:lpstr>
      <vt:lpstr>Arial</vt:lpstr>
      <vt:lpstr>Calibri</vt:lpstr>
      <vt:lpstr>Calibri Light</vt:lpstr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313</cp:revision>
  <cp:lastPrinted>2013-08-08T08:23:13Z</cp:lastPrinted>
  <dcterms:created xsi:type="dcterms:W3CDTF">2013-08-08T01:25:55Z</dcterms:created>
  <dcterms:modified xsi:type="dcterms:W3CDTF">2018-02-03T11:05:05Z</dcterms:modified>
</cp:coreProperties>
</file>