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A088"/>
    <a:srgbClr val="F2CD43"/>
    <a:srgbClr val="FCD545"/>
    <a:srgbClr val="6D605F"/>
    <a:srgbClr val="5D4348"/>
    <a:srgbClr val="DA0001"/>
    <a:srgbClr val="3F84BA"/>
    <a:srgbClr val="FF5E63"/>
    <a:srgbClr val="FF8E87"/>
    <a:srgbClr val="FF8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183717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0" y="5176131"/>
            <a:ext cx="7775575" cy="4498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rgbClr val="5BA088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" y="4345651"/>
            <a:ext cx="7775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2CD43"/>
                </a:solidFill>
                <a:effectLst>
                  <a:glow rad="635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業務改善コンサル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0" y="9674635"/>
            <a:ext cx="7775575" cy="1233078"/>
          </a:xfrm>
          <a:prstGeom prst="rect">
            <a:avLst/>
          </a:prstGeom>
          <a:solidFill>
            <a:srgbClr val="5BA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rgbClr val="5BA088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72392" y="9822450"/>
            <a:ext cx="6363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業務改善コンサルタント</a:t>
            </a:r>
            <a:r>
              <a:rPr lang="en-US" altLang="ja-JP" sz="2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2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あすくる</a:t>
            </a:r>
            <a:endParaRPr lang="en-US" altLang="ja-JP" sz="28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57955" y="10407085"/>
            <a:ext cx="4451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CD545"/>
                </a:solidFill>
                <a:latin typeface="MS PMincho" charset="-128"/>
                <a:ea typeface="MS PMincho" charset="-128"/>
                <a:cs typeface="MS PMincho" charset="-128"/>
              </a:rPr>
              <a:t>OFFICE : </a:t>
            </a:r>
            <a:r>
              <a:rPr lang="ja-JP" altLang="en-US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753972" y="10375853"/>
            <a:ext cx="3021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FCD545"/>
                </a:solidFill>
                <a:latin typeface="MS PMincho" charset="-128"/>
                <a:ea typeface="MS PMincho" charset="-128"/>
                <a:cs typeface="MS PMincho" charset="-128"/>
              </a:rPr>
              <a:t>WEB : 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https://</a:t>
            </a:r>
            <a:r>
              <a:rPr lang="en-US" altLang="ja-JP" sz="1400" b="1" dirty="0" err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www.askul.com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/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8078" y="6730414"/>
            <a:ext cx="3706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5BA088"/>
                </a:solidFill>
                <a:effectLst/>
                <a:latin typeface="+mn-ea"/>
                <a:cs typeface="MS PMincho" charset="-128"/>
              </a:rPr>
              <a:t>徹底的なコスト削減を実現します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438078" y="3790245"/>
            <a:ext cx="3941418" cy="442402"/>
          </a:xfrm>
          <a:prstGeom prst="roundRect">
            <a:avLst>
              <a:gd name="adj" fmla="val 50000"/>
            </a:avLst>
          </a:prstGeom>
          <a:solidFill>
            <a:srgbClr val="5BA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8078" y="3801661"/>
            <a:ext cx="3941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2018/4/20 sun </a:t>
            </a:r>
            <a:r>
              <a:rPr lang="mr-IN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 5/17 wed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38077" y="354797"/>
            <a:ext cx="2678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000" b="1" dirty="0">
                <a:solidFill>
                  <a:srgbClr val="5BA088"/>
                </a:solidFill>
                <a:effectLst>
                  <a:glow rad="38100">
                    <a:schemeClr val="bg1"/>
                  </a:glow>
                </a:effectLst>
                <a:latin typeface="+mn-ea"/>
                <a:cs typeface="MS PMincho" charset="-128"/>
              </a:rPr>
              <a:t>その</a:t>
            </a:r>
            <a:r>
              <a:rPr kumimoji="1" lang="ja-JP" altLang="en-US" sz="4000" b="1">
                <a:solidFill>
                  <a:srgbClr val="5BA088"/>
                </a:solidFill>
                <a:effectLst>
                  <a:glow rad="38100">
                    <a:schemeClr val="bg1"/>
                  </a:glow>
                </a:effectLst>
                <a:latin typeface="+mn-ea"/>
                <a:cs typeface="MS PMincho" charset="-128"/>
              </a:rPr>
              <a:t>仕事に</a:t>
            </a:r>
            <a:endParaRPr kumimoji="1" lang="ja-JP" altLang="en-US" sz="4000" b="1" dirty="0">
              <a:solidFill>
                <a:srgbClr val="5BA088"/>
              </a:solidFill>
              <a:effectLst>
                <a:glow rad="381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38077" y="1039121"/>
            <a:ext cx="5078634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000" b="1" dirty="0">
                <a:solidFill>
                  <a:srgbClr val="5BA088"/>
                </a:solidFill>
                <a:effectLst>
                  <a:glow rad="38100">
                    <a:schemeClr val="bg1"/>
                  </a:glow>
                </a:effectLst>
                <a:latin typeface="+mn-ea"/>
                <a:cs typeface="MS PMincho" charset="-128"/>
              </a:rPr>
              <a:t>無駄はありませんか？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-1" y="5361466"/>
            <a:ext cx="77755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rgbClr val="F2CD43"/>
                </a:solidFill>
                <a:effectLst>
                  <a:glow rad="635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お試しキャンペーン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8077" y="7151540"/>
            <a:ext cx="3706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  <a:cs typeface="MS PMincho" charset="-128"/>
              </a:rPr>
              <a:t>ここに説明文を入力して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latin typeface="+mn-ea"/>
                <a:cs typeface="MS PMincho" charset="-128"/>
              </a:rPr>
              <a:t>ください。ここに説明文を入力してください。ここに説明文を入力してください。ここに説明文を入力して</a:t>
            </a:r>
            <a:r>
              <a:rPr lang="ja-JP" altLang="en-US" sz="1200">
                <a:solidFill>
                  <a:schemeClr val="bg1">
                    <a:lumMod val="65000"/>
                  </a:schemeClr>
                </a:solidFill>
                <a:latin typeface="+mn-ea"/>
                <a:cs typeface="MS PMincho" charset="-128"/>
              </a:rPr>
              <a:t>ください。ここに説明文を入力してください。ここに説明文を入力してください。ここに説明文を入力してください。ここに説明文を入力してください。</a:t>
            </a:r>
            <a:endParaRPr lang="ja-JP" altLang="en-US" sz="1200" dirty="0">
              <a:solidFill>
                <a:schemeClr val="bg1">
                  <a:lumMod val="65000"/>
                </a:schemeClr>
              </a:solidFill>
              <a:latin typeface="+mn-ea"/>
              <a:cs typeface="MS PMincho" charset="-128"/>
            </a:endParaRPr>
          </a:p>
          <a:p>
            <a:endParaRPr lang="ja-JP" altLang="en-US" sz="1200" dirty="0">
              <a:solidFill>
                <a:schemeClr val="bg1">
                  <a:lumMod val="65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379495" y="6917476"/>
            <a:ext cx="2902144" cy="2533076"/>
          </a:xfrm>
          <a:prstGeom prst="rect">
            <a:avLst/>
          </a:prstGeom>
          <a:solidFill>
            <a:schemeClr val="bg1"/>
          </a:solidFill>
          <a:ln>
            <a:solidFill>
              <a:srgbClr val="5BA0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25273" y="75627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体験内容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79495" y="7634270"/>
            <a:ext cx="2902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rgbClr val="5BA088"/>
                </a:solidFill>
                <a:effectLst/>
                <a:latin typeface="+mn-ea"/>
                <a:cs typeface="MS PMincho" charset="-128"/>
              </a:rPr>
              <a:t>ヒアリング、業務分析</a:t>
            </a:r>
            <a:r>
              <a:rPr lang="en-US" altLang="ja-JP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 : 3</a:t>
            </a:r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時間</a:t>
            </a:r>
            <a:endParaRPr kumimoji="1" lang="ja-JP" altLang="en-US" sz="1400" b="1" dirty="0">
              <a:solidFill>
                <a:srgbClr val="5BA088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79495" y="7974031"/>
            <a:ext cx="2902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改善提案</a:t>
            </a:r>
            <a:r>
              <a:rPr lang="en-US" altLang="ja-JP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MTG : 2</a:t>
            </a:r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時間</a:t>
            </a:r>
            <a:endParaRPr kumimoji="1" lang="ja-JP" altLang="en-US" sz="1400" b="1" dirty="0">
              <a:solidFill>
                <a:srgbClr val="5BA088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79495" y="8313792"/>
            <a:ext cx="2902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提案内容の実施指導</a:t>
            </a:r>
            <a:r>
              <a:rPr lang="en-US" altLang="ja-JP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 : 8</a:t>
            </a:r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時間</a:t>
            </a:r>
            <a:endParaRPr kumimoji="1" lang="ja-JP" altLang="en-US" sz="1400" b="1" dirty="0">
              <a:solidFill>
                <a:srgbClr val="5BA088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79495" y="8653552"/>
            <a:ext cx="2902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振り返り</a:t>
            </a:r>
            <a:r>
              <a:rPr lang="en-US" altLang="ja-JP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MTG : 2</a:t>
            </a:r>
            <a:r>
              <a:rPr lang="ja-JP" altLang="en-US" sz="1400" b="1" dirty="0">
                <a:solidFill>
                  <a:srgbClr val="5BA088"/>
                </a:solidFill>
                <a:latin typeface="+mn-ea"/>
                <a:cs typeface="MS PMincho" charset="-128"/>
              </a:rPr>
              <a:t>時間</a:t>
            </a:r>
            <a:endParaRPr kumimoji="1" lang="ja-JP" altLang="en-US" sz="1400" b="1" dirty="0">
              <a:solidFill>
                <a:srgbClr val="5BA088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379495" y="6927955"/>
            <a:ext cx="2902144" cy="602805"/>
          </a:xfrm>
          <a:prstGeom prst="rect">
            <a:avLst/>
          </a:prstGeom>
          <a:solidFill>
            <a:srgbClr val="5BA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379495" y="7011676"/>
            <a:ext cx="2902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体験内容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444677" y="9077772"/>
            <a:ext cx="2790662" cy="315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388936" y="9072528"/>
            <a:ext cx="2902144" cy="307777"/>
          </a:xfrm>
          <a:prstGeom prst="rect">
            <a:avLst/>
          </a:prstGeom>
          <a:noFill/>
          <a:effectLst>
            <a:glow rad="127000">
              <a:schemeClr val="bg1">
                <a:lumMod val="85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6D605F"/>
                </a:solidFill>
                <a:latin typeface="+mn-ea"/>
                <a:cs typeface="MS PMincho" charset="-128"/>
              </a:rPr>
              <a:t>お値段</a:t>
            </a:r>
            <a:r>
              <a:rPr lang="en-US" altLang="ja-JP" sz="1400" b="1" dirty="0">
                <a:solidFill>
                  <a:srgbClr val="6D605F"/>
                </a:solidFill>
                <a:latin typeface="+mn-ea"/>
                <a:cs typeface="MS PMincho" charset="-128"/>
              </a:rPr>
              <a:t> : 54,000</a:t>
            </a:r>
            <a:r>
              <a:rPr lang="ja-JP" altLang="en-US" sz="1400" b="1" dirty="0">
                <a:solidFill>
                  <a:srgbClr val="6D605F"/>
                </a:solidFill>
                <a:latin typeface="+mn-ea"/>
                <a:cs typeface="MS PMincho" charset="-128"/>
              </a:rPr>
              <a:t>円（税込）</a:t>
            </a:r>
            <a:endParaRPr kumimoji="1" lang="ja-JP" altLang="en-US" sz="1400" b="1" dirty="0">
              <a:solidFill>
                <a:srgbClr val="6D605F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88434" y="8453291"/>
            <a:ext cx="3656107" cy="1013254"/>
          </a:xfrm>
          <a:prstGeom prst="rect">
            <a:avLst/>
          </a:prstGeom>
          <a:solidFill>
            <a:srgbClr val="F2C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rgbClr val="F2CD43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02170" y="8825436"/>
            <a:ext cx="318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3200" b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☎</a:t>
            </a:r>
            <a:r>
              <a:rPr lang="en-US" altLang="ja-JP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03-1234-1111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88434" y="8544162"/>
            <a:ext cx="36561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お問い合わせ</a:t>
            </a:r>
            <a:endParaRPr lang="en-US" altLang="ja-JP" sz="16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267</Words>
  <Application>Microsoft Office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2018-01-31T11:09:56Z</dcterms:created>
  <dcterms:modified xsi:type="dcterms:W3CDTF">2018-01-31T11:09:58Z</dcterms:modified>
</cp:coreProperties>
</file>