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handoutMasterIdLst>
    <p:handoutMasterId r:id="rId6"/>
  </p:handoutMasterIdLst>
  <p:sldIdLst>
    <p:sldId id="260" r:id="rId3"/>
    <p:sldId id="265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BA088"/>
    <a:srgbClr val="F2CD43"/>
    <a:srgbClr val="FCD545"/>
    <a:srgbClr val="6D605F"/>
    <a:srgbClr val="5D4348"/>
    <a:srgbClr val="DA0001"/>
    <a:srgbClr val="3F84BA"/>
    <a:srgbClr val="FF5E63"/>
    <a:srgbClr val="FF8E87"/>
    <a:srgbClr val="FF89B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A107856-5554-42FB-B03E-39F5DBC370BA}" styleName="中間スタイル 4 - アクセント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284E427A-3D55-4303-BF80-6455036E1DE7}" styleName="テーマ スタイル 1 - アクセント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18603FDC-E32A-4AB5-989C-0864C3EAD2B8}" styleName="テーマ スタイル 2 - アクセント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EB9631B5-78F2-41C9-869B-9F39066F8104}" styleName="中間スタイル 3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95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7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4096" y="21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microsoft.com/office/2015/10/relationships/revisionInfo" Target="revisionInfo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A6E9FE-BD43-CD44-9FB6-B38B660EC85A}" type="datetimeFigureOut">
              <a:rPr kumimoji="1" lang="ja-JP" altLang="en-US" smtClean="0"/>
              <a:t>2018/1/31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4810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7729BBB-EB77-EC47-B3DB-B1117DE3E80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34697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9" name="図 38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7775575" cy="5183717"/>
          </a:xfrm>
          <a:prstGeom prst="rect">
            <a:avLst/>
          </a:prstGeom>
        </p:spPr>
      </p:pic>
      <p:sp>
        <p:nvSpPr>
          <p:cNvPr id="42" name="正方形/長方形 41"/>
          <p:cNvSpPr/>
          <p:nvPr/>
        </p:nvSpPr>
        <p:spPr>
          <a:xfrm>
            <a:off x="0" y="5176131"/>
            <a:ext cx="7775575" cy="449850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400" dirty="0">
              <a:solidFill>
                <a:srgbClr val="5BA088"/>
              </a:solidFill>
            </a:endParaRP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1" y="4345651"/>
            <a:ext cx="777557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200" b="1" dirty="0">
                <a:solidFill>
                  <a:srgbClr val="F2CD43"/>
                </a:solidFill>
                <a:effectLst>
                  <a:glow rad="635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業務改善コンサル</a:t>
            </a:r>
          </a:p>
        </p:txBody>
      </p:sp>
      <p:sp>
        <p:nvSpPr>
          <p:cNvPr id="62" name="正方形/長方形 61"/>
          <p:cNvSpPr/>
          <p:nvPr/>
        </p:nvSpPr>
        <p:spPr>
          <a:xfrm>
            <a:off x="0" y="9674635"/>
            <a:ext cx="7775575" cy="1233078"/>
          </a:xfrm>
          <a:prstGeom prst="rect">
            <a:avLst/>
          </a:prstGeom>
          <a:solidFill>
            <a:srgbClr val="5BA08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400" dirty="0">
              <a:solidFill>
                <a:srgbClr val="5BA088"/>
              </a:solidFill>
            </a:endParaRPr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472392" y="9822450"/>
            <a:ext cx="636377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8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業務改善コンサルタント</a:t>
            </a:r>
            <a:r>
              <a:rPr lang="en-US" altLang="ja-JP" sz="28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 </a:t>
            </a:r>
            <a:r>
              <a:rPr lang="ja-JP" altLang="en-US" sz="28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あすくる</a:t>
            </a:r>
            <a:endParaRPr lang="en-US" altLang="ja-JP" sz="2800" b="1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457955" y="10407085"/>
            <a:ext cx="445197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b="1" dirty="0">
                <a:solidFill>
                  <a:srgbClr val="FCD545"/>
                </a:solidFill>
                <a:latin typeface="MS PMincho" charset="-128"/>
                <a:ea typeface="MS PMincho" charset="-128"/>
                <a:cs typeface="MS PMincho" charset="-128"/>
              </a:rPr>
              <a:t>OFFICE : </a:t>
            </a:r>
            <a:r>
              <a:rPr lang="ja-JP" altLang="en-US" sz="1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東京都江東区豊洲 </a:t>
            </a:r>
            <a:r>
              <a:rPr lang="en-US" altLang="ja-JP" sz="1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3-2-3</a:t>
            </a:r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4753972" y="10375853"/>
            <a:ext cx="302160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400" b="1" dirty="0">
                <a:solidFill>
                  <a:srgbClr val="FCD545"/>
                </a:solidFill>
                <a:latin typeface="MS PMincho" charset="-128"/>
                <a:ea typeface="MS PMincho" charset="-128"/>
                <a:cs typeface="MS PMincho" charset="-128"/>
              </a:rPr>
              <a:t>WEB : </a:t>
            </a:r>
            <a:r>
              <a:rPr lang="en-US" altLang="ja-JP" sz="1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https://</a:t>
            </a:r>
            <a:r>
              <a:rPr lang="en-US" altLang="ja-JP" sz="1400" b="1" dirty="0" err="1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www.askul.com</a:t>
            </a:r>
            <a:r>
              <a:rPr lang="en-US" altLang="ja-JP" sz="1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/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438078" y="6730414"/>
            <a:ext cx="37064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>
                <a:solidFill>
                  <a:srgbClr val="5BA088"/>
                </a:solidFill>
                <a:effectLst/>
                <a:latin typeface="+mn-ea"/>
                <a:cs typeface="MS PMincho" charset="-128"/>
              </a:rPr>
              <a:t>徹底的なコスト削減を実現します</a:t>
            </a:r>
          </a:p>
        </p:txBody>
      </p:sp>
      <p:sp>
        <p:nvSpPr>
          <p:cNvPr id="2" name="角丸四角形 1"/>
          <p:cNvSpPr/>
          <p:nvPr/>
        </p:nvSpPr>
        <p:spPr>
          <a:xfrm>
            <a:off x="438078" y="3790245"/>
            <a:ext cx="3941418" cy="442402"/>
          </a:xfrm>
          <a:prstGeom prst="roundRect">
            <a:avLst>
              <a:gd name="adj" fmla="val 50000"/>
            </a:avLst>
          </a:prstGeom>
          <a:solidFill>
            <a:srgbClr val="5BA08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438078" y="3801661"/>
            <a:ext cx="394141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2000" b="1" dirty="0">
                <a:solidFill>
                  <a:schemeClr val="bg1"/>
                </a:solidFill>
                <a:effectLst/>
                <a:latin typeface="+mn-ea"/>
                <a:cs typeface="MS PMincho" charset="-128"/>
              </a:rPr>
              <a:t>2018/4/20 sun </a:t>
            </a:r>
            <a:r>
              <a:rPr lang="mr-IN" altLang="ja-JP" sz="2000" b="1" dirty="0">
                <a:solidFill>
                  <a:schemeClr val="bg1"/>
                </a:solidFill>
                <a:effectLst/>
                <a:latin typeface="+mn-ea"/>
                <a:cs typeface="MS PMincho" charset="-128"/>
              </a:rPr>
              <a:t>–</a:t>
            </a:r>
            <a:r>
              <a:rPr lang="en-US" altLang="ja-JP" sz="2000" b="1" dirty="0">
                <a:solidFill>
                  <a:schemeClr val="bg1"/>
                </a:solidFill>
                <a:effectLst/>
                <a:latin typeface="+mn-ea"/>
                <a:cs typeface="MS PMincho" charset="-128"/>
              </a:rPr>
              <a:t> 5/17 wed</a:t>
            </a:r>
            <a:endParaRPr kumimoji="1" lang="ja-JP" altLang="en-US" sz="2000" b="1" dirty="0">
              <a:solidFill>
                <a:schemeClr val="bg1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438077" y="354797"/>
            <a:ext cx="267893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4000" b="1" dirty="0">
                <a:solidFill>
                  <a:srgbClr val="5BA088"/>
                </a:solidFill>
                <a:effectLst>
                  <a:glow rad="38100">
                    <a:schemeClr val="bg1"/>
                  </a:glow>
                </a:effectLst>
                <a:latin typeface="+mn-ea"/>
                <a:cs typeface="MS PMincho" charset="-128"/>
              </a:rPr>
              <a:t>その</a:t>
            </a:r>
            <a:r>
              <a:rPr kumimoji="1" lang="ja-JP" altLang="en-US" sz="4000" b="1">
                <a:solidFill>
                  <a:srgbClr val="5BA088"/>
                </a:solidFill>
                <a:effectLst>
                  <a:glow rad="38100">
                    <a:schemeClr val="bg1"/>
                  </a:glow>
                </a:effectLst>
                <a:latin typeface="+mn-ea"/>
                <a:cs typeface="MS PMincho" charset="-128"/>
              </a:rPr>
              <a:t>仕事に</a:t>
            </a:r>
            <a:endParaRPr kumimoji="1" lang="ja-JP" altLang="en-US" sz="4000" b="1" dirty="0">
              <a:solidFill>
                <a:srgbClr val="5BA088"/>
              </a:solidFill>
              <a:effectLst>
                <a:glow rad="38100">
                  <a:schemeClr val="bg1"/>
                </a:glow>
              </a:effectLst>
              <a:latin typeface="+mn-ea"/>
              <a:cs typeface="MS PMincho" charset="-128"/>
            </a:endParaRP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438077" y="1039121"/>
            <a:ext cx="5078634" cy="8713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4000" b="1" dirty="0">
                <a:solidFill>
                  <a:srgbClr val="5BA088"/>
                </a:solidFill>
                <a:effectLst>
                  <a:glow rad="38100">
                    <a:schemeClr val="bg1"/>
                  </a:glow>
                </a:effectLst>
                <a:latin typeface="+mn-ea"/>
                <a:cs typeface="MS PMincho" charset="-128"/>
              </a:rPr>
              <a:t>無駄はありませんか？</a:t>
            </a: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-1" y="5361466"/>
            <a:ext cx="7775575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6600" b="1" dirty="0">
                <a:solidFill>
                  <a:srgbClr val="F2CD43"/>
                </a:solidFill>
                <a:effectLst>
                  <a:glow rad="635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お試しキャンペーン</a:t>
            </a: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438077" y="7151540"/>
            <a:ext cx="370646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>
                    <a:lumMod val="65000"/>
                  </a:schemeClr>
                </a:solidFill>
                <a:effectLst/>
                <a:latin typeface="+mn-ea"/>
                <a:cs typeface="MS PMincho" charset="-128"/>
              </a:rPr>
              <a:t>ここに説明文を入力して</a:t>
            </a:r>
            <a:r>
              <a:rPr lang="ja-JP" altLang="en-US" sz="1200" dirty="0">
                <a:solidFill>
                  <a:schemeClr val="bg1">
                    <a:lumMod val="65000"/>
                  </a:schemeClr>
                </a:solidFill>
                <a:latin typeface="+mn-ea"/>
                <a:cs typeface="MS PMincho" charset="-128"/>
              </a:rPr>
              <a:t>ください。ここに説明文を入力してください。ここに説明文を入力してください。ここに説明文を入力して</a:t>
            </a:r>
            <a:r>
              <a:rPr lang="ja-JP" altLang="en-US" sz="1200">
                <a:solidFill>
                  <a:schemeClr val="bg1">
                    <a:lumMod val="65000"/>
                  </a:schemeClr>
                </a:solidFill>
                <a:latin typeface="+mn-ea"/>
                <a:cs typeface="MS PMincho" charset="-128"/>
              </a:rPr>
              <a:t>ください。ここに説明文を入力してください。ここに説明文を入力してください。ここに説明文を入力してください。ここに説明文を入力してください。</a:t>
            </a:r>
            <a:endParaRPr lang="ja-JP" altLang="en-US" sz="1200" dirty="0">
              <a:solidFill>
                <a:schemeClr val="bg1">
                  <a:lumMod val="65000"/>
                </a:schemeClr>
              </a:solidFill>
              <a:latin typeface="+mn-ea"/>
              <a:cs typeface="MS PMincho" charset="-128"/>
            </a:endParaRPr>
          </a:p>
          <a:p>
            <a:endParaRPr lang="ja-JP" altLang="en-US" sz="1200" dirty="0">
              <a:solidFill>
                <a:schemeClr val="bg1">
                  <a:lumMod val="65000"/>
                </a:schemeClr>
              </a:solidFill>
              <a:latin typeface="+mn-ea"/>
              <a:cs typeface="MS PMincho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4379495" y="6917476"/>
            <a:ext cx="2902144" cy="2533076"/>
          </a:xfrm>
          <a:prstGeom prst="rect">
            <a:avLst/>
          </a:prstGeom>
          <a:solidFill>
            <a:schemeClr val="bg1"/>
          </a:solidFill>
          <a:ln>
            <a:solidFill>
              <a:srgbClr val="5BA088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400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5225273" y="7562745"/>
            <a:ext cx="121058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>
                <a:solidFill>
                  <a:schemeClr val="bg1"/>
                </a:solidFill>
                <a:effectLst/>
                <a:latin typeface="+mn-ea"/>
                <a:cs typeface="MS PMincho" charset="-128"/>
              </a:rPr>
              <a:t>体験内容</a:t>
            </a:r>
            <a:endParaRPr kumimoji="1" lang="ja-JP" altLang="en-US" sz="2000" b="1" dirty="0">
              <a:solidFill>
                <a:schemeClr val="bg1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4379495" y="7634270"/>
            <a:ext cx="290214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b="1" dirty="0">
                <a:solidFill>
                  <a:srgbClr val="5BA088"/>
                </a:solidFill>
                <a:effectLst/>
                <a:latin typeface="+mn-ea"/>
                <a:cs typeface="MS PMincho" charset="-128"/>
              </a:rPr>
              <a:t>ヒアリング、業務分析</a:t>
            </a:r>
            <a:r>
              <a:rPr lang="en-US" altLang="ja-JP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 : 3</a:t>
            </a:r>
            <a:r>
              <a:rPr lang="ja-JP" altLang="en-US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時間</a:t>
            </a:r>
            <a:endParaRPr kumimoji="1" lang="ja-JP" altLang="en-US" sz="1400" b="1" dirty="0">
              <a:solidFill>
                <a:srgbClr val="5BA088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4379495" y="7974031"/>
            <a:ext cx="290214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改善提案</a:t>
            </a:r>
            <a:r>
              <a:rPr lang="en-US" altLang="ja-JP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MTG : 2</a:t>
            </a:r>
            <a:r>
              <a:rPr lang="ja-JP" altLang="en-US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時間</a:t>
            </a:r>
            <a:endParaRPr kumimoji="1" lang="ja-JP" altLang="en-US" sz="1400" b="1" dirty="0">
              <a:solidFill>
                <a:srgbClr val="5BA088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379495" y="8313792"/>
            <a:ext cx="290214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提案内容の実施指導</a:t>
            </a:r>
            <a:r>
              <a:rPr lang="en-US" altLang="ja-JP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 : 8</a:t>
            </a:r>
            <a:r>
              <a:rPr lang="ja-JP" altLang="en-US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時間</a:t>
            </a:r>
            <a:endParaRPr kumimoji="1" lang="ja-JP" altLang="en-US" sz="1400" b="1" dirty="0">
              <a:solidFill>
                <a:srgbClr val="5BA088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4379495" y="8653552"/>
            <a:ext cx="290214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振り返り</a:t>
            </a:r>
            <a:r>
              <a:rPr lang="en-US" altLang="ja-JP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MTG : 2</a:t>
            </a:r>
            <a:r>
              <a:rPr lang="ja-JP" altLang="en-US" sz="1400" b="1" dirty="0">
                <a:solidFill>
                  <a:srgbClr val="5BA088"/>
                </a:solidFill>
                <a:latin typeface="+mn-ea"/>
                <a:cs typeface="MS PMincho" charset="-128"/>
              </a:rPr>
              <a:t>時間</a:t>
            </a:r>
            <a:endParaRPr kumimoji="1" lang="ja-JP" altLang="en-US" sz="1400" b="1" dirty="0">
              <a:solidFill>
                <a:srgbClr val="5BA088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4379495" y="6927955"/>
            <a:ext cx="2902144" cy="602805"/>
          </a:xfrm>
          <a:prstGeom prst="rect">
            <a:avLst/>
          </a:prstGeom>
          <a:solidFill>
            <a:srgbClr val="5BA08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400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4379495" y="7011676"/>
            <a:ext cx="290214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b="1">
                <a:solidFill>
                  <a:schemeClr val="bg1"/>
                </a:solidFill>
                <a:effectLst/>
                <a:latin typeface="+mn-ea"/>
                <a:cs typeface="MS PMincho" charset="-128"/>
              </a:rPr>
              <a:t>体験内容</a:t>
            </a:r>
            <a:endParaRPr kumimoji="1" lang="ja-JP" altLang="en-US" sz="2000" b="1" dirty="0">
              <a:solidFill>
                <a:schemeClr val="bg1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4444677" y="9077772"/>
            <a:ext cx="2790662" cy="3159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400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4388936" y="9072528"/>
            <a:ext cx="2902144" cy="307777"/>
          </a:xfrm>
          <a:prstGeom prst="rect">
            <a:avLst/>
          </a:prstGeom>
          <a:noFill/>
          <a:effectLst>
            <a:glow rad="127000">
              <a:schemeClr val="bg1">
                <a:lumMod val="85000"/>
              </a:schemeClr>
            </a:glow>
          </a:effectLst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b="1" dirty="0">
                <a:solidFill>
                  <a:srgbClr val="6D605F"/>
                </a:solidFill>
                <a:latin typeface="+mn-ea"/>
                <a:cs typeface="MS PMincho" charset="-128"/>
              </a:rPr>
              <a:t>お値段</a:t>
            </a:r>
            <a:r>
              <a:rPr lang="en-US" altLang="ja-JP" sz="1400" b="1" dirty="0">
                <a:solidFill>
                  <a:srgbClr val="6D605F"/>
                </a:solidFill>
                <a:latin typeface="+mn-ea"/>
                <a:cs typeface="MS PMincho" charset="-128"/>
              </a:rPr>
              <a:t> : 54,000</a:t>
            </a:r>
            <a:r>
              <a:rPr lang="ja-JP" altLang="en-US" sz="1400" b="1" dirty="0">
                <a:solidFill>
                  <a:srgbClr val="6D605F"/>
                </a:solidFill>
                <a:latin typeface="+mn-ea"/>
                <a:cs typeface="MS PMincho" charset="-128"/>
              </a:rPr>
              <a:t>円（税込）</a:t>
            </a:r>
            <a:endParaRPr kumimoji="1" lang="ja-JP" altLang="en-US" sz="1400" b="1" dirty="0">
              <a:solidFill>
                <a:srgbClr val="6D605F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488434" y="8453291"/>
            <a:ext cx="3656107" cy="1013254"/>
          </a:xfrm>
          <a:prstGeom prst="rect">
            <a:avLst/>
          </a:prstGeom>
          <a:solidFill>
            <a:srgbClr val="F2CD4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400" dirty="0">
              <a:solidFill>
                <a:srgbClr val="F2CD43"/>
              </a:solidFill>
            </a:endParaRP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702170" y="8825436"/>
            <a:ext cx="31822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ja-JP" altLang="en-US" sz="3200" b="1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☎</a:t>
            </a:r>
            <a:r>
              <a:rPr lang="en-US" altLang="ja-JP" sz="3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 03-1234-1111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488434" y="8544162"/>
            <a:ext cx="365610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お問い合わせ</a:t>
            </a:r>
            <a:endParaRPr lang="en-US" altLang="ja-JP" sz="1600" b="1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68846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Yu Gothic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Yu Gothic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267</Words>
  <Application>Microsoft Office PowerPoint</Application>
  <PresentationFormat>ユーザー設定</PresentationFormat>
  <Paragraphs>37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HG丸ｺﾞｼｯｸM-PRO</vt:lpstr>
      <vt:lpstr>ＭＳ Ｐゴシック</vt:lpstr>
      <vt:lpstr>MS PMincho</vt:lpstr>
      <vt:lpstr>Yu Gothic</vt:lpstr>
      <vt:lpstr>Arial</vt:lpstr>
      <vt:lpstr>Calibri</vt:lpstr>
      <vt:lpstr>Calibri Light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2018-01-31T11:09:56Z</dcterms:created>
  <dcterms:modified xsi:type="dcterms:W3CDTF">2018-01-31T11:09:58Z</dcterms:modified>
</cp:coreProperties>
</file>