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6" r:id="rId2"/>
  </p:sldMasterIdLst>
  <p:notesMasterIdLst>
    <p:notesMasterId r:id="rId5"/>
  </p:notesMasterIdLst>
  <p:sldIdLst>
    <p:sldId id="260" r:id="rId3"/>
    <p:sldId id="262" r:id="rId4"/>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6199"/>
    <a:srgbClr val="F9C8FF"/>
    <a:srgbClr val="F8CFE2"/>
    <a:srgbClr val="7076A3"/>
    <a:srgbClr val="F8FAA0"/>
    <a:srgbClr val="2F5597"/>
    <a:srgbClr val="FAF07F"/>
    <a:srgbClr val="162847"/>
    <a:srgbClr val="CF8564"/>
    <a:srgbClr val="A9D3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43" autoAdjust="0"/>
    <p:restoredTop sz="86418"/>
  </p:normalViewPr>
  <p:slideViewPr>
    <p:cSldViewPr snapToGrid="0">
      <p:cViewPr varScale="1">
        <p:scale>
          <a:sx n="71" d="100"/>
          <a:sy n="71" d="100"/>
        </p:scale>
        <p:origin x="3456" y="200"/>
      </p:cViewPr>
      <p:guideLst>
        <p:guide orient="horz" pos="3435"/>
        <p:guide pos="2449"/>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4283" cy="497976"/>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6" y="0"/>
            <a:ext cx="2944283" cy="497976"/>
          </a:xfrm>
          <a:prstGeom prst="rect">
            <a:avLst/>
          </a:prstGeom>
        </p:spPr>
        <p:txBody>
          <a:bodyPr vert="horz" lIns="91431" tIns="45715" rIns="91431" bIns="45715" rtlCol="0"/>
          <a:lstStyle>
            <a:lvl1pPr algn="r">
              <a:defRPr sz="1200"/>
            </a:lvl1pPr>
          </a:lstStyle>
          <a:p>
            <a:fld id="{70F99883-74AE-4A2C-81B7-5B86A08198C0}" type="datetimeFigureOut">
              <a:rPr kumimoji="1" lang="ja-JP" altLang="en-US" smtClean="0"/>
              <a:pPr/>
              <a:t>2018/2/3</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31" tIns="45715" rIns="91431" bIns="457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7077"/>
            <a:ext cx="2944283" cy="497975"/>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6" y="9427077"/>
            <a:ext cx="2944283" cy="497975"/>
          </a:xfrm>
          <a:prstGeom prst="rect">
            <a:avLst/>
          </a:prstGeom>
        </p:spPr>
        <p:txBody>
          <a:bodyPr vert="horz" lIns="91431" tIns="45715" rIns="91431" bIns="45715"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7CF08AA-2110-42CD-8773-E3A4EF59A3C2}" type="datetimeFigureOut">
              <a:rPr lang="en-US">
                <a:solidFill>
                  <a:prstClr val="black">
                    <a:tint val="75000"/>
                  </a:prstClr>
                </a:solidFill>
              </a:rPr>
              <a:pPr>
                <a:defRPr/>
              </a:pPr>
              <a:t>2/3/18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09017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7294DBB-917B-4186-A703-7409F7CF8E54}"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88151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64D20DD-EE55-4DDE-BB8B-8D151B9371C9}"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4615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701411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694A3B7E-DD21-4048-88F3-59665D8E8CDB}"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34649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AE7DE13-46BE-4B37-9FBB-8FA2A87D7224}"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80730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8184D596-71CB-401C-BE2A-FF96587D8E95}"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86348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73FDC24-657B-46BD-9F76-F6EB56EE60B7}" type="datetimeFigureOut">
              <a:rPr lang="en-US">
                <a:solidFill>
                  <a:prstClr val="black">
                    <a:tint val="75000"/>
                  </a:prstClr>
                </a:solidFill>
              </a:rPr>
              <a:pPr>
                <a:defRPr/>
              </a:pPr>
              <a:t>2/3/18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66699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23244564-11C5-49CA-A6C6-0EFA5B9EEF59}" type="datetimeFigureOut">
              <a:rPr lang="en-US">
                <a:solidFill>
                  <a:prstClr val="black">
                    <a:tint val="75000"/>
                  </a:prstClr>
                </a:solidFill>
              </a:rPr>
              <a:pPr>
                <a:defRPr/>
              </a:pPr>
              <a:t>2/3/18</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132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E3C5F0A-E814-4F5B-8509-4826EF6EAFAD}" type="datetimeFigureOut">
              <a:rPr lang="en-US">
                <a:solidFill>
                  <a:prstClr val="black">
                    <a:tint val="75000"/>
                  </a:prstClr>
                </a:solidFill>
              </a:rPr>
              <a:pPr>
                <a:defRPr/>
              </a:pPr>
              <a:t>2/3/18</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18067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49F838-D727-4C3D-981F-C91357BA9725}" type="datetimeFigureOut">
              <a:rPr lang="en-US">
                <a:solidFill>
                  <a:prstClr val="black">
                    <a:tint val="75000"/>
                  </a:prstClr>
                </a:solidFill>
              </a:rPr>
              <a:pPr>
                <a:defRPr/>
              </a:pPr>
              <a:t>2/3/18</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09092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1578700-CC02-43A7-8D67-617F0C9B34C3}" type="datetimeFigureOut">
              <a:rPr lang="en-US">
                <a:solidFill>
                  <a:prstClr val="black">
                    <a:tint val="75000"/>
                  </a:prstClr>
                </a:solidFill>
              </a:rPr>
              <a:pPr>
                <a:defRPr/>
              </a:pPr>
              <a:t>2/3/18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7900189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581025"/>
            <a:ext cx="6705600" cy="210820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988" y="2903538"/>
            <a:ext cx="6705600" cy="69215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988" y="10109200"/>
            <a:ext cx="1749425" cy="581025"/>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F884F0B2-B493-4BF7-8ECE-6909FFB28D80}" type="datetimeFigureOut">
              <a:rPr lang="en-US">
                <a:solidFill>
                  <a:prstClr val="black">
                    <a:tint val="75000"/>
                  </a:prstClr>
                </a:solidFill>
              </a:rPr>
              <a:pPr>
                <a:defRPr/>
              </a:pPr>
              <a:t>2/3/18</a:t>
            </a:fld>
            <a:endParaRPr lang="en-US" dirty="0">
              <a:solidFill>
                <a:prstClr val="black">
                  <a:tint val="75000"/>
                </a:prstClr>
              </a:solidFill>
            </a:endParaRPr>
          </a:p>
        </p:txBody>
      </p:sp>
      <p:sp>
        <p:nvSpPr>
          <p:cNvPr id="5" name="Footer Placeholder 4"/>
          <p:cNvSpPr>
            <a:spLocks noGrp="1"/>
          </p:cNvSpPr>
          <p:nvPr>
            <p:ph type="ftr" sz="quarter" idx="3"/>
          </p:nvPr>
        </p:nvSpPr>
        <p:spPr>
          <a:xfrm>
            <a:off x="2574925" y="10109200"/>
            <a:ext cx="2625725" cy="581025"/>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5491163" y="10109200"/>
            <a:ext cx="1749425" cy="581025"/>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E74A00B5-3BCE-4728-91D6-CDCA4B0AE92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5563646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4101348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775175" cy="10907713"/>
          </a:xfrm>
          <a:prstGeom prst="rect">
            <a:avLst/>
          </a:prstGeom>
        </p:spPr>
      </p:pic>
      <p:sp>
        <p:nvSpPr>
          <p:cNvPr id="12" name="テキスト ボックス 11"/>
          <p:cNvSpPr txBox="1"/>
          <p:nvPr/>
        </p:nvSpPr>
        <p:spPr>
          <a:xfrm>
            <a:off x="2121404" y="1699061"/>
            <a:ext cx="3676006" cy="584775"/>
          </a:xfrm>
          <a:prstGeom prst="rect">
            <a:avLst/>
          </a:prstGeom>
          <a:noFill/>
        </p:spPr>
        <p:txBody>
          <a:bodyPr wrap="none" rtlCol="0">
            <a:spAutoFit/>
          </a:bodyPr>
          <a:lstStyle/>
          <a:p>
            <a:pPr algn="ctr"/>
            <a:r>
              <a:rPr kumimoji="1" lang="ja-JP" altLang="en-US" sz="3200" spc="300">
                <a:solidFill>
                  <a:schemeClr val="tx1">
                    <a:lumMod val="65000"/>
                    <a:lumOff val="35000"/>
                  </a:schemeClr>
                </a:solidFill>
                <a:latin typeface="HGPMinchoE" charset="-128"/>
                <a:ea typeface="HGPMinchoE" charset="-128"/>
                <a:cs typeface="HGPMinchoE" charset="-128"/>
              </a:rPr>
              <a:t>工事着工のご挨拶</a:t>
            </a:r>
          </a:p>
        </p:txBody>
      </p:sp>
      <p:sp>
        <p:nvSpPr>
          <p:cNvPr id="15" name="テキスト ボックス 14"/>
          <p:cNvSpPr txBox="1"/>
          <p:nvPr/>
        </p:nvSpPr>
        <p:spPr>
          <a:xfrm>
            <a:off x="2962392" y="983603"/>
            <a:ext cx="1980029" cy="307777"/>
          </a:xfrm>
          <a:prstGeom prst="rect">
            <a:avLst/>
          </a:prstGeom>
          <a:noFill/>
        </p:spPr>
        <p:txBody>
          <a:bodyPr wrap="none" rtlCol="0">
            <a:spAutoFit/>
          </a:bodyPr>
          <a:lstStyle/>
          <a:p>
            <a:pPr algn="ctr"/>
            <a:r>
              <a:rPr kumimoji="1" lang="ja-JP" altLang="en-US" sz="1400" dirty="0">
                <a:solidFill>
                  <a:schemeClr val="tx1">
                    <a:lumMod val="65000"/>
                    <a:lumOff val="35000"/>
                  </a:schemeClr>
                </a:solidFill>
                <a:latin typeface="HGPMinchoE" charset="-128"/>
                <a:ea typeface="HGPMinchoE" charset="-128"/>
                <a:cs typeface="HGPMinchoE" charset="-128"/>
              </a:rPr>
              <a:t>平成●●年●</a:t>
            </a:r>
            <a:r>
              <a:rPr kumimoji="1" lang="ja-JP" altLang="en-US" sz="1400">
                <a:solidFill>
                  <a:schemeClr val="tx1">
                    <a:lumMod val="65000"/>
                    <a:lumOff val="35000"/>
                  </a:schemeClr>
                </a:solidFill>
                <a:latin typeface="HGPMinchoE" charset="-128"/>
                <a:ea typeface="HGPMinchoE" charset="-128"/>
                <a:cs typeface="HGPMinchoE" charset="-128"/>
              </a:rPr>
              <a:t>●月吉日</a:t>
            </a:r>
            <a:endParaRPr kumimoji="1" lang="ja-JP" altLang="en-US" sz="1400" dirty="0">
              <a:solidFill>
                <a:schemeClr val="tx1">
                  <a:lumMod val="65000"/>
                  <a:lumOff val="35000"/>
                </a:schemeClr>
              </a:solidFill>
              <a:latin typeface="HGPMinchoE" charset="-128"/>
              <a:ea typeface="HGPMinchoE" charset="-128"/>
              <a:cs typeface="HGPMinchoE" charset="-128"/>
            </a:endParaRPr>
          </a:p>
        </p:txBody>
      </p:sp>
      <p:sp>
        <p:nvSpPr>
          <p:cNvPr id="16" name="テキスト ボックス 15"/>
          <p:cNvSpPr txBox="1"/>
          <p:nvPr/>
        </p:nvSpPr>
        <p:spPr>
          <a:xfrm>
            <a:off x="3090047" y="1292768"/>
            <a:ext cx="1766830" cy="338554"/>
          </a:xfrm>
          <a:prstGeom prst="rect">
            <a:avLst/>
          </a:prstGeom>
          <a:noFill/>
        </p:spPr>
        <p:txBody>
          <a:bodyPr wrap="none" rtlCol="0">
            <a:spAutoFit/>
          </a:bodyPr>
          <a:lstStyle/>
          <a:p>
            <a:pPr algn="ctr"/>
            <a:r>
              <a:rPr kumimoji="1" lang="ja-JP" altLang="en-US" sz="1600">
                <a:solidFill>
                  <a:schemeClr val="tx1">
                    <a:lumMod val="65000"/>
                    <a:lumOff val="35000"/>
                  </a:schemeClr>
                </a:solidFill>
                <a:latin typeface="HGPMinchoE" charset="-128"/>
                <a:ea typeface="HGPMinchoE" charset="-128"/>
                <a:cs typeface="HGPMinchoE" charset="-128"/>
              </a:rPr>
              <a:t>ご入居者の皆様へ</a:t>
            </a:r>
          </a:p>
        </p:txBody>
      </p:sp>
      <p:sp>
        <p:nvSpPr>
          <p:cNvPr id="21" name="テキスト ボックス 20"/>
          <p:cNvSpPr txBox="1"/>
          <p:nvPr/>
        </p:nvSpPr>
        <p:spPr>
          <a:xfrm>
            <a:off x="1866795" y="2398076"/>
            <a:ext cx="4213334" cy="3078471"/>
          </a:xfrm>
          <a:prstGeom prst="rect">
            <a:avLst/>
          </a:prstGeom>
          <a:noFill/>
        </p:spPr>
        <p:txBody>
          <a:bodyPr wrap="square" rtlCol="0">
            <a:spAutoFit/>
          </a:bodyPr>
          <a:lstStyle/>
          <a:p>
            <a:pPr>
              <a:lnSpc>
                <a:spcPct val="200000"/>
              </a:lnSpc>
            </a:pPr>
            <a:r>
              <a:rPr lang="ja-JP" altLang="en-US" sz="1100" dirty="0">
                <a:solidFill>
                  <a:schemeClr val="tx1">
                    <a:lumMod val="65000"/>
                    <a:lumOff val="35000"/>
                  </a:schemeClr>
                </a:solidFill>
                <a:latin typeface="HGPMinchoE" charset="-128"/>
                <a:ea typeface="HGPMinchoE" charset="-128"/>
                <a:cs typeface="HGPMinchoE" charset="-128"/>
              </a:rPr>
              <a:t>拝啓　時下益々ご清栄のことと、お慶び申し上げます。平素は格別のご高配を賜り熱く御礼申し上げます。さて、この度●●●号室に於きまして●●リフォーム工事を着工する事となりました。工事中は何かとご迷惑をおかけする事もあるかと存じますが、細心の注意を払いながら関係各社共、工事を進めてまいりますので何卒ご理解ご協力賜りますようお願い申し上げます。</a:t>
            </a:r>
            <a:endParaRPr lang="en-US" altLang="ja-JP" sz="1100" dirty="0">
              <a:solidFill>
                <a:schemeClr val="tx1">
                  <a:lumMod val="65000"/>
                  <a:lumOff val="35000"/>
                </a:schemeClr>
              </a:solidFill>
              <a:latin typeface="HGPMinchoE" charset="-128"/>
              <a:ea typeface="HGPMinchoE" charset="-128"/>
              <a:cs typeface="HGPMinchoE" charset="-128"/>
            </a:endParaRPr>
          </a:p>
          <a:p>
            <a:pPr>
              <a:lnSpc>
                <a:spcPct val="200000"/>
              </a:lnSpc>
            </a:pPr>
            <a:r>
              <a:rPr lang="ja-JP" altLang="en-US" sz="1100" dirty="0">
                <a:solidFill>
                  <a:schemeClr val="tx1">
                    <a:lumMod val="65000"/>
                    <a:lumOff val="35000"/>
                  </a:schemeClr>
                </a:solidFill>
                <a:latin typeface="HGPMinchoE" charset="-128"/>
                <a:ea typeface="HGPMinchoE" charset="-128"/>
                <a:cs typeface="HGPMinchoE" charset="-128"/>
              </a:rPr>
              <a:t>尚、何かお気づきの点が御座いましたら下記までご連絡くださいますようお願い致します。</a:t>
            </a:r>
            <a:endParaRPr lang="en-US" altLang="ja-JP" sz="1100" dirty="0">
              <a:solidFill>
                <a:schemeClr val="tx1">
                  <a:lumMod val="65000"/>
                  <a:lumOff val="35000"/>
                </a:schemeClr>
              </a:solidFill>
              <a:latin typeface="HGPMinchoE" charset="-128"/>
              <a:ea typeface="HGPMinchoE" charset="-128"/>
              <a:cs typeface="HGPMinchoE" charset="-128"/>
            </a:endParaRPr>
          </a:p>
          <a:p>
            <a:pPr algn="r">
              <a:lnSpc>
                <a:spcPct val="200000"/>
              </a:lnSpc>
            </a:pPr>
            <a:r>
              <a:rPr lang="ja-JP" altLang="en-US" sz="1100" dirty="0">
                <a:solidFill>
                  <a:schemeClr val="tx1">
                    <a:lumMod val="65000"/>
                    <a:lumOff val="35000"/>
                  </a:schemeClr>
                </a:solidFill>
                <a:latin typeface="HGPMinchoE" charset="-128"/>
                <a:ea typeface="HGPMinchoE" charset="-128"/>
                <a:cs typeface="HGPMinchoE" charset="-128"/>
              </a:rPr>
              <a:t>敬具</a:t>
            </a:r>
            <a:endParaRPr lang="en-US" altLang="ja-JP" sz="1100" dirty="0">
              <a:solidFill>
                <a:schemeClr val="tx1">
                  <a:lumMod val="65000"/>
                  <a:lumOff val="35000"/>
                </a:schemeClr>
              </a:solidFill>
              <a:latin typeface="HGPMinchoE" charset="-128"/>
              <a:ea typeface="HGPMinchoE" charset="-128"/>
              <a:cs typeface="HGPMinchoE" charset="-128"/>
            </a:endParaRPr>
          </a:p>
        </p:txBody>
      </p:sp>
      <p:sp>
        <p:nvSpPr>
          <p:cNvPr id="23" name="テキスト ボックス 22"/>
          <p:cNvSpPr txBox="1"/>
          <p:nvPr/>
        </p:nvSpPr>
        <p:spPr>
          <a:xfrm>
            <a:off x="3643319" y="5568003"/>
            <a:ext cx="415498" cy="369332"/>
          </a:xfrm>
          <a:prstGeom prst="rect">
            <a:avLst/>
          </a:prstGeom>
          <a:noFill/>
        </p:spPr>
        <p:txBody>
          <a:bodyPr wrap="none" rtlCol="0">
            <a:spAutoFit/>
          </a:bodyPr>
          <a:lstStyle/>
          <a:p>
            <a:r>
              <a:rPr kumimoji="1" lang="ja-JP" altLang="en-US" sz="1800" dirty="0">
                <a:solidFill>
                  <a:schemeClr val="tx1">
                    <a:lumMod val="65000"/>
                    <a:lumOff val="35000"/>
                  </a:schemeClr>
                </a:solidFill>
                <a:latin typeface="HGPMinchoE" charset="-128"/>
                <a:ea typeface="HGPMinchoE" charset="-128"/>
                <a:cs typeface="HGPMinchoE" charset="-128"/>
              </a:rPr>
              <a:t>記</a:t>
            </a:r>
          </a:p>
        </p:txBody>
      </p:sp>
      <p:sp>
        <p:nvSpPr>
          <p:cNvPr id="24" name="テキスト ボックス 23"/>
          <p:cNvSpPr txBox="1"/>
          <p:nvPr/>
        </p:nvSpPr>
        <p:spPr>
          <a:xfrm>
            <a:off x="1866795" y="6085518"/>
            <a:ext cx="3890809" cy="3901068"/>
          </a:xfrm>
          <a:prstGeom prst="rect">
            <a:avLst/>
          </a:prstGeom>
          <a:noFill/>
        </p:spPr>
        <p:txBody>
          <a:bodyPr wrap="none" rtlCol="0">
            <a:spAutoFit/>
          </a:bodyPr>
          <a:lstStyle/>
          <a:p>
            <a:pPr>
              <a:lnSpc>
                <a:spcPct val="150000"/>
              </a:lnSpc>
            </a:pPr>
            <a:r>
              <a:rPr kumimoji="1" lang="ja-JP" altLang="en-US" sz="1100" spc="300" dirty="0">
                <a:solidFill>
                  <a:schemeClr val="tx1">
                    <a:lumMod val="65000"/>
                    <a:lumOff val="35000"/>
                  </a:schemeClr>
                </a:solidFill>
                <a:latin typeface="HGPMinchoE" charset="-128"/>
                <a:ea typeface="HGPMinchoE" charset="-128"/>
                <a:cs typeface="HGPMinchoE" charset="-128"/>
              </a:rPr>
              <a:t>工事名称</a:t>
            </a:r>
            <a:r>
              <a:rPr kumimoji="1" lang="en-US" altLang="ja-JP" sz="1100" spc="300" dirty="0">
                <a:solidFill>
                  <a:schemeClr val="tx1">
                    <a:lumMod val="65000"/>
                    <a:lumOff val="35000"/>
                  </a:schemeClr>
                </a:solidFill>
                <a:latin typeface="HGPMinchoE" charset="-128"/>
                <a:ea typeface="HGPMinchoE" charset="-128"/>
                <a:cs typeface="HGPMinchoE" charset="-128"/>
              </a:rPr>
              <a:t>	</a:t>
            </a:r>
            <a:r>
              <a:rPr lang="ja-JP" altLang="en-US" sz="1100" spc="300" dirty="0">
                <a:solidFill>
                  <a:schemeClr val="tx1">
                    <a:lumMod val="65000"/>
                    <a:lumOff val="35000"/>
                  </a:schemeClr>
                </a:solidFill>
                <a:latin typeface="HGPMinchoE" charset="-128"/>
                <a:ea typeface="HGPMinchoE" charset="-128"/>
                <a:cs typeface="HGPMinchoE" charset="-128"/>
              </a:rPr>
              <a:t>●●マンション●●●号室</a:t>
            </a:r>
            <a:endParaRPr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r>
              <a:rPr kumimoji="1" lang="ja-JP" altLang="en-US" sz="1100" spc="300" dirty="0">
                <a:solidFill>
                  <a:schemeClr val="tx1">
                    <a:lumMod val="65000"/>
                    <a:lumOff val="35000"/>
                  </a:schemeClr>
                </a:solidFill>
                <a:latin typeface="HGPMinchoE" charset="-128"/>
                <a:ea typeface="HGPMinchoE" charset="-128"/>
                <a:cs typeface="HGPMinchoE" charset="-128"/>
              </a:rPr>
              <a:t>工事期間</a:t>
            </a:r>
            <a:r>
              <a:rPr kumimoji="1" lang="en-US" altLang="ja-JP" sz="1100" spc="300" dirty="0">
                <a:solidFill>
                  <a:schemeClr val="tx1">
                    <a:lumMod val="65000"/>
                    <a:lumOff val="35000"/>
                  </a:schemeClr>
                </a:solidFill>
                <a:latin typeface="HGPMinchoE" charset="-128"/>
                <a:ea typeface="HGPMinchoE" charset="-128"/>
                <a:cs typeface="HGPMinchoE" charset="-128"/>
              </a:rPr>
              <a:t>	</a:t>
            </a:r>
            <a:r>
              <a:rPr kumimoji="1" lang="ja-JP" altLang="en-US" sz="1100" spc="300" dirty="0">
                <a:solidFill>
                  <a:schemeClr val="tx1">
                    <a:lumMod val="65000"/>
                    <a:lumOff val="35000"/>
                  </a:schemeClr>
                </a:solidFill>
                <a:latin typeface="HGPMinchoE" charset="-128"/>
                <a:ea typeface="HGPMinchoE" charset="-128"/>
                <a:cs typeface="HGPMinchoE" charset="-128"/>
              </a:rPr>
              <a:t>着工予定日　平成●年●月●日</a:t>
            </a:r>
            <a:endParaRPr kumimoji="1"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r>
              <a:rPr lang="en-US" altLang="ja-JP" sz="1100" spc="300" dirty="0">
                <a:solidFill>
                  <a:schemeClr val="tx1">
                    <a:lumMod val="65000"/>
                    <a:lumOff val="35000"/>
                  </a:schemeClr>
                </a:solidFill>
                <a:latin typeface="HGPMinchoE" charset="-128"/>
                <a:ea typeface="HGPMinchoE" charset="-128"/>
                <a:cs typeface="HGPMinchoE" charset="-128"/>
              </a:rPr>
              <a:t>	</a:t>
            </a:r>
            <a:r>
              <a:rPr lang="ja-JP" altLang="en-US" sz="1100" spc="300" dirty="0">
                <a:solidFill>
                  <a:schemeClr val="tx1">
                    <a:lumMod val="65000"/>
                    <a:lumOff val="35000"/>
                  </a:schemeClr>
                </a:solidFill>
                <a:latin typeface="HGPMinchoE" charset="-128"/>
                <a:ea typeface="HGPMinchoE" charset="-128"/>
                <a:cs typeface="HGPMinchoE" charset="-128"/>
              </a:rPr>
              <a:t>完成予定日　平成●年●月●日</a:t>
            </a:r>
            <a:endParaRPr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r>
              <a:rPr kumimoji="1" lang="ja-JP" altLang="en-US" sz="1100" spc="300" dirty="0">
                <a:solidFill>
                  <a:schemeClr val="tx1">
                    <a:lumMod val="65000"/>
                    <a:lumOff val="35000"/>
                  </a:schemeClr>
                </a:solidFill>
                <a:latin typeface="HGPMinchoE" charset="-128"/>
                <a:ea typeface="HGPMinchoE" charset="-128"/>
                <a:cs typeface="HGPMinchoE" charset="-128"/>
              </a:rPr>
              <a:t>入居予定日</a:t>
            </a:r>
            <a:r>
              <a:rPr kumimoji="1" lang="en-US" altLang="ja-JP" sz="1100" spc="300" dirty="0">
                <a:solidFill>
                  <a:schemeClr val="tx1">
                    <a:lumMod val="65000"/>
                    <a:lumOff val="35000"/>
                  </a:schemeClr>
                </a:solidFill>
                <a:latin typeface="HGPMinchoE" charset="-128"/>
                <a:ea typeface="HGPMinchoE" charset="-128"/>
                <a:cs typeface="HGPMinchoE" charset="-128"/>
              </a:rPr>
              <a:t>	</a:t>
            </a:r>
            <a:r>
              <a:rPr kumimoji="1" lang="ja-JP" altLang="en-US" sz="1100" spc="300" dirty="0">
                <a:solidFill>
                  <a:schemeClr val="tx1">
                    <a:lumMod val="65000"/>
                    <a:lumOff val="35000"/>
                  </a:schemeClr>
                </a:solidFill>
                <a:latin typeface="HGPMinchoE" charset="-128"/>
                <a:ea typeface="HGPMinchoE" charset="-128"/>
                <a:cs typeface="HGPMinchoE" charset="-128"/>
              </a:rPr>
              <a:t>入居中</a:t>
            </a:r>
            <a:endParaRPr kumimoji="1"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r>
              <a:rPr lang="ja-JP" altLang="en-US" sz="1100" spc="300" dirty="0">
                <a:solidFill>
                  <a:schemeClr val="tx1">
                    <a:lumMod val="65000"/>
                    <a:lumOff val="35000"/>
                  </a:schemeClr>
                </a:solidFill>
                <a:latin typeface="HGPMinchoE" charset="-128"/>
                <a:ea typeface="HGPMinchoE" charset="-128"/>
                <a:cs typeface="HGPMinchoE" charset="-128"/>
              </a:rPr>
              <a:t>作業時間</a:t>
            </a:r>
            <a:r>
              <a:rPr lang="en-US" altLang="ja-JP" sz="1100" spc="300" dirty="0">
                <a:solidFill>
                  <a:schemeClr val="tx1">
                    <a:lumMod val="65000"/>
                    <a:lumOff val="35000"/>
                  </a:schemeClr>
                </a:solidFill>
                <a:latin typeface="HGPMinchoE" charset="-128"/>
                <a:ea typeface="HGPMinchoE" charset="-128"/>
                <a:cs typeface="HGPMinchoE" charset="-128"/>
              </a:rPr>
              <a:t>	</a:t>
            </a:r>
            <a:r>
              <a:rPr lang="ja-JP" altLang="en-US" sz="1100" spc="300" dirty="0">
                <a:solidFill>
                  <a:schemeClr val="tx1">
                    <a:lumMod val="65000"/>
                    <a:lumOff val="35000"/>
                  </a:schemeClr>
                </a:solidFill>
                <a:latin typeface="HGPMinchoE" charset="-128"/>
                <a:ea typeface="HGPMinchoE" charset="-128"/>
                <a:cs typeface="HGPMinchoE" charset="-128"/>
              </a:rPr>
              <a:t>午前９時</a:t>
            </a:r>
            <a:r>
              <a:rPr lang="en-US" altLang="ja-JP" sz="1100" spc="300" dirty="0">
                <a:solidFill>
                  <a:schemeClr val="tx1">
                    <a:lumMod val="65000"/>
                    <a:lumOff val="35000"/>
                  </a:schemeClr>
                </a:solidFill>
                <a:latin typeface="HGPMinchoE" charset="-128"/>
                <a:ea typeface="HGPMinchoE" charset="-128"/>
                <a:cs typeface="HGPMinchoE" charset="-128"/>
              </a:rPr>
              <a:t>〜</a:t>
            </a:r>
            <a:r>
              <a:rPr lang="ja-JP" altLang="en-US" sz="1100" spc="300" dirty="0">
                <a:solidFill>
                  <a:schemeClr val="tx1">
                    <a:lumMod val="65000"/>
                    <a:lumOff val="35000"/>
                  </a:schemeClr>
                </a:solidFill>
                <a:latin typeface="HGPMinchoE" charset="-128"/>
                <a:ea typeface="HGPMinchoE" charset="-128"/>
                <a:cs typeface="HGPMinchoE" charset="-128"/>
              </a:rPr>
              <a:t>午後５時</a:t>
            </a:r>
            <a:endParaRPr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r>
              <a:rPr kumimoji="1" lang="en-US" altLang="ja-JP" sz="1100" spc="300" dirty="0">
                <a:solidFill>
                  <a:schemeClr val="tx1">
                    <a:lumMod val="65000"/>
                    <a:lumOff val="35000"/>
                  </a:schemeClr>
                </a:solidFill>
                <a:latin typeface="HGPMinchoE" charset="-128"/>
                <a:ea typeface="HGPMinchoE" charset="-128"/>
                <a:cs typeface="HGPMinchoE" charset="-128"/>
              </a:rPr>
              <a:t>	</a:t>
            </a:r>
            <a:r>
              <a:rPr kumimoji="1" lang="en-US" altLang="ja-JP" sz="1100" dirty="0">
                <a:solidFill>
                  <a:schemeClr val="tx1">
                    <a:lumMod val="65000"/>
                    <a:lumOff val="35000"/>
                  </a:schemeClr>
                </a:solidFill>
                <a:latin typeface="HGPMinchoE" charset="-128"/>
                <a:ea typeface="HGPMinchoE" charset="-128"/>
                <a:cs typeface="HGPMinchoE" charset="-128"/>
              </a:rPr>
              <a:t>※</a:t>
            </a:r>
            <a:r>
              <a:rPr kumimoji="1" lang="ja-JP" altLang="en-US" sz="1100" dirty="0">
                <a:solidFill>
                  <a:schemeClr val="tx1">
                    <a:lumMod val="65000"/>
                    <a:lumOff val="35000"/>
                  </a:schemeClr>
                </a:solidFill>
                <a:latin typeface="HGPMinchoE" charset="-128"/>
                <a:ea typeface="HGPMinchoE" charset="-128"/>
                <a:cs typeface="HGPMinchoE" charset="-128"/>
              </a:rPr>
              <a:t>作業内容によって前後することがあります</a:t>
            </a:r>
            <a:r>
              <a:rPr kumimoji="1" lang="ja-JP" altLang="en-US" sz="1100" spc="300" dirty="0">
                <a:solidFill>
                  <a:schemeClr val="tx1">
                    <a:lumMod val="65000"/>
                    <a:lumOff val="35000"/>
                  </a:schemeClr>
                </a:solidFill>
                <a:latin typeface="HGPMinchoE" charset="-128"/>
                <a:ea typeface="HGPMinchoE" charset="-128"/>
                <a:cs typeface="HGPMinchoE" charset="-128"/>
              </a:rPr>
              <a:t>。</a:t>
            </a:r>
            <a:endParaRPr kumimoji="1"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r>
              <a:rPr lang="ja-JP" altLang="en-US" sz="1100" spc="300" dirty="0">
                <a:solidFill>
                  <a:schemeClr val="tx1">
                    <a:lumMod val="65000"/>
                    <a:lumOff val="35000"/>
                  </a:schemeClr>
                </a:solidFill>
                <a:latin typeface="HGPMinchoE" charset="-128"/>
                <a:ea typeface="HGPMinchoE" charset="-128"/>
                <a:cs typeface="HGPMinchoE" charset="-128"/>
              </a:rPr>
              <a:t>休日</a:t>
            </a:r>
            <a:r>
              <a:rPr lang="en-US" altLang="ja-JP" sz="1100" spc="300" dirty="0">
                <a:solidFill>
                  <a:schemeClr val="tx1">
                    <a:lumMod val="65000"/>
                    <a:lumOff val="35000"/>
                  </a:schemeClr>
                </a:solidFill>
                <a:latin typeface="HGPMinchoE" charset="-128"/>
                <a:ea typeface="HGPMinchoE" charset="-128"/>
                <a:cs typeface="HGPMinchoE" charset="-128"/>
              </a:rPr>
              <a:t>	</a:t>
            </a:r>
            <a:r>
              <a:rPr lang="ja-JP" altLang="en-US" sz="1100" spc="300" dirty="0">
                <a:solidFill>
                  <a:schemeClr val="tx1">
                    <a:lumMod val="65000"/>
                    <a:lumOff val="35000"/>
                  </a:schemeClr>
                </a:solidFill>
                <a:latin typeface="HGPMinchoE" charset="-128"/>
                <a:ea typeface="HGPMinchoE" charset="-128"/>
                <a:cs typeface="HGPMinchoE" charset="-128"/>
              </a:rPr>
              <a:t>日曜日　祝祭日</a:t>
            </a:r>
            <a:endParaRPr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endParaRPr kumimoji="1"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endParaRPr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r>
              <a:rPr lang="ja-JP" altLang="en-US" sz="1100" spc="300" dirty="0">
                <a:solidFill>
                  <a:schemeClr val="tx1">
                    <a:lumMod val="65000"/>
                    <a:lumOff val="35000"/>
                  </a:schemeClr>
                </a:solidFill>
                <a:latin typeface="HGPMinchoE" charset="-128"/>
                <a:ea typeface="HGPMinchoE" charset="-128"/>
                <a:cs typeface="HGPMinchoE" charset="-128"/>
              </a:rPr>
              <a:t>施工業者</a:t>
            </a:r>
            <a:endParaRPr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endParaRPr lang="en-US" altLang="ja-JP" sz="1100" spc="300" dirty="0">
              <a:solidFill>
                <a:schemeClr val="tx1">
                  <a:lumMod val="65000"/>
                  <a:lumOff val="35000"/>
                </a:schemeClr>
              </a:solidFill>
              <a:latin typeface="HGPMinchoE" charset="-128"/>
              <a:ea typeface="HGPMinchoE" charset="-128"/>
              <a:cs typeface="HGPMinchoE" charset="-128"/>
            </a:endParaRPr>
          </a:p>
          <a:p>
            <a:pPr>
              <a:lnSpc>
                <a:spcPct val="150000"/>
              </a:lnSpc>
            </a:pPr>
            <a:r>
              <a:rPr lang="ja-JP" altLang="en-US" sz="1100" spc="300" dirty="0">
                <a:solidFill>
                  <a:schemeClr val="tx1">
                    <a:lumMod val="65000"/>
                    <a:lumOff val="35000"/>
                  </a:schemeClr>
                </a:solidFill>
                <a:latin typeface="HGPMinchoE" charset="-128"/>
                <a:ea typeface="HGPMinchoE" charset="-128"/>
                <a:cs typeface="HGPMinchoE" charset="-128"/>
              </a:rPr>
              <a:t>建設許可　</a:t>
            </a:r>
            <a:r>
              <a:rPr lang="ja-JP" altLang="en-US" sz="1100" dirty="0">
                <a:solidFill>
                  <a:schemeClr val="tx1">
                    <a:lumMod val="65000"/>
                    <a:lumOff val="35000"/>
                  </a:schemeClr>
                </a:solidFill>
                <a:latin typeface="HGPMinchoE" charset="-128"/>
                <a:ea typeface="HGPMinchoE" charset="-128"/>
                <a:cs typeface="HGPMinchoE" charset="-128"/>
              </a:rPr>
              <a:t>東京都知事（●●）●●●●●</a:t>
            </a:r>
            <a:endParaRPr lang="en-US" altLang="ja-JP" sz="1100" dirty="0">
              <a:solidFill>
                <a:schemeClr val="tx1">
                  <a:lumMod val="65000"/>
                  <a:lumOff val="35000"/>
                </a:schemeClr>
              </a:solidFill>
              <a:latin typeface="HGPMinchoE" charset="-128"/>
              <a:ea typeface="HGPMinchoE" charset="-128"/>
              <a:cs typeface="HGPMinchoE" charset="-128"/>
            </a:endParaRPr>
          </a:p>
          <a:p>
            <a:pPr>
              <a:lnSpc>
                <a:spcPct val="150000"/>
              </a:lnSpc>
            </a:pPr>
            <a:r>
              <a:rPr lang="ja-JP" altLang="en-US" sz="1100" dirty="0">
                <a:solidFill>
                  <a:schemeClr val="tx1">
                    <a:lumMod val="65000"/>
                    <a:lumOff val="35000"/>
                  </a:schemeClr>
                </a:solidFill>
                <a:latin typeface="HGPMinchoE" charset="-128"/>
                <a:ea typeface="HGPMinchoE" charset="-128"/>
                <a:cs typeface="HGPMinchoE" charset="-128"/>
              </a:rPr>
              <a:t>東京都江東区豊洲 </a:t>
            </a:r>
            <a:r>
              <a:rPr lang="en-US" altLang="ja-JP" sz="1100" dirty="0">
                <a:solidFill>
                  <a:schemeClr val="tx1">
                    <a:lumMod val="65000"/>
                    <a:lumOff val="35000"/>
                  </a:schemeClr>
                </a:solidFill>
                <a:latin typeface="HGPMinchoE" charset="-128"/>
                <a:ea typeface="HGPMinchoE" charset="-128"/>
                <a:cs typeface="HGPMinchoE" charset="-128"/>
              </a:rPr>
              <a:t>3-2-3</a:t>
            </a:r>
          </a:p>
          <a:p>
            <a:pPr>
              <a:lnSpc>
                <a:spcPct val="150000"/>
              </a:lnSpc>
            </a:pPr>
            <a:r>
              <a:rPr lang="en-US" altLang="ja-JP" sz="1100" dirty="0">
                <a:solidFill>
                  <a:schemeClr val="tx1">
                    <a:lumMod val="65000"/>
                    <a:lumOff val="35000"/>
                  </a:schemeClr>
                </a:solidFill>
                <a:latin typeface="HGPMinchoE" charset="-128"/>
                <a:ea typeface="HGPMinchoE" charset="-128"/>
                <a:cs typeface="HGPMinchoE" charset="-128"/>
              </a:rPr>
              <a:t>TEL 03-1234-1111</a:t>
            </a:r>
          </a:p>
          <a:p>
            <a:pPr>
              <a:lnSpc>
                <a:spcPct val="150000"/>
              </a:lnSpc>
            </a:pPr>
            <a:r>
              <a:rPr lang="ja-JP" altLang="en-US" sz="1100" dirty="0">
                <a:solidFill>
                  <a:schemeClr val="tx1">
                    <a:lumMod val="65000"/>
                    <a:lumOff val="35000"/>
                  </a:schemeClr>
                </a:solidFill>
                <a:latin typeface="HGPMinchoE" charset="-128"/>
                <a:ea typeface="HGPMinchoE" charset="-128"/>
                <a:cs typeface="HGPMinchoE" charset="-128"/>
              </a:rPr>
              <a:t>担当者　田中太郎</a:t>
            </a:r>
            <a:endParaRPr lang="en-US" altLang="ja-JP" sz="1100" dirty="0">
              <a:solidFill>
                <a:schemeClr val="tx1">
                  <a:lumMod val="65000"/>
                  <a:lumOff val="35000"/>
                </a:schemeClr>
              </a:solidFill>
              <a:latin typeface="HGPMinchoE" charset="-128"/>
              <a:ea typeface="HGPMinchoE" charset="-128"/>
              <a:cs typeface="HGPMinchoE" charset="-128"/>
            </a:endParaRPr>
          </a:p>
        </p:txBody>
      </p:sp>
      <p:sp>
        <p:nvSpPr>
          <p:cNvPr id="27" name="テキスト ボックス 26"/>
          <p:cNvSpPr txBox="1"/>
          <p:nvPr/>
        </p:nvSpPr>
        <p:spPr>
          <a:xfrm>
            <a:off x="1866795" y="8601560"/>
            <a:ext cx="1737976" cy="338554"/>
          </a:xfrm>
          <a:prstGeom prst="rect">
            <a:avLst/>
          </a:prstGeom>
          <a:noFill/>
        </p:spPr>
        <p:txBody>
          <a:bodyPr wrap="none" rtlCol="0">
            <a:spAutoFit/>
          </a:bodyPr>
          <a:lstStyle/>
          <a:p>
            <a:r>
              <a:rPr kumimoji="1" lang="ja-JP" altLang="en-US" sz="1600">
                <a:solidFill>
                  <a:schemeClr val="tx1">
                    <a:lumMod val="65000"/>
                    <a:lumOff val="35000"/>
                  </a:schemeClr>
                </a:solidFill>
                <a:latin typeface="HGPMinchoE" charset="-128"/>
                <a:ea typeface="HGPMinchoE" charset="-128"/>
                <a:cs typeface="HGPMinchoE" charset="-128"/>
              </a:rPr>
              <a:t>アスクル建設（株）</a:t>
            </a:r>
          </a:p>
        </p:txBody>
      </p:sp>
    </p:spTree>
    <p:extLst>
      <p:ext uri="{BB962C8B-B14F-4D97-AF65-F5344CB8AC3E}">
        <p14:creationId xmlns:p14="http://schemas.microsoft.com/office/powerpoint/2010/main" val="89609379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1.pptx" id="{D8CEF92E-E621-4889-A2C4-D44EA4896D94}" vid="{7BA0B976-7AA0-4750-86DE-53A6EBAC7E76}"/>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1275</TotalTime>
  <Words>133</Words>
  <Application>Microsoft Macintosh PowerPoint</Application>
  <PresentationFormat>ユーザー設定</PresentationFormat>
  <Paragraphs>40</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2</vt:i4>
      </vt:variant>
    </vt:vector>
  </HeadingPairs>
  <TitlesOfParts>
    <vt:vector size="10" baseType="lpstr">
      <vt:lpstr>HGPMinchoE</vt:lpstr>
      <vt:lpstr>HG丸ｺﾞｼｯｸM-PRO</vt:lpstr>
      <vt:lpstr>ＭＳ Ｐゴシック</vt:lpstr>
      <vt:lpstr>Arial</vt:lpstr>
      <vt:lpstr>Calibri</vt:lpstr>
      <vt:lpstr>Calibri Light</vt:lpstr>
      <vt:lpstr>Office テーマ</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 </cp:lastModifiedBy>
  <cp:revision>174</cp:revision>
  <cp:lastPrinted>2013-08-08T08:23:13Z</cp:lastPrinted>
  <dcterms:created xsi:type="dcterms:W3CDTF">2013-08-08T01:25:55Z</dcterms:created>
  <dcterms:modified xsi:type="dcterms:W3CDTF">2018-02-03T11:18:07Z</dcterms:modified>
</cp:coreProperties>
</file>