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4"/>
  </p:notesMasterIdLst>
  <p:handoutMasterIdLst>
    <p:handoutMasterId r:id="rId5"/>
  </p:handoutMasterIdLst>
  <p:sldIdLst>
    <p:sldId id="260" r:id="rId2"/>
    <p:sldId id="267" r:id="rId3"/>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1">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A33E"/>
    <a:srgbClr val="E8D6BB"/>
    <a:srgbClr val="C9CACA"/>
    <a:srgbClr val="231815"/>
    <a:srgbClr val="604C3F"/>
    <a:srgbClr val="595757"/>
    <a:srgbClr val="A48B78"/>
    <a:srgbClr val="7A6A56"/>
    <a:srgbClr val="C61A2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3" autoAdjust="0"/>
    <p:restoredTop sz="98597" autoAdjust="0"/>
  </p:normalViewPr>
  <p:slideViewPr>
    <p:cSldViewPr snapToGrid="0">
      <p:cViewPr varScale="1">
        <p:scale>
          <a:sx n="80" d="100"/>
          <a:sy n="80" d="100"/>
        </p:scale>
        <p:origin x="2778" y="90"/>
      </p:cViewPr>
      <p:guideLst>
        <p:guide orient="horz" pos="3435"/>
        <p:guide pos="2449"/>
      </p:guideLst>
    </p:cSldViewPr>
  </p:slideViewPr>
  <p:notesTextViewPr>
    <p:cViewPr>
      <p:scale>
        <a:sx n="1" d="1"/>
        <a:sy n="1" d="1"/>
      </p:scale>
      <p:origin x="0" y="0"/>
    </p:cViewPr>
  </p:notesTextViewPr>
  <p:notesViewPr>
    <p:cSldViewPr snapToGrid="0">
      <p:cViewPr varScale="1">
        <p:scale>
          <a:sx n="48" d="100"/>
          <a:sy n="48" d="100"/>
        </p:scale>
        <p:origin x="-2982" y="-102"/>
      </p:cViewPr>
      <p:guideLst>
        <p:guide orient="horz" pos="3291"/>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171825" cy="522288"/>
          </a:xfrm>
          <a:prstGeom prst="rect">
            <a:avLst/>
          </a:prstGeom>
        </p:spPr>
        <p:txBody>
          <a:bodyPr vert="horz" lIns="91430" tIns="45715" rIns="91430" bIns="4571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144964" y="0"/>
            <a:ext cx="3171825" cy="522288"/>
          </a:xfrm>
          <a:prstGeom prst="rect">
            <a:avLst/>
          </a:prstGeom>
        </p:spPr>
        <p:txBody>
          <a:bodyPr vert="horz" lIns="91430" tIns="45715" rIns="91430" bIns="45715" rtlCol="0"/>
          <a:lstStyle>
            <a:lvl1pPr algn="r">
              <a:defRPr sz="1200"/>
            </a:lvl1pPr>
          </a:lstStyle>
          <a:p>
            <a:fld id="{EA4C0380-2DE9-498B-B68D-60B46204BA80}" type="datetimeFigureOut">
              <a:rPr kumimoji="1" lang="ja-JP" altLang="en-US" smtClean="0"/>
              <a:t>2018/3/29</a:t>
            </a:fld>
            <a:endParaRPr kumimoji="1" lang="ja-JP" altLang="en-US"/>
          </a:p>
        </p:txBody>
      </p:sp>
      <p:sp>
        <p:nvSpPr>
          <p:cNvPr id="4" name="フッター プレースホルダー 3"/>
          <p:cNvSpPr>
            <a:spLocks noGrp="1"/>
          </p:cNvSpPr>
          <p:nvPr>
            <p:ph type="ftr" sz="quarter" idx="2"/>
          </p:nvPr>
        </p:nvSpPr>
        <p:spPr>
          <a:xfrm>
            <a:off x="1" y="9926639"/>
            <a:ext cx="3171825" cy="522287"/>
          </a:xfrm>
          <a:prstGeom prst="rect">
            <a:avLst/>
          </a:prstGeom>
        </p:spPr>
        <p:txBody>
          <a:bodyPr vert="horz" lIns="91430" tIns="45715" rIns="91430" bIns="4571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144964" y="9926639"/>
            <a:ext cx="3171825" cy="522287"/>
          </a:xfrm>
          <a:prstGeom prst="rect">
            <a:avLst/>
          </a:prstGeom>
        </p:spPr>
        <p:txBody>
          <a:bodyPr vert="horz" lIns="91430" tIns="45715" rIns="91430" bIns="45715" rtlCol="0" anchor="b"/>
          <a:lstStyle>
            <a:lvl1pPr algn="r">
              <a:defRPr sz="1200"/>
            </a:lvl1pPr>
          </a:lstStyle>
          <a:p>
            <a:fld id="{78A262EF-70DF-4926-8929-0A60A2E81DC8}" type="slidenum">
              <a:rPr kumimoji="1" lang="ja-JP" altLang="en-US" smtClean="0"/>
              <a:t>‹#›</a:t>
            </a:fld>
            <a:endParaRPr kumimoji="1" lang="ja-JP" altLang="en-US"/>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3171295" cy="524340"/>
          </a:xfrm>
          <a:prstGeom prst="rect">
            <a:avLst/>
          </a:prstGeom>
        </p:spPr>
        <p:txBody>
          <a:bodyPr vert="horz" lIns="97155" tIns="48578" rIns="97155" bIns="48578"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9" y="0"/>
            <a:ext cx="3171295" cy="524340"/>
          </a:xfrm>
          <a:prstGeom prst="rect">
            <a:avLst/>
          </a:prstGeom>
        </p:spPr>
        <p:txBody>
          <a:bodyPr vert="horz" lIns="97155" tIns="48578" rIns="97155" bIns="48578" rtlCol="0"/>
          <a:lstStyle>
            <a:lvl1pPr algn="r">
              <a:defRPr sz="1200"/>
            </a:lvl1pPr>
          </a:lstStyle>
          <a:p>
            <a:fld id="{70F99883-74AE-4A2C-81B7-5B86A08198C0}" type="datetimeFigureOut">
              <a:rPr kumimoji="1" lang="ja-JP" altLang="en-US" smtClean="0"/>
              <a:t>2018/3/29</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55" tIns="48578" rIns="97155" bIns="48578" rtlCol="0" anchor="ctr"/>
          <a:lstStyle/>
          <a:p>
            <a:endParaRPr lang="ja-JP" altLang="en-US"/>
          </a:p>
        </p:txBody>
      </p:sp>
      <p:sp>
        <p:nvSpPr>
          <p:cNvPr id="5" name="ノート プレースホルダー 4"/>
          <p:cNvSpPr>
            <a:spLocks noGrp="1"/>
          </p:cNvSpPr>
          <p:nvPr>
            <p:ph type="body" sz="quarter" idx="3"/>
          </p:nvPr>
        </p:nvSpPr>
        <p:spPr>
          <a:xfrm>
            <a:off x="731838" y="5029311"/>
            <a:ext cx="5854700" cy="4114889"/>
          </a:xfrm>
          <a:prstGeom prst="rect">
            <a:avLst/>
          </a:prstGeom>
        </p:spPr>
        <p:txBody>
          <a:bodyPr vert="horz" lIns="97155" tIns="48578" rIns="97155" bIns="485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926177"/>
            <a:ext cx="3171295" cy="524339"/>
          </a:xfrm>
          <a:prstGeom prst="rect">
            <a:avLst/>
          </a:prstGeom>
        </p:spPr>
        <p:txBody>
          <a:bodyPr vert="horz" lIns="97155" tIns="48578" rIns="97155" bIns="485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9" y="9926177"/>
            <a:ext cx="3171295" cy="524339"/>
          </a:xfrm>
          <a:prstGeom prst="rect">
            <a:avLst/>
          </a:prstGeom>
        </p:spPr>
        <p:txBody>
          <a:bodyPr vert="horz" lIns="97155" tIns="48578" rIns="97155" bIns="48578"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3/29/2018</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p:cNvSpPr/>
          <p:nvPr/>
        </p:nvSpPr>
        <p:spPr>
          <a:xfrm>
            <a:off x="0" y="0"/>
            <a:ext cx="7776000" cy="48276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写真が</a:t>
            </a:r>
            <a:r>
              <a:rPr lang="ja-JP" altLang="en-US" sz="1600" dirty="0">
                <a:solidFill>
                  <a:schemeClr val="tx1"/>
                </a:solidFill>
              </a:rPr>
              <a:t>入</a:t>
            </a:r>
            <a:r>
              <a:rPr lang="ja-JP" altLang="en-US" sz="1600" dirty="0" smtClean="0">
                <a:solidFill>
                  <a:schemeClr val="tx1"/>
                </a:solidFill>
              </a:rPr>
              <a:t>ります</a:t>
            </a:r>
            <a:endParaRPr kumimoji="1" lang="ja-JP" altLang="en-US" sz="1600" dirty="0">
              <a:solidFill>
                <a:schemeClr val="tx1"/>
              </a:solidFill>
            </a:endParaRPr>
          </a:p>
        </p:txBody>
      </p:sp>
      <p:sp>
        <p:nvSpPr>
          <p:cNvPr id="37" name="正方形/長方形 36"/>
          <p:cNvSpPr/>
          <p:nvPr/>
        </p:nvSpPr>
        <p:spPr>
          <a:xfrm>
            <a:off x="5497175" y="9306665"/>
            <a:ext cx="1922400" cy="1202400"/>
          </a:xfrm>
          <a:prstGeom prst="rect">
            <a:avLst/>
          </a:prstGeom>
          <a:solidFill>
            <a:srgbClr val="C9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地図</a:t>
            </a:r>
            <a:r>
              <a:rPr lang="ja-JP" altLang="en-US" sz="1200" dirty="0" smtClean="0">
                <a:solidFill>
                  <a:schemeClr val="tx1"/>
                </a:solidFill>
              </a:rPr>
              <a:t>が</a:t>
            </a:r>
            <a:r>
              <a:rPr lang="ja-JP" altLang="en-US" sz="1200" dirty="0">
                <a:solidFill>
                  <a:schemeClr val="tx1"/>
                </a:solidFill>
              </a:rPr>
              <a:t>入</a:t>
            </a:r>
            <a:r>
              <a:rPr lang="ja-JP" altLang="en-US" sz="1200" dirty="0" smtClean="0">
                <a:solidFill>
                  <a:schemeClr val="tx1"/>
                </a:solidFill>
              </a:rPr>
              <a:t>ります</a:t>
            </a:r>
            <a:endParaRPr kumimoji="1" lang="ja-JP" altLang="en-US" sz="1200" dirty="0">
              <a:solidFill>
                <a:schemeClr val="tx1"/>
              </a:solidFill>
            </a:endParaRPr>
          </a:p>
        </p:txBody>
      </p:sp>
      <p:pic>
        <p:nvPicPr>
          <p:cNvPr id="34" name="図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595" y="3477616"/>
            <a:ext cx="5910385" cy="1088087"/>
          </a:xfrm>
          <a:prstGeom prst="rect">
            <a:avLst/>
          </a:prstGeom>
        </p:spPr>
      </p:pic>
      <p:sp>
        <p:nvSpPr>
          <p:cNvPr id="48" name="正方形/長方形 47"/>
          <p:cNvSpPr/>
          <p:nvPr/>
        </p:nvSpPr>
        <p:spPr>
          <a:xfrm>
            <a:off x="1204250" y="3677546"/>
            <a:ext cx="5409909" cy="778483"/>
          </a:xfrm>
          <a:prstGeom prst="rect">
            <a:avLst/>
          </a:prstGeom>
        </p:spPr>
        <p:txBody>
          <a:bodyPr wrap="square">
            <a:spAutoFit/>
          </a:bodyPr>
          <a:lstStyle/>
          <a:p>
            <a:pPr algn="just">
              <a:lnSpc>
                <a:spcPct val="130000"/>
              </a:lnSpc>
            </a:pPr>
            <a:r>
              <a:rPr lang="ja-JP" altLang="en-US" sz="1200" spc="-80" dirty="0">
                <a:latin typeface="HG丸ｺﾞｼｯｸM-PRO" panose="020F0600000000000000" pitchFamily="50" charset="-128"/>
                <a:ea typeface="HG丸ｺﾞｼｯｸM-PRO" panose="020F0600000000000000" pitchFamily="50" charset="-128"/>
              </a:rPr>
              <a:t>コピーテキストコピーテキストコピーテキストコピーテキストコピーテキストコピーテキストコピーテキストコピーテキストコピーテキストコピーテキストコピーテキストコピーテキストコピーテキストコピーテキストコピーテキスト</a:t>
            </a:r>
          </a:p>
        </p:txBody>
      </p:sp>
      <p:pic>
        <p:nvPicPr>
          <p:cNvPr id="45" name="図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2963" y="10166365"/>
            <a:ext cx="2561449" cy="304834"/>
          </a:xfrm>
          <a:prstGeom prst="rect">
            <a:avLst/>
          </a:prstGeom>
        </p:spPr>
      </p:pic>
      <p:pic>
        <p:nvPicPr>
          <p:cNvPr id="35" name="図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708" y="4237356"/>
            <a:ext cx="3200753" cy="3708809"/>
          </a:xfrm>
          <a:prstGeom prst="rect">
            <a:avLst/>
          </a:prstGeom>
        </p:spPr>
      </p:pic>
      <p:pic>
        <p:nvPicPr>
          <p:cNvPr id="36" name="図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35635" y="5016271"/>
            <a:ext cx="3425144" cy="2980595"/>
          </a:xfrm>
          <a:prstGeom prst="rect">
            <a:avLst/>
          </a:prstGeom>
        </p:spPr>
      </p:pic>
      <p:pic>
        <p:nvPicPr>
          <p:cNvPr id="44" name="図 4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9357" y="8135255"/>
            <a:ext cx="6896860" cy="1088087"/>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55042" y="363696"/>
            <a:ext cx="5665491" cy="1587862"/>
          </a:xfrm>
          <a:prstGeom prst="rect">
            <a:avLst/>
          </a:prstGeom>
        </p:spPr>
      </p:pic>
      <p:pic>
        <p:nvPicPr>
          <p:cNvPr id="39" name="図 3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76005" y="8521681"/>
            <a:ext cx="1799365" cy="12701"/>
          </a:xfrm>
          <a:prstGeom prst="rect">
            <a:avLst/>
          </a:prstGeom>
        </p:spPr>
      </p:pic>
      <p:pic>
        <p:nvPicPr>
          <p:cNvPr id="40" name="図 3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76005" y="8809409"/>
            <a:ext cx="1799365" cy="12701"/>
          </a:xfrm>
          <a:prstGeom prst="rect">
            <a:avLst/>
          </a:prstGeom>
        </p:spPr>
      </p:pic>
      <p:pic>
        <p:nvPicPr>
          <p:cNvPr id="41" name="図 4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87681" y="8521681"/>
            <a:ext cx="1799365" cy="12701"/>
          </a:xfrm>
          <a:prstGeom prst="rect">
            <a:avLst/>
          </a:prstGeom>
        </p:spPr>
      </p:pic>
      <p:pic>
        <p:nvPicPr>
          <p:cNvPr id="42" name="図 4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87681" y="8809409"/>
            <a:ext cx="1799365" cy="12701"/>
          </a:xfrm>
          <a:prstGeom prst="rect">
            <a:avLst/>
          </a:prstGeom>
        </p:spPr>
      </p:pic>
      <p:sp>
        <p:nvSpPr>
          <p:cNvPr id="47" name="正方形/長方形 46"/>
          <p:cNvSpPr/>
          <p:nvPr/>
        </p:nvSpPr>
        <p:spPr>
          <a:xfrm>
            <a:off x="3909510" y="5508486"/>
            <a:ext cx="1281195" cy="2332946"/>
          </a:xfrm>
          <a:prstGeom prst="rect">
            <a:avLst/>
          </a:prstGeom>
        </p:spPr>
        <p:txBody>
          <a:bodyPr wrap="square">
            <a:spAutoFit/>
          </a:bodyPr>
          <a:lstStyle/>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8：00〜</a:t>
            </a:r>
            <a:endParaRPr lang="ja-JP" altLang="en-US" sz="1400" spc="-100"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9：00〜</a:t>
            </a:r>
            <a:endParaRPr lang="en-US" altLang="ja-JP" sz="1400" spc="-100" dirty="0" smtClean="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10：00〜</a:t>
            </a:r>
            <a:endParaRPr lang="en-US" altLang="ja-JP" sz="1400" spc="-100" dirty="0" smtClean="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12：00〜</a:t>
            </a:r>
            <a:endParaRPr lang="en-US" altLang="ja-JP" sz="1400" spc="-100" dirty="0" smtClean="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14：00〜</a:t>
            </a:r>
            <a:endParaRPr lang="en-US" altLang="ja-JP" sz="1400" spc="-100" dirty="0" smtClean="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15</a:t>
            </a:r>
            <a:r>
              <a:rPr lang="ja-JP" altLang="en-US" sz="1400" spc="-100" dirty="0">
                <a:latin typeface="HG丸ｺﾞｼｯｸM-PRO" panose="020F0600000000000000" pitchFamily="50" charset="-128"/>
                <a:ea typeface="HG丸ｺﾞｼｯｸM-PRO" panose="020F0600000000000000" pitchFamily="50" charset="-128"/>
              </a:rPr>
              <a:t>；00</a:t>
            </a:r>
            <a:r>
              <a:rPr lang="ja-JP" altLang="en-US" sz="1400" spc="-100" dirty="0" smtClean="0">
                <a:latin typeface="HG丸ｺﾞｼｯｸM-PRO" panose="020F0600000000000000" pitchFamily="50" charset="-128"/>
                <a:ea typeface="HG丸ｺﾞｼｯｸM-PRO" panose="020F0600000000000000" pitchFamily="50" charset="-128"/>
              </a:rPr>
              <a:t>〜</a:t>
            </a:r>
            <a:endParaRPr lang="en-US" altLang="ja-JP" sz="1400" spc="-100" dirty="0" smtClean="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16：00〜</a:t>
            </a:r>
            <a:endParaRPr lang="en-US" altLang="ja-JP" sz="1400" spc="-100" dirty="0" smtClean="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17：00〜</a:t>
            </a:r>
            <a:endParaRPr lang="ja-JP" altLang="en-US" sz="1400" spc="-100" dirty="0">
              <a:latin typeface="HG丸ｺﾞｼｯｸM-PRO" panose="020F0600000000000000" pitchFamily="50" charset="-128"/>
              <a:ea typeface="HG丸ｺﾞｼｯｸM-PRO" panose="020F0600000000000000" pitchFamily="50" charset="-128"/>
            </a:endParaRPr>
          </a:p>
        </p:txBody>
      </p:sp>
      <p:sp>
        <p:nvSpPr>
          <p:cNvPr id="50" name="正方形/長方形 49"/>
          <p:cNvSpPr/>
          <p:nvPr/>
        </p:nvSpPr>
        <p:spPr>
          <a:xfrm>
            <a:off x="3948336" y="5016810"/>
            <a:ext cx="3348000" cy="349839"/>
          </a:xfrm>
          <a:prstGeom prst="rect">
            <a:avLst/>
          </a:prstGeom>
        </p:spPr>
        <p:txBody>
          <a:bodyPr wrap="square">
            <a:spAutoFit/>
          </a:bodyPr>
          <a:lstStyle/>
          <a:p>
            <a:pPr algn="ctr">
              <a:lnSpc>
                <a:spcPct val="130000"/>
              </a:lnSpc>
            </a:pPr>
            <a:r>
              <a:rPr lang="ja-JP" altLang="en-US" sz="1500" spc="-80" dirty="0">
                <a:solidFill>
                  <a:schemeClr val="bg1"/>
                </a:solidFill>
                <a:latin typeface="HG丸ｺﾞｼｯｸM-PRO" panose="020F0600000000000000" pitchFamily="50" charset="-128"/>
                <a:ea typeface="HG丸ｺﾞｼｯｸM-PRO" panose="020F0600000000000000" pitchFamily="50" charset="-128"/>
              </a:rPr>
              <a:t>デイサービス あす</a:t>
            </a:r>
            <a:r>
              <a:rPr lang="ja-JP" altLang="en-US" sz="1500" spc="-80" dirty="0" smtClean="0">
                <a:solidFill>
                  <a:schemeClr val="bg1"/>
                </a:solidFill>
                <a:latin typeface="HG丸ｺﾞｼｯｸM-PRO" panose="020F0600000000000000" pitchFamily="50" charset="-128"/>
                <a:ea typeface="HG丸ｺﾞｼｯｸM-PRO" panose="020F0600000000000000" pitchFamily="50" charset="-128"/>
              </a:rPr>
              <a:t>くる  一日</a:t>
            </a:r>
            <a:r>
              <a:rPr lang="ja-JP" altLang="en-US" sz="1500" spc="-80" dirty="0">
                <a:solidFill>
                  <a:schemeClr val="bg1"/>
                </a:solidFill>
                <a:latin typeface="HG丸ｺﾞｼｯｸM-PRO" panose="020F0600000000000000" pitchFamily="50" charset="-128"/>
                <a:ea typeface="HG丸ｺﾞｼｯｸM-PRO" panose="020F0600000000000000" pitchFamily="50" charset="-128"/>
              </a:rPr>
              <a:t>の流れ</a:t>
            </a:r>
          </a:p>
        </p:txBody>
      </p:sp>
      <p:sp>
        <p:nvSpPr>
          <p:cNvPr id="52" name="正方形/長方形 51"/>
          <p:cNvSpPr/>
          <p:nvPr/>
        </p:nvSpPr>
        <p:spPr>
          <a:xfrm>
            <a:off x="5232070" y="5508486"/>
            <a:ext cx="1771650" cy="2332946"/>
          </a:xfrm>
          <a:prstGeom prst="rect">
            <a:avLst/>
          </a:prstGeom>
        </p:spPr>
        <p:txBody>
          <a:bodyPr wrap="square">
            <a:spAutoFit/>
          </a:bodyPr>
          <a:lstStyle/>
          <a:p>
            <a:pPr algn="r">
              <a:lnSpc>
                <a:spcPct val="130000"/>
              </a:lnSpc>
            </a:pPr>
            <a:r>
              <a:rPr lang="ja-JP" altLang="en-US" sz="1400" dirty="0" smtClean="0">
                <a:latin typeface="HG丸ｺﾞｼｯｸM-PRO" panose="020F0600000000000000" pitchFamily="50" charset="-128"/>
                <a:ea typeface="HG丸ｺﾞｼｯｸM-PRO" panose="020F0600000000000000" pitchFamily="50" charset="-128"/>
              </a:rPr>
              <a:t>送迎</a:t>
            </a:r>
            <a:endParaRPr lang="ja-JP" altLang="en-US" sz="1400"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dirty="0" smtClean="0">
                <a:latin typeface="HG丸ｺﾞｼｯｸM-PRO" panose="020F0600000000000000" pitchFamily="50" charset="-128"/>
                <a:ea typeface="HG丸ｺﾞｼｯｸM-PRO" panose="020F0600000000000000" pitchFamily="50" charset="-128"/>
              </a:rPr>
              <a:t>健康</a:t>
            </a:r>
            <a:r>
              <a:rPr lang="ja-JP" altLang="en-US" sz="1400" spc="-100" dirty="0">
                <a:latin typeface="HG丸ｺﾞｼｯｸM-PRO" panose="020F0600000000000000" pitchFamily="50" charset="-128"/>
                <a:ea typeface="HG丸ｺﾞｼｯｸM-PRO" panose="020F0600000000000000" pitchFamily="50" charset="-128"/>
              </a:rPr>
              <a:t>チェック</a:t>
            </a: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レクリエーション</a:t>
            </a:r>
            <a:endParaRPr lang="ja-JP" altLang="en-US" sz="1400" spc="-100"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dirty="0" smtClean="0">
                <a:latin typeface="HG丸ｺﾞｼｯｸM-PRO" panose="020F0600000000000000" pitchFamily="50" charset="-128"/>
                <a:ea typeface="HG丸ｺﾞｼｯｸM-PRO" panose="020F0600000000000000" pitchFamily="50" charset="-128"/>
              </a:rPr>
              <a:t>昼食</a:t>
            </a:r>
            <a:endParaRPr lang="ja-JP" altLang="en-US" sz="1400"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spc="-100" dirty="0" smtClean="0">
                <a:latin typeface="HG丸ｺﾞｼｯｸM-PRO" panose="020F0600000000000000" pitchFamily="50" charset="-128"/>
                <a:ea typeface="HG丸ｺﾞｼｯｸM-PRO" panose="020F0600000000000000" pitchFamily="50" charset="-128"/>
              </a:rPr>
              <a:t>レクリエーション</a:t>
            </a:r>
            <a:endParaRPr lang="ja-JP" altLang="en-US" sz="1400" b="1"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b="1" dirty="0" smtClean="0">
                <a:latin typeface="HG丸ｺﾞｼｯｸM-PRO" panose="020F0600000000000000" pitchFamily="50" charset="-128"/>
                <a:ea typeface="HG丸ｺﾞｼｯｸM-PRO" panose="020F0600000000000000" pitchFamily="50" charset="-128"/>
              </a:rPr>
              <a:t>入浴</a:t>
            </a:r>
            <a:endParaRPr lang="ja-JP" altLang="en-US" sz="1400" b="1"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dirty="0" smtClean="0">
                <a:latin typeface="HG丸ｺﾞｼｯｸM-PRO" panose="020F0600000000000000" pitchFamily="50" charset="-128"/>
                <a:ea typeface="HG丸ｺﾞｼｯｸM-PRO" panose="020F0600000000000000" pitchFamily="50" charset="-128"/>
              </a:rPr>
              <a:t>おやつ</a:t>
            </a:r>
            <a:endParaRPr lang="ja-JP" altLang="en-US" sz="1400" dirty="0">
              <a:latin typeface="HG丸ｺﾞｼｯｸM-PRO" panose="020F0600000000000000" pitchFamily="50" charset="-128"/>
              <a:ea typeface="HG丸ｺﾞｼｯｸM-PRO" panose="020F0600000000000000" pitchFamily="50" charset="-128"/>
            </a:endParaRPr>
          </a:p>
          <a:p>
            <a:pPr algn="r">
              <a:lnSpc>
                <a:spcPct val="130000"/>
              </a:lnSpc>
            </a:pPr>
            <a:r>
              <a:rPr lang="ja-JP" altLang="en-US" sz="1400" dirty="0" smtClean="0">
                <a:latin typeface="HG丸ｺﾞｼｯｸM-PRO" panose="020F0600000000000000" pitchFamily="50" charset="-128"/>
                <a:ea typeface="HG丸ｺﾞｼｯｸM-PRO" panose="020F0600000000000000" pitchFamily="50" charset="-128"/>
              </a:rPr>
              <a:t>ご自宅</a:t>
            </a:r>
            <a:r>
              <a:rPr lang="ja-JP" altLang="en-US" sz="1400" dirty="0">
                <a:latin typeface="HG丸ｺﾞｼｯｸM-PRO" panose="020F0600000000000000" pitchFamily="50" charset="-128"/>
                <a:ea typeface="HG丸ｺﾞｼｯｸM-PRO" panose="020F0600000000000000" pitchFamily="50" charset="-128"/>
              </a:rPr>
              <a:t>までお送り</a:t>
            </a:r>
          </a:p>
        </p:txBody>
      </p:sp>
      <p:sp>
        <p:nvSpPr>
          <p:cNvPr id="54" name="正方形/長方形 53"/>
          <p:cNvSpPr/>
          <p:nvPr/>
        </p:nvSpPr>
        <p:spPr>
          <a:xfrm>
            <a:off x="1485512" y="8187021"/>
            <a:ext cx="2064138" cy="992579"/>
          </a:xfrm>
          <a:prstGeom prst="rect">
            <a:avLst/>
          </a:prstGeom>
        </p:spPr>
        <p:txBody>
          <a:bodyPr wrap="square">
            <a:spAutoFit/>
          </a:bodyPr>
          <a:lstStyle/>
          <a:p>
            <a:pPr>
              <a:lnSpc>
                <a:spcPct val="130000"/>
              </a:lnSpc>
            </a:pPr>
            <a:r>
              <a:rPr lang="zh-TW" altLang="en-US" sz="1500" dirty="0">
                <a:latin typeface="HG丸ｺﾞｼｯｸM-PRO" panose="020F0600000000000000" pitchFamily="50" charset="-128"/>
                <a:ea typeface="HG丸ｺﾞｼｯｸM-PRO" panose="020F0600000000000000" pitchFamily="50" charset="-128"/>
              </a:rPr>
              <a:t>介護度</a:t>
            </a:r>
            <a:r>
              <a:rPr lang="en-US" altLang="zh-TW" sz="1500" dirty="0">
                <a:latin typeface="HG丸ｺﾞｼｯｸM-PRO" panose="020F0600000000000000" pitchFamily="50" charset="-128"/>
                <a:ea typeface="HG丸ｺﾞｼｯｸM-PRO" panose="020F0600000000000000" pitchFamily="50" charset="-128"/>
              </a:rPr>
              <a:t>1	</a:t>
            </a:r>
            <a:r>
              <a:rPr lang="ja-JP" altLang="en-US" sz="1500" dirty="0" smtClean="0">
                <a:latin typeface="HG丸ｺﾞｼｯｸM-PRO" panose="020F0600000000000000" pitchFamily="50" charset="-128"/>
                <a:ea typeface="HG丸ｺﾞｼｯｸM-PRO" panose="020F0600000000000000" pitchFamily="50" charset="-128"/>
              </a:rPr>
              <a:t>   </a:t>
            </a:r>
            <a:r>
              <a:rPr lang="en-US" altLang="zh-TW" sz="1500" dirty="0" smtClean="0">
                <a:latin typeface="HG丸ｺﾞｼｯｸM-PRO" panose="020F0600000000000000" pitchFamily="50" charset="-128"/>
                <a:ea typeface="HG丸ｺﾞｼｯｸM-PRO" panose="020F0600000000000000" pitchFamily="50" charset="-128"/>
              </a:rPr>
              <a:t>000</a:t>
            </a:r>
            <a:r>
              <a:rPr lang="zh-TW" altLang="en-US" sz="1500" dirty="0">
                <a:latin typeface="HG丸ｺﾞｼｯｸM-PRO" panose="020F0600000000000000" pitchFamily="50" charset="-128"/>
                <a:ea typeface="HG丸ｺﾞｼｯｸM-PRO" panose="020F0600000000000000" pitchFamily="50" charset="-128"/>
              </a:rPr>
              <a:t>円</a:t>
            </a:r>
          </a:p>
          <a:p>
            <a:pPr>
              <a:lnSpc>
                <a:spcPct val="130000"/>
              </a:lnSpc>
            </a:pPr>
            <a:r>
              <a:rPr lang="zh-TW" altLang="en-US" sz="1500" dirty="0">
                <a:latin typeface="HG丸ｺﾞｼｯｸM-PRO" panose="020F0600000000000000" pitchFamily="50" charset="-128"/>
                <a:ea typeface="HG丸ｺﾞｼｯｸM-PRO" panose="020F0600000000000000" pitchFamily="50" charset="-128"/>
              </a:rPr>
              <a:t>介護度</a:t>
            </a:r>
            <a:r>
              <a:rPr lang="en-US" altLang="zh-TW" sz="1500" dirty="0">
                <a:latin typeface="HG丸ｺﾞｼｯｸM-PRO" panose="020F0600000000000000" pitchFamily="50" charset="-128"/>
                <a:ea typeface="HG丸ｺﾞｼｯｸM-PRO" panose="020F0600000000000000" pitchFamily="50" charset="-128"/>
              </a:rPr>
              <a:t>2	</a:t>
            </a:r>
            <a:r>
              <a:rPr lang="en-US" altLang="zh-TW" sz="1500" dirty="0" smtClean="0">
                <a:latin typeface="HG丸ｺﾞｼｯｸM-PRO" panose="020F0600000000000000" pitchFamily="50" charset="-128"/>
                <a:ea typeface="HG丸ｺﾞｼｯｸM-PRO" panose="020F0600000000000000" pitchFamily="50" charset="-128"/>
              </a:rPr>
              <a:t>   000</a:t>
            </a:r>
            <a:r>
              <a:rPr lang="zh-TW" altLang="en-US" sz="1500" dirty="0">
                <a:latin typeface="HG丸ｺﾞｼｯｸM-PRO" panose="020F0600000000000000" pitchFamily="50" charset="-128"/>
                <a:ea typeface="HG丸ｺﾞｼｯｸM-PRO" panose="020F0600000000000000" pitchFamily="50" charset="-128"/>
              </a:rPr>
              <a:t>円</a:t>
            </a:r>
          </a:p>
          <a:p>
            <a:pPr>
              <a:lnSpc>
                <a:spcPct val="130000"/>
              </a:lnSpc>
            </a:pPr>
            <a:r>
              <a:rPr lang="zh-TW" altLang="en-US" sz="1500" dirty="0">
                <a:latin typeface="HG丸ｺﾞｼｯｸM-PRO" panose="020F0600000000000000" pitchFamily="50" charset="-128"/>
                <a:ea typeface="HG丸ｺﾞｼｯｸM-PRO" panose="020F0600000000000000" pitchFamily="50" charset="-128"/>
              </a:rPr>
              <a:t>介護度</a:t>
            </a:r>
            <a:r>
              <a:rPr lang="en-US" altLang="zh-TW" sz="1500" dirty="0">
                <a:latin typeface="HG丸ｺﾞｼｯｸM-PRO" panose="020F0600000000000000" pitchFamily="50" charset="-128"/>
                <a:ea typeface="HG丸ｺﾞｼｯｸM-PRO" panose="020F0600000000000000" pitchFamily="50" charset="-128"/>
              </a:rPr>
              <a:t>3	0,000</a:t>
            </a:r>
            <a:r>
              <a:rPr lang="zh-TW" altLang="en-US" sz="1500" dirty="0">
                <a:latin typeface="HG丸ｺﾞｼｯｸM-PRO" panose="020F0600000000000000" pitchFamily="50" charset="-128"/>
                <a:ea typeface="HG丸ｺﾞｼｯｸM-PRO" panose="020F0600000000000000" pitchFamily="50" charset="-128"/>
              </a:rPr>
              <a:t>円</a:t>
            </a:r>
            <a:endParaRPr lang="ja-JP" altLang="en-US" sz="1500" dirty="0">
              <a:latin typeface="HG丸ｺﾞｼｯｸM-PRO" panose="020F0600000000000000" pitchFamily="50" charset="-128"/>
              <a:ea typeface="HG丸ｺﾞｼｯｸM-PRO" panose="020F0600000000000000" pitchFamily="50" charset="-128"/>
            </a:endParaRPr>
          </a:p>
        </p:txBody>
      </p:sp>
      <p:sp>
        <p:nvSpPr>
          <p:cNvPr id="55" name="正方形/長方形 54"/>
          <p:cNvSpPr/>
          <p:nvPr/>
        </p:nvSpPr>
        <p:spPr>
          <a:xfrm>
            <a:off x="3565317" y="8187021"/>
            <a:ext cx="2064138" cy="992579"/>
          </a:xfrm>
          <a:prstGeom prst="rect">
            <a:avLst/>
          </a:prstGeom>
        </p:spPr>
        <p:txBody>
          <a:bodyPr wrap="square">
            <a:spAutoFit/>
          </a:bodyPr>
          <a:lstStyle/>
          <a:p>
            <a:pPr>
              <a:lnSpc>
                <a:spcPct val="130000"/>
              </a:lnSpc>
            </a:pPr>
            <a:r>
              <a:rPr lang="zh-TW" altLang="en-US" sz="1500" dirty="0" smtClean="0">
                <a:latin typeface="HG丸ｺﾞｼｯｸM-PRO" panose="020F0600000000000000" pitchFamily="50" charset="-128"/>
                <a:ea typeface="HG丸ｺﾞｼｯｸM-PRO" panose="020F0600000000000000" pitchFamily="50" charset="-128"/>
              </a:rPr>
              <a:t>介護度</a:t>
            </a:r>
            <a:r>
              <a:rPr lang="en-US" altLang="zh-TW" sz="1500" dirty="0" smtClean="0">
                <a:latin typeface="HG丸ｺﾞｼｯｸM-PRO" panose="020F0600000000000000" pitchFamily="50" charset="-128"/>
                <a:ea typeface="HG丸ｺﾞｼｯｸM-PRO" panose="020F0600000000000000" pitchFamily="50" charset="-128"/>
              </a:rPr>
              <a:t>4     0,000</a:t>
            </a:r>
            <a:r>
              <a:rPr lang="zh-TW" altLang="en-US" sz="1500" dirty="0">
                <a:latin typeface="HG丸ｺﾞｼｯｸM-PRO" panose="020F0600000000000000" pitchFamily="50" charset="-128"/>
                <a:ea typeface="HG丸ｺﾞｼｯｸM-PRO" panose="020F0600000000000000" pitchFamily="50" charset="-128"/>
              </a:rPr>
              <a:t>円</a:t>
            </a:r>
          </a:p>
          <a:p>
            <a:pPr>
              <a:lnSpc>
                <a:spcPct val="130000"/>
              </a:lnSpc>
            </a:pPr>
            <a:r>
              <a:rPr lang="zh-TW" altLang="en-US" sz="1500" dirty="0" smtClean="0">
                <a:latin typeface="HG丸ｺﾞｼｯｸM-PRO" panose="020F0600000000000000" pitchFamily="50" charset="-128"/>
                <a:ea typeface="HG丸ｺﾞｼｯｸM-PRO" panose="020F0600000000000000" pitchFamily="50" charset="-128"/>
              </a:rPr>
              <a:t>介護度</a:t>
            </a:r>
            <a:r>
              <a:rPr lang="en-US" altLang="zh-TW" sz="1500" dirty="0" smtClean="0">
                <a:latin typeface="HG丸ｺﾞｼｯｸM-PRO" panose="020F0600000000000000" pitchFamily="50" charset="-128"/>
                <a:ea typeface="HG丸ｺﾞｼｯｸM-PRO" panose="020F0600000000000000" pitchFamily="50" charset="-128"/>
              </a:rPr>
              <a:t>5     0,000</a:t>
            </a:r>
            <a:r>
              <a:rPr lang="zh-TW" altLang="en-US" sz="1500" dirty="0" smtClean="0">
                <a:latin typeface="HG丸ｺﾞｼｯｸM-PRO" panose="020F0600000000000000" pitchFamily="50" charset="-128"/>
                <a:ea typeface="HG丸ｺﾞｼｯｸM-PRO" panose="020F0600000000000000" pitchFamily="50" charset="-128"/>
              </a:rPr>
              <a:t>円</a:t>
            </a:r>
            <a:endParaRPr lang="zh-TW" altLang="en-US" sz="1500" dirty="0">
              <a:latin typeface="HG丸ｺﾞｼｯｸM-PRO" panose="020F0600000000000000" pitchFamily="50" charset="-128"/>
              <a:ea typeface="HG丸ｺﾞｼｯｸM-PRO" panose="020F0600000000000000" pitchFamily="50" charset="-128"/>
            </a:endParaRPr>
          </a:p>
          <a:p>
            <a:pPr>
              <a:lnSpc>
                <a:spcPct val="130000"/>
              </a:lnSpc>
            </a:pPr>
            <a:r>
              <a:rPr lang="zh-TW" altLang="en-US" sz="1500" dirty="0" smtClean="0">
                <a:latin typeface="HG丸ｺﾞｼｯｸM-PRO" panose="020F0600000000000000" pitchFamily="50" charset="-128"/>
                <a:ea typeface="HG丸ｺﾞｼｯｸM-PRO" panose="020F0600000000000000" pitchFamily="50" charset="-128"/>
              </a:rPr>
              <a:t>介護度</a:t>
            </a:r>
            <a:r>
              <a:rPr lang="en-US" altLang="zh-TW" sz="1500" dirty="0" smtClean="0">
                <a:latin typeface="HG丸ｺﾞｼｯｸM-PRO" panose="020F0600000000000000" pitchFamily="50" charset="-128"/>
                <a:ea typeface="HG丸ｺﾞｼｯｸM-PRO" panose="020F0600000000000000" pitchFamily="50" charset="-128"/>
              </a:rPr>
              <a:t>6</a:t>
            </a:r>
            <a:r>
              <a:rPr lang="ja-JP" altLang="en-US" sz="1500" dirty="0" smtClean="0">
                <a:latin typeface="HG丸ｺﾞｼｯｸM-PRO" panose="020F0600000000000000" pitchFamily="50" charset="-128"/>
                <a:ea typeface="HG丸ｺﾞｼｯｸM-PRO" panose="020F0600000000000000" pitchFamily="50" charset="-128"/>
              </a:rPr>
              <a:t>　</a:t>
            </a:r>
            <a:r>
              <a:rPr lang="en-US" altLang="zh-TW" sz="1500" dirty="0" smtClean="0">
                <a:latin typeface="HG丸ｺﾞｼｯｸM-PRO" panose="020F0600000000000000" pitchFamily="50" charset="-128"/>
                <a:ea typeface="HG丸ｺﾞｼｯｸM-PRO" panose="020F0600000000000000" pitchFamily="50" charset="-128"/>
              </a:rPr>
              <a:t>00,000</a:t>
            </a:r>
            <a:r>
              <a:rPr lang="zh-TW" altLang="en-US" sz="1500" dirty="0">
                <a:latin typeface="HG丸ｺﾞｼｯｸM-PRO" panose="020F0600000000000000" pitchFamily="50" charset="-128"/>
                <a:ea typeface="HG丸ｺﾞｼｯｸM-PRO" panose="020F0600000000000000" pitchFamily="50" charset="-128"/>
              </a:rPr>
              <a:t>円</a:t>
            </a:r>
            <a:endParaRPr lang="ja-JP" altLang="en-US" sz="1500" dirty="0">
              <a:latin typeface="HG丸ｺﾞｼｯｸM-PRO" panose="020F0600000000000000" pitchFamily="50" charset="-128"/>
              <a:ea typeface="HG丸ｺﾞｼｯｸM-PRO" panose="020F0600000000000000" pitchFamily="50" charset="-128"/>
            </a:endParaRPr>
          </a:p>
        </p:txBody>
      </p:sp>
      <p:sp>
        <p:nvSpPr>
          <p:cNvPr id="56" name="正方形/長方形 55"/>
          <p:cNvSpPr/>
          <p:nvPr/>
        </p:nvSpPr>
        <p:spPr>
          <a:xfrm>
            <a:off x="5646612" y="8247609"/>
            <a:ext cx="1584000" cy="867930"/>
          </a:xfrm>
          <a:prstGeom prst="rect">
            <a:avLst/>
          </a:prstGeom>
        </p:spPr>
        <p:txBody>
          <a:bodyPr wrap="square">
            <a:spAutoFit/>
          </a:bodyPr>
          <a:lstStyle/>
          <a:p>
            <a:pPr algn="just">
              <a:lnSpc>
                <a:spcPct val="120000"/>
              </a:lnSpc>
            </a:pPr>
            <a:r>
              <a:rPr lang="ja-JP" altLang="en-US" sz="700" dirty="0">
                <a:latin typeface="メイリオ" panose="020B0604030504040204" pitchFamily="50" charset="-128"/>
                <a:ea typeface="メイリオ" panose="020B0604030504040204" pitchFamily="50" charset="-128"/>
              </a:rPr>
              <a:t>説明テキスト説明テキスト説明テキスト説明テキスト説明テキスト説明テキスト説明テキスト説明テキスト説明テキスト説明テキスト説明テキスト説明テキスト説明テキスト説明テキスト説明</a:t>
            </a:r>
            <a:r>
              <a:rPr lang="ja-JP" altLang="en-US" sz="700" dirty="0" smtClean="0">
                <a:latin typeface="メイリオ" panose="020B0604030504040204" pitchFamily="50" charset="-128"/>
                <a:ea typeface="メイリオ" panose="020B0604030504040204" pitchFamily="50" charset="-128"/>
              </a:rPr>
              <a:t>テキスト</a:t>
            </a:r>
            <a:endParaRPr lang="ja-JP" altLang="en-US" sz="700" dirty="0">
              <a:latin typeface="メイリオ" panose="020B0604030504040204" pitchFamily="50" charset="-128"/>
              <a:ea typeface="メイリオ" panose="020B0604030504040204" pitchFamily="50" charset="-128"/>
            </a:endParaRPr>
          </a:p>
        </p:txBody>
      </p:sp>
      <p:sp>
        <p:nvSpPr>
          <p:cNvPr id="58" name="正方形/長方形 57"/>
          <p:cNvSpPr/>
          <p:nvPr/>
        </p:nvSpPr>
        <p:spPr>
          <a:xfrm>
            <a:off x="355499" y="9215959"/>
            <a:ext cx="2348720" cy="523220"/>
          </a:xfrm>
          <a:prstGeom prst="rect">
            <a:avLst/>
          </a:prstGeom>
        </p:spPr>
        <p:txBody>
          <a:bodyPr wrap="none">
            <a:spAutoFit/>
          </a:bodyPr>
          <a:lstStyle/>
          <a:p>
            <a:r>
              <a:rPr lang="ja-JP" altLang="en-US" sz="2800" b="1" dirty="0">
                <a:solidFill>
                  <a:srgbClr val="07A33E"/>
                </a:solidFill>
                <a:latin typeface="HG丸ｺﾞｼｯｸM-PRO" panose="020F0600000000000000" pitchFamily="50" charset="-128"/>
                <a:ea typeface="HG丸ｺﾞｼｯｸM-PRO" panose="020F0600000000000000" pitchFamily="50" charset="-128"/>
              </a:rPr>
              <a:t>デイサービス</a:t>
            </a:r>
          </a:p>
        </p:txBody>
      </p:sp>
      <p:sp>
        <p:nvSpPr>
          <p:cNvPr id="59" name="正方形/長方形 58"/>
          <p:cNvSpPr/>
          <p:nvPr/>
        </p:nvSpPr>
        <p:spPr>
          <a:xfrm>
            <a:off x="316655" y="9590251"/>
            <a:ext cx="2499402" cy="738664"/>
          </a:xfrm>
          <a:prstGeom prst="rect">
            <a:avLst/>
          </a:prstGeom>
        </p:spPr>
        <p:txBody>
          <a:bodyPr wrap="none">
            <a:spAutoFit/>
          </a:bodyPr>
          <a:lstStyle/>
          <a:p>
            <a:r>
              <a:rPr lang="ja-JP" altLang="en-US" sz="4200" b="1" spc="160" dirty="0">
                <a:solidFill>
                  <a:srgbClr val="07A33E"/>
                </a:solidFill>
                <a:latin typeface="HG丸ｺﾞｼｯｸM-PRO" panose="020F0600000000000000" pitchFamily="50" charset="-128"/>
                <a:ea typeface="HG丸ｺﾞｼｯｸM-PRO" panose="020F0600000000000000" pitchFamily="50" charset="-128"/>
              </a:rPr>
              <a:t>あすくる</a:t>
            </a:r>
          </a:p>
        </p:txBody>
      </p:sp>
      <p:sp>
        <p:nvSpPr>
          <p:cNvPr id="60" name="正方形/長方形 59"/>
          <p:cNvSpPr/>
          <p:nvPr/>
        </p:nvSpPr>
        <p:spPr>
          <a:xfrm>
            <a:off x="387559" y="10262304"/>
            <a:ext cx="2384627" cy="230832"/>
          </a:xfrm>
          <a:prstGeom prst="rect">
            <a:avLst/>
          </a:prstGeom>
        </p:spPr>
        <p:txBody>
          <a:bodyPr wrap="none">
            <a:spAutoFit/>
          </a:bodyPr>
          <a:lstStyle/>
          <a:p>
            <a:r>
              <a:rPr lang="zh-TW" altLang="en-US" sz="900" dirty="0">
                <a:latin typeface="HG丸ｺﾞｼｯｸM-PRO" panose="020F0600000000000000" pitchFamily="50" charset="-128"/>
                <a:ea typeface="HG丸ｺﾞｼｯｸM-PRO" panose="020F0600000000000000" pitchFamily="50" charset="-128"/>
              </a:rPr>
              <a:t>〒</a:t>
            </a:r>
            <a:r>
              <a:rPr lang="en-US" altLang="zh-TW" sz="900" dirty="0">
                <a:latin typeface="HG丸ｺﾞｼｯｸM-PRO" panose="020F0600000000000000" pitchFamily="50" charset="-128"/>
                <a:ea typeface="HG丸ｺﾞｼｯｸM-PRO" panose="020F0600000000000000" pitchFamily="50" charset="-128"/>
              </a:rPr>
              <a:t>135-0061 </a:t>
            </a:r>
            <a:r>
              <a:rPr lang="zh-TW" altLang="en-US" sz="900" spc="30" dirty="0">
                <a:latin typeface="HG丸ｺﾞｼｯｸM-PRO" panose="020F0600000000000000" pitchFamily="50" charset="-128"/>
                <a:ea typeface="HG丸ｺﾞｼｯｸM-PRO" panose="020F0600000000000000" pitchFamily="50" charset="-128"/>
              </a:rPr>
              <a:t>東京都江東区豊洲</a:t>
            </a:r>
            <a:r>
              <a:rPr lang="en-US" altLang="zh-TW" sz="900" spc="30" dirty="0">
                <a:latin typeface="HG丸ｺﾞｼｯｸM-PRO" panose="020F0600000000000000" pitchFamily="50" charset="-128"/>
                <a:ea typeface="HG丸ｺﾞｼｯｸM-PRO" panose="020F0600000000000000" pitchFamily="50" charset="-128"/>
              </a:rPr>
              <a:t>3-2-3</a:t>
            </a:r>
            <a:endParaRPr lang="ja-JP" altLang="en-US" sz="900" spc="30" dirty="0">
              <a:latin typeface="HG丸ｺﾞｼｯｸM-PRO" panose="020F0600000000000000" pitchFamily="50" charset="-128"/>
              <a:ea typeface="HG丸ｺﾞｼｯｸM-PRO" panose="020F0600000000000000" pitchFamily="50" charset="-128"/>
            </a:endParaRPr>
          </a:p>
        </p:txBody>
      </p:sp>
      <p:sp>
        <p:nvSpPr>
          <p:cNvPr id="61" name="正方形/長方形 60"/>
          <p:cNvSpPr/>
          <p:nvPr/>
        </p:nvSpPr>
        <p:spPr>
          <a:xfrm>
            <a:off x="2724942" y="9304472"/>
            <a:ext cx="2800767" cy="307777"/>
          </a:xfrm>
          <a:prstGeom prst="rect">
            <a:avLst/>
          </a:prstGeom>
        </p:spPr>
        <p:txBody>
          <a:bodyPr wrap="none">
            <a:spAutoFit/>
          </a:bodyPr>
          <a:lstStyle/>
          <a:p>
            <a:r>
              <a:rPr lang="ja-JP" altLang="en-US" sz="1400" b="1" dirty="0">
                <a:latin typeface="メイリオ" panose="020B0604030504040204" pitchFamily="50" charset="-128"/>
                <a:ea typeface="メイリオ" panose="020B0604030504040204" pitchFamily="50" charset="-128"/>
              </a:rPr>
              <a:t>お申</a:t>
            </a:r>
            <a:r>
              <a:rPr lang="ja-JP" altLang="en-US" sz="1400" b="1" spc="-300" dirty="0">
                <a:latin typeface="メイリオ" panose="020B0604030504040204" pitchFamily="50" charset="-128"/>
                <a:ea typeface="メイリオ" panose="020B0604030504040204" pitchFamily="50" charset="-128"/>
              </a:rPr>
              <a:t>込・</a:t>
            </a:r>
            <a:r>
              <a:rPr lang="ja-JP" altLang="en-US" sz="1400" b="1" dirty="0">
                <a:latin typeface="メイリオ" panose="020B0604030504040204" pitchFamily="50" charset="-128"/>
                <a:ea typeface="メイリオ" panose="020B0604030504040204" pitchFamily="50" charset="-128"/>
              </a:rPr>
              <a:t>お問合せは</a:t>
            </a:r>
            <a:r>
              <a:rPr lang="ja-JP" altLang="en-US" sz="1400" b="1" spc="-400" dirty="0">
                <a:latin typeface="メイリオ" panose="020B0604030504040204" pitchFamily="50" charset="-128"/>
                <a:ea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rPr>
              <a:t>お電話</a:t>
            </a:r>
            <a:r>
              <a:rPr lang="ja-JP" altLang="en-US" sz="1400" b="1" dirty="0" smtClean="0">
                <a:latin typeface="メイリオ" panose="020B0604030504040204" pitchFamily="50" charset="-128"/>
                <a:ea typeface="メイリオ" panose="020B0604030504040204" pitchFamily="50" charset="-128"/>
              </a:rPr>
              <a:t>で</a:t>
            </a:r>
            <a:r>
              <a:rPr lang="en-US" altLang="ja-JP" sz="1400" b="1" dirty="0">
                <a:latin typeface="メイリオ" panose="020B0604030504040204" pitchFamily="50" charset="-128"/>
                <a:ea typeface="メイリオ" panose="020B0604030504040204" pitchFamily="50" charset="-128"/>
              </a:rPr>
              <a:t>…</a:t>
            </a:r>
            <a:endParaRPr lang="ja-JP" altLang="en-US" sz="1400" b="1" spc="30" dirty="0">
              <a:latin typeface="メイリオ" panose="020B0604030504040204" pitchFamily="50" charset="-128"/>
              <a:ea typeface="メイリオ" panose="020B0604030504040204" pitchFamily="50" charset="-128"/>
            </a:endParaRPr>
          </a:p>
        </p:txBody>
      </p:sp>
      <p:sp>
        <p:nvSpPr>
          <p:cNvPr id="62" name="正方形/長方形 61"/>
          <p:cNvSpPr/>
          <p:nvPr/>
        </p:nvSpPr>
        <p:spPr>
          <a:xfrm>
            <a:off x="2727736" y="9446765"/>
            <a:ext cx="2793072" cy="523220"/>
          </a:xfrm>
          <a:prstGeom prst="rect">
            <a:avLst/>
          </a:prstGeom>
        </p:spPr>
        <p:txBody>
          <a:bodyPr wrap="none">
            <a:spAutoFit/>
          </a:bodyPr>
          <a:lstStyle/>
          <a:p>
            <a:r>
              <a:rPr lang="en-US" altLang="ja-JP" sz="2800" spc="-280" dirty="0">
                <a:solidFill>
                  <a:srgbClr val="07A33E"/>
                </a:solidFill>
                <a:latin typeface="HG丸ｺﾞｼｯｸM-PRO" panose="020F0600000000000000" pitchFamily="50" charset="-128"/>
                <a:ea typeface="HG丸ｺﾞｼｯｸM-PRO" panose="020F0600000000000000" pitchFamily="50" charset="-128"/>
              </a:rPr>
              <a:t>03-1234-1111</a:t>
            </a:r>
            <a:endParaRPr lang="ja-JP" altLang="en-US" sz="2800" spc="-280" dirty="0">
              <a:solidFill>
                <a:srgbClr val="07A33E"/>
              </a:solidFill>
              <a:latin typeface="HG丸ｺﾞｼｯｸM-PRO" panose="020F0600000000000000" pitchFamily="50" charset="-128"/>
              <a:ea typeface="HG丸ｺﾞｼｯｸM-PRO" panose="020F0600000000000000" pitchFamily="50" charset="-128"/>
            </a:endParaRPr>
          </a:p>
        </p:txBody>
      </p:sp>
      <p:sp>
        <p:nvSpPr>
          <p:cNvPr id="66" name="正方形/長方形 65"/>
          <p:cNvSpPr/>
          <p:nvPr/>
        </p:nvSpPr>
        <p:spPr>
          <a:xfrm>
            <a:off x="2755121" y="9817264"/>
            <a:ext cx="2657138" cy="338554"/>
          </a:xfrm>
          <a:prstGeom prst="rect">
            <a:avLst/>
          </a:prstGeom>
        </p:spPr>
        <p:txBody>
          <a:bodyPr wrap="none">
            <a:spAutoFit/>
          </a:bodyPr>
          <a:lstStyle/>
          <a:p>
            <a:r>
              <a:rPr lang="en-US" altLang="ja-JP" sz="1600" b="1" spc="140" dirty="0">
                <a:latin typeface="+mn-ea"/>
              </a:rPr>
              <a:t>http://www.askult.com/</a:t>
            </a:r>
            <a:endParaRPr lang="ja-JP" altLang="en-US" sz="1600" b="1" spc="140" dirty="0">
              <a:latin typeface="+mn-ea"/>
            </a:endParaRPr>
          </a:p>
        </p:txBody>
      </p:sp>
      <p:sp>
        <p:nvSpPr>
          <p:cNvPr id="67" name="正方形/長方形 66"/>
          <p:cNvSpPr/>
          <p:nvPr/>
        </p:nvSpPr>
        <p:spPr>
          <a:xfrm>
            <a:off x="2799571" y="10173632"/>
            <a:ext cx="1604927" cy="276999"/>
          </a:xfrm>
          <a:prstGeom prst="rect">
            <a:avLst/>
          </a:prstGeom>
        </p:spPr>
        <p:txBody>
          <a:bodyPr wrap="none">
            <a:spAutoFit/>
          </a:bodyPr>
          <a:lstStyle/>
          <a:p>
            <a:r>
              <a:rPr lang="ja-JP" altLang="en-US" sz="1200" b="1" dirty="0">
                <a:latin typeface="+mn-ea"/>
              </a:rPr>
              <a:t>デイサービス あすくる</a:t>
            </a:r>
          </a:p>
        </p:txBody>
      </p:sp>
      <p:grpSp>
        <p:nvGrpSpPr>
          <p:cNvPr id="69" name="グループ化 68"/>
          <p:cNvGrpSpPr/>
          <p:nvPr/>
        </p:nvGrpSpPr>
        <p:grpSpPr>
          <a:xfrm>
            <a:off x="540266" y="8251647"/>
            <a:ext cx="900000" cy="812890"/>
            <a:chOff x="540266" y="8251647"/>
            <a:chExt cx="900000" cy="812890"/>
          </a:xfrm>
        </p:grpSpPr>
        <p:pic>
          <p:nvPicPr>
            <p:cNvPr id="43" name="図 4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3821" y="8251647"/>
              <a:ext cx="812890" cy="812890"/>
            </a:xfrm>
            <a:prstGeom prst="rect">
              <a:avLst/>
            </a:prstGeom>
          </p:spPr>
        </p:pic>
        <p:sp>
          <p:nvSpPr>
            <p:cNvPr id="68" name="正方形/長方形 67"/>
            <p:cNvSpPr/>
            <p:nvPr/>
          </p:nvSpPr>
          <p:spPr>
            <a:xfrm>
              <a:off x="540266" y="8356864"/>
              <a:ext cx="900000" cy="664477"/>
            </a:xfrm>
            <a:prstGeom prst="rect">
              <a:avLst/>
            </a:prstGeom>
          </p:spPr>
          <p:txBody>
            <a:bodyPr wrap="square">
              <a:spAutoFit/>
            </a:bodyPr>
            <a:lstStyle/>
            <a:p>
              <a:pPr algn="ctr">
                <a:lnSpc>
                  <a:spcPct val="110000"/>
                </a:lnSpc>
              </a:pPr>
              <a:r>
                <a:rPr lang="ja-JP" altLang="en-US" sz="1800" spc="-80" dirty="0" smtClean="0">
                  <a:solidFill>
                    <a:schemeClr val="bg1"/>
                  </a:solidFill>
                  <a:latin typeface="HG丸ｺﾞｼｯｸM-PRO" panose="020F0600000000000000" pitchFamily="50" charset="-128"/>
                  <a:ea typeface="HG丸ｺﾞｼｯｸM-PRO" panose="020F0600000000000000" pitchFamily="50" charset="-128"/>
                </a:rPr>
                <a:t>ご利用</a:t>
              </a:r>
              <a:endParaRPr lang="en-US" altLang="ja-JP" sz="1800" spc="-80" dirty="0" smtClean="0">
                <a:solidFill>
                  <a:schemeClr val="bg1"/>
                </a:solidFill>
                <a:latin typeface="HG丸ｺﾞｼｯｸM-PRO" panose="020F0600000000000000" pitchFamily="50" charset="-128"/>
                <a:ea typeface="HG丸ｺﾞｼｯｸM-PRO" panose="020F0600000000000000" pitchFamily="50" charset="-128"/>
              </a:endParaRPr>
            </a:p>
            <a:p>
              <a:pPr algn="ctr">
                <a:lnSpc>
                  <a:spcPct val="110000"/>
                </a:lnSpc>
              </a:pPr>
              <a:r>
                <a:rPr lang="ja-JP" altLang="en-US" sz="1800" spc="-80" dirty="0" smtClean="0">
                  <a:solidFill>
                    <a:schemeClr val="bg1"/>
                  </a:solidFill>
                  <a:latin typeface="HG丸ｺﾞｼｯｸM-PRO" panose="020F0600000000000000" pitchFamily="50" charset="-128"/>
                  <a:ea typeface="HG丸ｺﾞｼｯｸM-PRO" panose="020F0600000000000000" pitchFamily="50" charset="-128"/>
                </a:rPr>
                <a:t>料金</a:t>
              </a:r>
              <a:endParaRPr lang="ja-JP" altLang="en-US" sz="1800" spc="-80" dirty="0">
                <a:solidFill>
                  <a:schemeClr val="bg1"/>
                </a:solidFill>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307066582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1325</TotalTime>
  <Words>220</Words>
  <Application>Microsoft Office PowerPoint</Application>
  <PresentationFormat>ユーザー設定</PresentationFormat>
  <Paragraphs>53</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HG丸ｺﾞｼｯｸM-PRO</vt:lpstr>
      <vt:lpstr>ＭＳ Ｐゴシック</vt:lpstr>
      <vt:lpstr>メイリオ</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cp:lastModifiedBy>
  <cp:revision>165</cp:revision>
  <cp:lastPrinted>2015-10-28T05:50:51Z</cp:lastPrinted>
  <dcterms:created xsi:type="dcterms:W3CDTF">2013-08-07T01:16:52Z</dcterms:created>
  <dcterms:modified xsi:type="dcterms:W3CDTF">2018-03-29T07:38:32Z</dcterms:modified>
</cp:coreProperties>
</file>