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7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5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3114" y="10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7776000" cy="55044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1200" dirty="0" smtClean="0">
              <a:solidFill>
                <a:schemeClr val="tx1"/>
              </a:solidFill>
            </a:endParaRPr>
          </a:p>
          <a:p>
            <a:pPr algn="ctr"/>
            <a:endParaRPr lang="en-US" altLang="ja-JP" sz="1200" dirty="0">
              <a:solidFill>
                <a:schemeClr val="tx1"/>
              </a:solidFill>
            </a:endParaRPr>
          </a:p>
          <a:p>
            <a:pPr algn="ctr"/>
            <a:endParaRPr lang="en-US" altLang="ja-JP" sz="1200" dirty="0" smtClean="0">
              <a:solidFill>
                <a:schemeClr val="tx1"/>
              </a:solidFill>
            </a:endParaRPr>
          </a:p>
          <a:p>
            <a:pPr algn="ctr"/>
            <a:endParaRPr lang="en-US" altLang="ja-JP" sz="1200" dirty="0">
              <a:solidFill>
                <a:schemeClr val="tx1"/>
              </a:solidFill>
            </a:endParaRPr>
          </a:p>
          <a:p>
            <a:pPr algn="ctr"/>
            <a:endParaRPr lang="en-US" altLang="ja-JP" sz="1200" dirty="0" smtClean="0">
              <a:solidFill>
                <a:schemeClr val="tx1"/>
              </a:solidFill>
            </a:endParaRPr>
          </a:p>
          <a:p>
            <a:pPr algn="ctr"/>
            <a:endParaRPr lang="en-US" altLang="ja-JP" sz="1200" dirty="0">
              <a:solidFill>
                <a:schemeClr val="tx1"/>
              </a:solidFill>
            </a:endParaRPr>
          </a:p>
          <a:p>
            <a:pPr algn="ctr"/>
            <a:endParaRPr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写真が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68017" cy="1090440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71085"/>
            <a:ext cx="7775575" cy="137464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09485"/>
            <a:ext cx="7775575" cy="51160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839" y="9034003"/>
            <a:ext cx="2425967" cy="1371751"/>
          </a:xfrm>
          <a:prstGeom prst="rect">
            <a:avLst/>
          </a:prstGeom>
        </p:spPr>
      </p:pic>
      <p:sp>
        <p:nvSpPr>
          <p:cNvPr id="9" name="object 2"/>
          <p:cNvSpPr txBox="1"/>
          <p:nvPr/>
        </p:nvSpPr>
        <p:spPr>
          <a:xfrm rot="21000000">
            <a:off x="3731763" y="1093576"/>
            <a:ext cx="3210556" cy="56810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>
              <a:lnSpc>
                <a:spcPts val="4265"/>
              </a:lnSpc>
              <a:spcBef>
                <a:spcPts val="130"/>
              </a:spcBef>
            </a:pPr>
            <a:r>
              <a:rPr sz="4400" b="1" spc="-270" dirty="0">
                <a:solidFill>
                  <a:srgbClr val="FFFFFF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小塚明朝 Pr6N B"/>
              </a:rPr>
              <a:t>あいてる時間</a:t>
            </a:r>
            <a:endParaRPr sz="4400" dirty="0">
              <a:latin typeface="HGS明朝B" panose="02020800000000000000" pitchFamily="18" charset="-128"/>
              <a:ea typeface="HGS明朝B" panose="02020800000000000000" pitchFamily="18" charset="-128"/>
              <a:cs typeface="小塚明朝 Pr6N B"/>
            </a:endParaRPr>
          </a:p>
        </p:txBody>
      </p:sp>
      <p:sp>
        <p:nvSpPr>
          <p:cNvPr id="10" name="object 3"/>
          <p:cNvSpPr txBox="1"/>
          <p:nvPr/>
        </p:nvSpPr>
        <p:spPr>
          <a:xfrm rot="21000000">
            <a:off x="4618960" y="1718342"/>
            <a:ext cx="1682167" cy="558800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>
              <a:lnSpc>
                <a:spcPts val="4345"/>
              </a:lnSpc>
              <a:spcBef>
                <a:spcPts val="50"/>
              </a:spcBef>
            </a:pPr>
            <a:r>
              <a:rPr sz="4400" b="1" spc="-270" dirty="0">
                <a:solidFill>
                  <a:srgbClr val="FFFFFF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小塚明朝 Pr6N B"/>
              </a:rPr>
              <a:t>お仕事</a:t>
            </a:r>
            <a:endParaRPr sz="4400" dirty="0">
              <a:latin typeface="HGS明朝B" panose="02020800000000000000" pitchFamily="18" charset="-128"/>
              <a:ea typeface="HGS明朝B" panose="02020800000000000000" pitchFamily="18" charset="-128"/>
              <a:cs typeface="小塚明朝 Pr6N B"/>
            </a:endParaRPr>
          </a:p>
        </p:txBody>
      </p:sp>
      <p:sp>
        <p:nvSpPr>
          <p:cNvPr id="11" name="object 4"/>
          <p:cNvSpPr txBox="1"/>
          <p:nvPr/>
        </p:nvSpPr>
        <p:spPr>
          <a:xfrm rot="21000000">
            <a:off x="3978039" y="2377343"/>
            <a:ext cx="3210556" cy="56810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>
              <a:lnSpc>
                <a:spcPts val="4265"/>
              </a:lnSpc>
              <a:spcBef>
                <a:spcPts val="130"/>
              </a:spcBef>
            </a:pPr>
            <a:r>
              <a:rPr sz="4400" b="1" spc="-270" dirty="0">
                <a:solidFill>
                  <a:srgbClr val="FFFFFF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小塚明朝 Pr6N B"/>
              </a:rPr>
              <a:t>しませんか？</a:t>
            </a:r>
            <a:endParaRPr sz="4400" dirty="0">
              <a:latin typeface="HGS明朝B" panose="02020800000000000000" pitchFamily="18" charset="-128"/>
              <a:ea typeface="HGS明朝B" panose="02020800000000000000" pitchFamily="18" charset="-128"/>
              <a:cs typeface="小塚明朝 Pr6N B"/>
            </a:endParaRPr>
          </a:p>
        </p:txBody>
      </p:sp>
      <p:sp>
        <p:nvSpPr>
          <p:cNvPr id="12" name="object 5"/>
          <p:cNvSpPr txBox="1"/>
          <p:nvPr/>
        </p:nvSpPr>
        <p:spPr>
          <a:xfrm>
            <a:off x="768069" y="8912840"/>
            <a:ext cx="3065780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b="1" i="1" spc="-10" dirty="0">
                <a:solidFill>
                  <a:srgbClr val="58595B"/>
                </a:solidFill>
                <a:latin typeface="メイリオ"/>
                <a:cs typeface="メイリオ"/>
              </a:rPr>
              <a:t>お問い合わせはこちらまで</a:t>
            </a:r>
            <a:endParaRPr sz="2000" dirty="0">
              <a:latin typeface="メイリオ"/>
              <a:cs typeface="メイリオ"/>
            </a:endParaRPr>
          </a:p>
        </p:txBody>
      </p:sp>
      <p:sp>
        <p:nvSpPr>
          <p:cNvPr id="13" name="object 7"/>
          <p:cNvSpPr txBox="1"/>
          <p:nvPr/>
        </p:nvSpPr>
        <p:spPr>
          <a:xfrm>
            <a:off x="591491" y="9796474"/>
            <a:ext cx="367200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58595B"/>
                </a:solidFill>
                <a:latin typeface="メイリオ"/>
                <a:cs typeface="メイリオ"/>
              </a:rPr>
              <a:t>【受付時間】</a:t>
            </a:r>
            <a:r>
              <a:rPr sz="2000" b="1" dirty="0" smtClean="0">
                <a:solidFill>
                  <a:srgbClr val="58595B"/>
                </a:solidFill>
                <a:latin typeface="メイリオ"/>
                <a:cs typeface="メイリオ"/>
              </a:rPr>
              <a:t>9</a:t>
            </a:r>
            <a:r>
              <a:rPr lang="ja-JP" altLang="en-US" sz="2000" b="1" dirty="0" smtClean="0">
                <a:solidFill>
                  <a:srgbClr val="58595B"/>
                </a:solidFill>
                <a:latin typeface="メイリオ"/>
                <a:cs typeface="メイリオ"/>
              </a:rPr>
              <a:t>：</a:t>
            </a:r>
            <a:r>
              <a:rPr sz="2000" b="1" dirty="0" smtClean="0">
                <a:solidFill>
                  <a:srgbClr val="58595B"/>
                </a:solidFill>
                <a:latin typeface="メイリオ"/>
                <a:cs typeface="メイリオ"/>
              </a:rPr>
              <a:t>00</a:t>
            </a:r>
            <a:r>
              <a:rPr sz="2000" b="1" spc="-210" dirty="0" smtClean="0">
                <a:solidFill>
                  <a:srgbClr val="58595B"/>
                </a:solidFill>
                <a:latin typeface="メイリオ"/>
                <a:cs typeface="メイリオ"/>
              </a:rPr>
              <a:t> </a:t>
            </a:r>
            <a:r>
              <a:rPr sz="2000" b="1" dirty="0">
                <a:solidFill>
                  <a:srgbClr val="58595B"/>
                </a:solidFill>
                <a:latin typeface="メイリオ"/>
                <a:cs typeface="メイリオ"/>
              </a:rPr>
              <a:t>～</a:t>
            </a:r>
            <a:r>
              <a:rPr sz="2000" b="1" spc="-210" dirty="0">
                <a:solidFill>
                  <a:srgbClr val="58595B"/>
                </a:solidFill>
                <a:latin typeface="メイリオ"/>
                <a:cs typeface="メイリオ"/>
              </a:rPr>
              <a:t> </a:t>
            </a:r>
            <a:r>
              <a:rPr sz="2000" b="1" dirty="0" smtClean="0">
                <a:solidFill>
                  <a:srgbClr val="58595B"/>
                </a:solidFill>
                <a:latin typeface="メイリオ"/>
                <a:cs typeface="メイリオ"/>
              </a:rPr>
              <a:t>18</a:t>
            </a:r>
            <a:r>
              <a:rPr lang="ja-JP" altLang="en-US" sz="2000" b="1" dirty="0" smtClean="0">
                <a:solidFill>
                  <a:srgbClr val="58595B"/>
                </a:solidFill>
                <a:latin typeface="メイリオ"/>
                <a:cs typeface="メイリオ"/>
              </a:rPr>
              <a:t>：</a:t>
            </a:r>
            <a:r>
              <a:rPr sz="2000" b="1" dirty="0" smtClean="0">
                <a:solidFill>
                  <a:srgbClr val="58595B"/>
                </a:solidFill>
                <a:latin typeface="メイリオ"/>
                <a:cs typeface="メイリオ"/>
              </a:rPr>
              <a:t>00</a:t>
            </a:r>
            <a:endParaRPr sz="2000" dirty="0">
              <a:latin typeface="メイリオ"/>
              <a:cs typeface="メイリオ"/>
            </a:endParaRPr>
          </a:p>
        </p:txBody>
      </p:sp>
      <p:sp>
        <p:nvSpPr>
          <p:cNvPr id="14" name="object 9"/>
          <p:cNvSpPr txBox="1"/>
          <p:nvPr/>
        </p:nvSpPr>
        <p:spPr>
          <a:xfrm>
            <a:off x="1239379" y="5892258"/>
            <a:ext cx="5342890" cy="11391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40080" marR="5080" indent="-628015">
              <a:lnSpc>
                <a:spcPct val="114199"/>
              </a:lnSpc>
              <a:spcBef>
                <a:spcPts val="95"/>
              </a:spcBef>
            </a:pPr>
            <a:r>
              <a:rPr sz="3200" b="1" i="1" dirty="0">
                <a:solidFill>
                  <a:srgbClr val="FFFFFF"/>
                </a:solidFill>
                <a:latin typeface="メイリオ"/>
                <a:cs typeface="メイリオ"/>
              </a:rPr>
              <a:t>W</a:t>
            </a:r>
            <a:r>
              <a:rPr sz="3200" b="1" i="1" spc="-315" dirty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3200" b="1" i="1" dirty="0">
                <a:solidFill>
                  <a:srgbClr val="FFFFFF"/>
                </a:solidFill>
                <a:latin typeface="メイリオ"/>
                <a:cs typeface="メイリオ"/>
              </a:rPr>
              <a:t>ワーク</a:t>
            </a:r>
            <a:r>
              <a:rPr sz="3200" b="1" i="1" spc="-315" dirty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3200" b="1" i="1" spc="-5" dirty="0">
                <a:solidFill>
                  <a:srgbClr val="FFFFFF"/>
                </a:solidFill>
                <a:latin typeface="メイリオ"/>
                <a:cs typeface="メイリオ"/>
              </a:rPr>
              <a:t>OK、時間のある時 </a:t>
            </a:r>
            <a:r>
              <a:rPr sz="3200" b="1" i="1" dirty="0">
                <a:solidFill>
                  <a:srgbClr val="FFFFFF"/>
                </a:solidFill>
                <a:latin typeface="メイリオ"/>
                <a:cs typeface="メイリオ"/>
              </a:rPr>
              <a:t>一緒に働きませんか︖</a:t>
            </a:r>
            <a:endParaRPr sz="3200" dirty="0">
              <a:latin typeface="メイリオ"/>
              <a:cs typeface="メイリオ"/>
            </a:endParaRPr>
          </a:p>
        </p:txBody>
      </p:sp>
      <p:sp>
        <p:nvSpPr>
          <p:cNvPr id="15" name="object 12"/>
          <p:cNvSpPr txBox="1"/>
          <p:nvPr/>
        </p:nvSpPr>
        <p:spPr>
          <a:xfrm>
            <a:off x="700035" y="9320688"/>
            <a:ext cx="3672000" cy="447212"/>
          </a:xfrm>
          <a:prstGeom prst="rect">
            <a:avLst/>
          </a:prstGeom>
        </p:spPr>
        <p:txBody>
          <a:bodyPr vert="horz" wrap="square" lIns="0" tIns="1524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3886200" algn="l"/>
              </a:tabLst>
            </a:pPr>
            <a:r>
              <a:rPr sz="3550" b="1" spc="15" dirty="0" smtClean="0">
                <a:solidFill>
                  <a:srgbClr val="58595B"/>
                </a:solidFill>
                <a:latin typeface="メイリオ"/>
                <a:cs typeface="メイリオ"/>
              </a:rPr>
              <a:t>03-1234-1111</a:t>
            </a:r>
            <a:endParaRPr sz="7125" baseline="-45029" dirty="0">
              <a:latin typeface="小塚ゴシック Pr6N M"/>
              <a:cs typeface="小塚ゴシック Pr6N M"/>
            </a:endParaRPr>
          </a:p>
        </p:txBody>
      </p:sp>
      <p:sp>
        <p:nvSpPr>
          <p:cNvPr id="18" name="object 6"/>
          <p:cNvSpPr txBox="1"/>
          <p:nvPr/>
        </p:nvSpPr>
        <p:spPr>
          <a:xfrm>
            <a:off x="1065973" y="8326220"/>
            <a:ext cx="5346065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b="1" spc="-10" dirty="0" err="1">
                <a:solidFill>
                  <a:srgbClr val="FFFFFF"/>
                </a:solidFill>
                <a:latin typeface="メイリオ"/>
                <a:cs typeface="メイリオ"/>
              </a:rPr>
              <a:t>お好きな曜日・時間を選べます。</a:t>
            </a:r>
            <a:r>
              <a:rPr sz="2000" b="1" spc="-10" dirty="0" err="1" smtClean="0">
                <a:solidFill>
                  <a:srgbClr val="FFFFFF"/>
                </a:solidFill>
                <a:latin typeface="メイリオ"/>
                <a:cs typeface="メイリオ"/>
              </a:rPr>
              <a:t>時給</a:t>
            </a:r>
            <a:r>
              <a:rPr lang="ja-JP" altLang="en-US" sz="2000" b="1" spc="-10" dirty="0" smtClean="0">
                <a:solidFill>
                  <a:srgbClr val="FFFFFF"/>
                </a:solidFill>
                <a:latin typeface="メイリオ"/>
                <a:cs typeface="メイリオ"/>
              </a:rPr>
              <a:t>：</a:t>
            </a:r>
            <a:r>
              <a:rPr sz="2000" b="1" spc="-10" dirty="0" err="1" smtClean="0">
                <a:solidFill>
                  <a:srgbClr val="FFFFFF"/>
                </a:solidFill>
                <a:latin typeface="メイリオ"/>
                <a:cs typeface="メイリオ"/>
              </a:rPr>
              <a:t>要相談</a:t>
            </a:r>
            <a:endParaRPr sz="2000" dirty="0">
              <a:latin typeface="メイリオ"/>
              <a:cs typeface="メイリオ"/>
            </a:endParaRPr>
          </a:p>
        </p:txBody>
      </p:sp>
      <p:sp>
        <p:nvSpPr>
          <p:cNvPr id="21" name="object 6"/>
          <p:cNvSpPr txBox="1"/>
          <p:nvPr/>
        </p:nvSpPr>
        <p:spPr>
          <a:xfrm>
            <a:off x="752829" y="10148366"/>
            <a:ext cx="3960000" cy="269304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650" b="1" dirty="0" smtClean="0">
                <a:solidFill>
                  <a:srgbClr val="58595B"/>
                </a:solidFill>
                <a:latin typeface="メイリオ"/>
                <a:cs typeface="メイリオ"/>
              </a:rPr>
              <a:t>U</a:t>
            </a:r>
            <a:r>
              <a:rPr lang="en-US" sz="1650" b="1" dirty="0" smtClean="0">
                <a:solidFill>
                  <a:srgbClr val="58595B"/>
                </a:solidFill>
                <a:latin typeface="メイリオ"/>
                <a:cs typeface="メイリオ"/>
              </a:rPr>
              <a:t>RL</a:t>
            </a:r>
            <a:r>
              <a:rPr lang="ja-JP" altLang="en-US" sz="1650" b="1" dirty="0">
                <a:solidFill>
                  <a:srgbClr val="58595B"/>
                </a:solidFill>
                <a:latin typeface="メイリオ"/>
                <a:cs typeface="メイリオ"/>
              </a:rPr>
              <a:t> </a:t>
            </a:r>
            <a:r>
              <a:rPr lang="en-US" sz="1650" b="1" dirty="0" smtClean="0">
                <a:solidFill>
                  <a:srgbClr val="58595B"/>
                </a:solidFill>
                <a:latin typeface="メイリオ"/>
                <a:cs typeface="メイリオ"/>
              </a:rPr>
              <a:t>: http://</a:t>
            </a:r>
            <a:r>
              <a:rPr lang="en-US" sz="1650" b="1" spc="40" dirty="0" smtClean="0">
                <a:solidFill>
                  <a:srgbClr val="58595B"/>
                </a:solidFill>
                <a:latin typeface="メイリオ"/>
                <a:cs typeface="メイリオ"/>
              </a:rPr>
              <a:t>www.askult.com/</a:t>
            </a:r>
            <a:endParaRPr sz="1650" b="1" spc="40" dirty="0">
              <a:solidFill>
                <a:srgbClr val="58595B"/>
              </a:solidFill>
              <a:latin typeface="メイリオ"/>
              <a:cs typeface="メイリオ"/>
            </a:endParaRPr>
          </a:p>
        </p:txBody>
      </p:sp>
      <p:sp>
        <p:nvSpPr>
          <p:cNvPr id="22" name="object 13"/>
          <p:cNvSpPr txBox="1"/>
          <p:nvPr/>
        </p:nvSpPr>
        <p:spPr>
          <a:xfrm>
            <a:off x="1125889" y="7011842"/>
            <a:ext cx="2000250" cy="571310"/>
          </a:xfrm>
          <a:prstGeom prst="rect">
            <a:avLst/>
          </a:prstGeom>
        </p:spPr>
        <p:txBody>
          <a:bodyPr vert="horz" wrap="square" lIns="0" tIns="139065" rIns="0" bIns="0" rtlCol="0" anchor="b">
            <a:spAutoFit/>
          </a:bodyPr>
          <a:lstStyle/>
          <a:p>
            <a:pPr algn="ctr">
              <a:lnSpc>
                <a:spcPct val="100000"/>
              </a:lnSpc>
              <a:spcBef>
                <a:spcPts val="1095"/>
              </a:spcBef>
            </a:pPr>
            <a:r>
              <a:rPr sz="2800" b="1" dirty="0" smtClean="0">
                <a:solidFill>
                  <a:srgbClr val="58595B"/>
                </a:solidFill>
                <a:latin typeface="ＭＳ 明朝" panose="02020609040205080304" pitchFamily="17" charset="-128"/>
                <a:ea typeface="ＭＳ 明朝" panose="02020609040205080304" pitchFamily="17" charset="-128"/>
                <a:cs typeface="小塚明朝 Pr6N B"/>
              </a:rPr>
              <a:t>18:00</a:t>
            </a:r>
            <a:r>
              <a:rPr sz="3600" b="1" baseline="-25000" dirty="0" smtClean="0">
                <a:solidFill>
                  <a:srgbClr val="58595B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小塚明朝 Pr6N B"/>
              </a:rPr>
              <a:t>~</a:t>
            </a:r>
            <a:r>
              <a:rPr sz="2800" b="1" dirty="0" smtClean="0">
                <a:solidFill>
                  <a:srgbClr val="58595B"/>
                </a:solidFill>
                <a:latin typeface="ＭＳ 明朝" panose="02020609040205080304" pitchFamily="17" charset="-128"/>
                <a:ea typeface="ＭＳ 明朝" panose="02020609040205080304" pitchFamily="17" charset="-128"/>
                <a:cs typeface="小塚明朝 Pr6N B"/>
              </a:rPr>
              <a:t>22:00</a:t>
            </a:r>
            <a:endParaRPr sz="2800" b="1" dirty="0">
              <a:latin typeface="ＭＳ 明朝" panose="02020609040205080304" pitchFamily="17" charset="-128"/>
              <a:ea typeface="ＭＳ 明朝" panose="02020609040205080304" pitchFamily="17" charset="-128"/>
              <a:cs typeface="小塚明朝 Pr6N B"/>
            </a:endParaRPr>
          </a:p>
        </p:txBody>
      </p:sp>
      <p:sp>
        <p:nvSpPr>
          <p:cNvPr id="25" name="object 14"/>
          <p:cNvSpPr txBox="1"/>
          <p:nvPr/>
        </p:nvSpPr>
        <p:spPr>
          <a:xfrm>
            <a:off x="4490398" y="7597295"/>
            <a:ext cx="2000250" cy="509755"/>
          </a:xfrm>
          <a:prstGeom prst="rect">
            <a:avLst/>
          </a:prstGeom>
        </p:spPr>
        <p:txBody>
          <a:bodyPr vert="horz" wrap="square" lIns="0" tIns="139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19"/>
              </a:spcBef>
            </a:pPr>
            <a:r>
              <a:rPr sz="2400" b="0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M"/>
              </a:rPr>
              <a:t>時給</a:t>
            </a:r>
            <a:r>
              <a:rPr lang="en-US" sz="2000" b="0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M"/>
              </a:rPr>
              <a:t> </a:t>
            </a:r>
            <a:r>
              <a:rPr sz="2200" b="0" spc="-30" dirty="0" smtClean="0">
                <a:solidFill>
                  <a:srgbClr val="58595B"/>
                </a:solidFill>
                <a:latin typeface="Segoe UI" panose="020B0502040204020203" pitchFamily="34" charset="0"/>
                <a:ea typeface="メイリオ" panose="020B0604030504040204" pitchFamily="50" charset="-128"/>
                <a:cs typeface="Segoe UI" panose="020B0502040204020203" pitchFamily="34" charset="0"/>
              </a:rPr>
              <a:t>1,200</a:t>
            </a:r>
            <a:r>
              <a:rPr sz="2200" b="0" spc="-30" dirty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M"/>
              </a:rPr>
              <a:t>~</a:t>
            </a:r>
            <a:endParaRPr sz="2200" dirty="0">
              <a:latin typeface="メイリオ" panose="020B0604030504040204" pitchFamily="50" charset="-128"/>
              <a:ea typeface="メイリオ" panose="020B0604030504040204" pitchFamily="50" charset="-128"/>
              <a:cs typeface="小塚ゴシック Pr6N M"/>
            </a:endParaRPr>
          </a:p>
        </p:txBody>
      </p:sp>
      <p:sp>
        <p:nvSpPr>
          <p:cNvPr id="26" name="object 14"/>
          <p:cNvSpPr txBox="1"/>
          <p:nvPr/>
        </p:nvSpPr>
        <p:spPr>
          <a:xfrm>
            <a:off x="1316074" y="7597295"/>
            <a:ext cx="2000250" cy="509755"/>
          </a:xfrm>
          <a:prstGeom prst="rect">
            <a:avLst/>
          </a:prstGeom>
        </p:spPr>
        <p:txBody>
          <a:bodyPr vert="horz" wrap="square" lIns="0" tIns="139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19"/>
              </a:spcBef>
            </a:pPr>
            <a:r>
              <a:rPr sz="2400" b="0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M"/>
              </a:rPr>
              <a:t>時給</a:t>
            </a:r>
            <a:r>
              <a:rPr lang="en-US" sz="2000" b="0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M"/>
              </a:rPr>
              <a:t> </a:t>
            </a:r>
            <a:r>
              <a:rPr sz="2400" b="0" spc="-30" dirty="0" smtClean="0">
                <a:solidFill>
                  <a:srgbClr val="58595B"/>
                </a:solidFill>
                <a:latin typeface="Segoe UI" panose="020B0502040204020203" pitchFamily="34" charset="0"/>
                <a:ea typeface="メイリオ" panose="020B0604030504040204" pitchFamily="50" charset="-128"/>
                <a:cs typeface="Segoe UI" panose="020B0502040204020203" pitchFamily="34" charset="0"/>
              </a:rPr>
              <a:t>1,</a:t>
            </a:r>
            <a:r>
              <a:rPr lang="en-US" sz="2400" b="0" spc="-30" dirty="0" smtClean="0">
                <a:solidFill>
                  <a:srgbClr val="58595B"/>
                </a:solidFill>
                <a:latin typeface="Segoe UI" panose="020B0502040204020203" pitchFamily="34" charset="0"/>
                <a:ea typeface="メイリオ" panose="020B0604030504040204" pitchFamily="50" charset="-128"/>
                <a:cs typeface="Segoe UI" panose="020B0502040204020203" pitchFamily="34" charset="0"/>
              </a:rPr>
              <a:t>0</a:t>
            </a:r>
            <a:r>
              <a:rPr sz="2400" b="0" spc="-30" dirty="0" smtClean="0">
                <a:solidFill>
                  <a:srgbClr val="58595B"/>
                </a:solidFill>
                <a:latin typeface="Segoe UI" panose="020B0502040204020203" pitchFamily="34" charset="0"/>
                <a:ea typeface="メイリオ" panose="020B0604030504040204" pitchFamily="50" charset="-128"/>
                <a:cs typeface="Segoe UI" panose="020B0502040204020203" pitchFamily="34" charset="0"/>
              </a:rPr>
              <a:t>00</a:t>
            </a:r>
            <a:r>
              <a:rPr sz="2200" b="0" spc="-30" dirty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M"/>
              </a:rPr>
              <a:t>~</a:t>
            </a:r>
            <a:endParaRPr sz="2200" dirty="0">
              <a:latin typeface="メイリオ" panose="020B0604030504040204" pitchFamily="50" charset="-128"/>
              <a:ea typeface="メイリオ" panose="020B0604030504040204" pitchFamily="50" charset="-128"/>
              <a:cs typeface="小塚ゴシック Pr6N M"/>
            </a:endParaRPr>
          </a:p>
        </p:txBody>
      </p:sp>
      <p:sp>
        <p:nvSpPr>
          <p:cNvPr id="28" name="object 13"/>
          <p:cNvSpPr txBox="1"/>
          <p:nvPr/>
        </p:nvSpPr>
        <p:spPr>
          <a:xfrm>
            <a:off x="4310441" y="7011842"/>
            <a:ext cx="2000250" cy="571310"/>
          </a:xfrm>
          <a:prstGeom prst="rect">
            <a:avLst/>
          </a:prstGeom>
        </p:spPr>
        <p:txBody>
          <a:bodyPr vert="horz" wrap="square" lIns="0" tIns="139065" rIns="0" bIns="0" rtlCol="0" anchor="b">
            <a:spAutoFit/>
          </a:bodyPr>
          <a:lstStyle/>
          <a:p>
            <a:pPr algn="ctr">
              <a:lnSpc>
                <a:spcPct val="100000"/>
              </a:lnSpc>
              <a:spcBef>
                <a:spcPts val="1095"/>
              </a:spcBef>
            </a:pPr>
            <a:r>
              <a:rPr lang="en-US" altLang="ja-JP" sz="2800" b="1" dirty="0" smtClean="0">
                <a:solidFill>
                  <a:srgbClr val="58595B"/>
                </a:solidFill>
                <a:latin typeface="ＭＳ 明朝" panose="02020609040205080304" pitchFamily="17" charset="-128"/>
                <a:ea typeface="ＭＳ 明朝" panose="02020609040205080304" pitchFamily="17" charset="-128"/>
                <a:cs typeface="小塚明朝 Pr6N B"/>
              </a:rPr>
              <a:t>20</a:t>
            </a:r>
            <a:r>
              <a:rPr sz="2800" b="1" dirty="0" smtClean="0">
                <a:solidFill>
                  <a:srgbClr val="58595B"/>
                </a:solidFill>
                <a:latin typeface="ＭＳ 明朝" panose="02020609040205080304" pitchFamily="17" charset="-128"/>
                <a:ea typeface="ＭＳ 明朝" panose="02020609040205080304" pitchFamily="17" charset="-128"/>
                <a:cs typeface="小塚明朝 Pr6N B"/>
              </a:rPr>
              <a:t>:00</a:t>
            </a:r>
            <a:r>
              <a:rPr sz="3600" b="1" baseline="-25000" dirty="0" smtClean="0">
                <a:solidFill>
                  <a:srgbClr val="58595B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小塚明朝 Pr6N B"/>
              </a:rPr>
              <a:t>~</a:t>
            </a:r>
            <a:r>
              <a:rPr sz="2800" b="1" dirty="0" smtClean="0">
                <a:solidFill>
                  <a:srgbClr val="58595B"/>
                </a:solidFill>
                <a:latin typeface="ＭＳ 明朝" panose="02020609040205080304" pitchFamily="17" charset="-128"/>
                <a:ea typeface="ＭＳ 明朝" panose="02020609040205080304" pitchFamily="17" charset="-128"/>
                <a:cs typeface="小塚明朝 Pr6N B"/>
              </a:rPr>
              <a:t>2</a:t>
            </a:r>
            <a:r>
              <a:rPr lang="en-US" altLang="ja-JP" sz="2800" b="1" dirty="0" smtClean="0">
                <a:solidFill>
                  <a:srgbClr val="58595B"/>
                </a:solidFill>
                <a:latin typeface="ＭＳ 明朝" panose="02020609040205080304" pitchFamily="17" charset="-128"/>
                <a:ea typeface="ＭＳ 明朝" panose="02020609040205080304" pitchFamily="17" charset="-128"/>
                <a:cs typeface="小塚明朝 Pr6N B"/>
              </a:rPr>
              <a:t>4</a:t>
            </a:r>
            <a:r>
              <a:rPr sz="2800" b="1" dirty="0" smtClean="0">
                <a:solidFill>
                  <a:srgbClr val="58595B"/>
                </a:solidFill>
                <a:latin typeface="ＭＳ 明朝" panose="02020609040205080304" pitchFamily="17" charset="-128"/>
                <a:ea typeface="ＭＳ 明朝" panose="02020609040205080304" pitchFamily="17" charset="-128"/>
                <a:cs typeface="小塚明朝 Pr6N B"/>
              </a:rPr>
              <a:t>:00</a:t>
            </a:r>
            <a:endParaRPr sz="2800" b="1" dirty="0">
              <a:latin typeface="ＭＳ 明朝" panose="02020609040205080304" pitchFamily="17" charset="-128"/>
              <a:ea typeface="ＭＳ 明朝" panose="02020609040205080304" pitchFamily="17" charset="-128"/>
              <a:cs typeface="小塚明朝 Pr6N B"/>
            </a:endParaRPr>
          </a:p>
        </p:txBody>
      </p:sp>
    </p:spTree>
    <p:extLst>
      <p:ext uri="{BB962C8B-B14F-4D97-AF65-F5344CB8AC3E}">
        <p14:creationId xmlns:p14="http://schemas.microsoft.com/office/powerpoint/2010/main" val="4159529604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izakaya_saito</Template>
  <TotalTime>23</TotalTime>
  <Words>160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HGS明朝B</vt:lpstr>
      <vt:lpstr>HG丸ｺﾞｼｯｸM-PRO</vt:lpstr>
      <vt:lpstr>ＭＳ Ｐゴシック</vt:lpstr>
      <vt:lpstr>ＭＳ 明朝</vt:lpstr>
      <vt:lpstr>メイリオ</vt:lpstr>
      <vt:lpstr>小塚ゴシック Pr6N M</vt:lpstr>
      <vt:lpstr>小塚明朝 Pr6N B</vt:lpstr>
      <vt:lpstr>Arial</vt:lpstr>
      <vt:lpstr>Calibri</vt:lpstr>
      <vt:lpstr>Calibri Light</vt:lpstr>
      <vt:lpstr>Segoe UI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4</cp:revision>
  <cp:lastPrinted>2015-10-28T05:50:51Z</cp:lastPrinted>
  <dcterms:created xsi:type="dcterms:W3CDTF">2018-03-25T08:16:30Z</dcterms:created>
  <dcterms:modified xsi:type="dcterms:W3CDTF">2018-04-20T08:54:51Z</dcterms:modified>
</cp:coreProperties>
</file>