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29B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5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11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>
            <a:off x="0" y="-56814"/>
            <a:ext cx="7776000" cy="55512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9942"/>
            <a:ext cx="7772400" cy="5827771"/>
          </a:xfrm>
          <a:prstGeom prst="rect">
            <a:avLst/>
          </a:prstGeom>
        </p:spPr>
      </p:pic>
      <p:sp>
        <p:nvSpPr>
          <p:cNvPr id="29" name="正方形/長方形 28"/>
          <p:cNvSpPr/>
          <p:nvPr/>
        </p:nvSpPr>
        <p:spPr>
          <a:xfrm>
            <a:off x="5485422" y="9463595"/>
            <a:ext cx="1814400" cy="9288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object 3"/>
          <p:cNvSpPr txBox="1"/>
          <p:nvPr/>
        </p:nvSpPr>
        <p:spPr>
          <a:xfrm>
            <a:off x="436883" y="9840128"/>
            <a:ext cx="3420745" cy="42511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0"/>
              </a:spcBef>
            </a:pPr>
            <a:r>
              <a:rPr sz="1200" dirty="0" smtClean="0">
                <a:solidFill>
                  <a:srgbClr val="1F429B"/>
                </a:solidFill>
                <a:latin typeface="ＭＳ Ｐゴシック"/>
                <a:cs typeface="ＭＳ Ｐゴシック"/>
              </a:rPr>
              <a:t>〒</a:t>
            </a:r>
            <a:r>
              <a:rPr sz="1200" dirty="0">
                <a:solidFill>
                  <a:srgbClr val="1F429B"/>
                </a:solidFill>
                <a:latin typeface="ＭＳ Ｐゴシック"/>
                <a:cs typeface="ＭＳ Ｐゴシック"/>
              </a:rPr>
              <a:t>135-0061</a:t>
            </a:r>
            <a:r>
              <a:rPr sz="2400" spc="50" dirty="0">
                <a:solidFill>
                  <a:srgbClr val="1F429B"/>
                </a:solidFill>
                <a:latin typeface="ＭＳ Ｐゴシック"/>
                <a:cs typeface="ＭＳ Ｐゴシック"/>
              </a:rPr>
              <a:t> </a:t>
            </a:r>
            <a:r>
              <a:rPr sz="1200" dirty="0">
                <a:solidFill>
                  <a:srgbClr val="1F429B"/>
                </a:solidFill>
                <a:latin typeface="ＭＳ Ｐゴシック"/>
                <a:cs typeface="ＭＳ Ｐゴシック"/>
              </a:rPr>
              <a:t>東京都江東区豊洲</a:t>
            </a:r>
            <a:r>
              <a:rPr sz="1200" dirty="0" smtClean="0">
                <a:solidFill>
                  <a:srgbClr val="1F429B"/>
                </a:solidFill>
                <a:latin typeface="ＭＳ Ｐゴシック"/>
                <a:cs typeface="ＭＳ Ｐゴシック"/>
              </a:rPr>
              <a:t>3-2-3</a:t>
            </a:r>
            <a:endParaRPr sz="1200" dirty="0">
              <a:latin typeface="ＭＳ Ｐゴシック"/>
              <a:cs typeface="ＭＳ Ｐゴシック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31" y="7927330"/>
            <a:ext cx="2823945" cy="1206633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823" y="7927330"/>
            <a:ext cx="2823945" cy="120663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8" y="5282500"/>
            <a:ext cx="6139010" cy="723980"/>
          </a:xfrm>
          <a:prstGeom prst="rect">
            <a:avLst/>
          </a:prstGeom>
        </p:spPr>
      </p:pic>
      <p:sp>
        <p:nvSpPr>
          <p:cNvPr id="10" name="object 2"/>
          <p:cNvSpPr txBox="1"/>
          <p:nvPr/>
        </p:nvSpPr>
        <p:spPr>
          <a:xfrm>
            <a:off x="1330525" y="7441545"/>
            <a:ext cx="5132705" cy="3327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</a:pPr>
            <a:r>
              <a:rPr sz="2000" spc="1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rPr>
              <a:t>スクールオープン記念キャンペーン実施中！</a:t>
            </a:r>
            <a:endParaRPr sz="2000" dirty="0">
              <a:latin typeface="メイリオ" panose="020B0604030504040204" pitchFamily="50" charset="-128"/>
              <a:ea typeface="メイリオ" panose="020B0604030504040204" pitchFamily="50" charset="-128"/>
              <a:cs typeface="小塚ゴシック Pr6N R"/>
            </a:endParaRPr>
          </a:p>
        </p:txBody>
      </p:sp>
      <p:sp>
        <p:nvSpPr>
          <p:cNvPr id="11" name="object 3"/>
          <p:cNvSpPr txBox="1"/>
          <p:nvPr/>
        </p:nvSpPr>
        <p:spPr>
          <a:xfrm>
            <a:off x="451172" y="9395255"/>
            <a:ext cx="3420745" cy="43281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2450" spc="15" dirty="0" smtClean="0">
                <a:solidFill>
                  <a:srgbClr val="1F429B"/>
                </a:solidFill>
                <a:latin typeface="ＭＳ Ｐゴシック"/>
                <a:cs typeface="ＭＳ Ｐゴシック"/>
              </a:rPr>
              <a:t>アス</a:t>
            </a:r>
            <a:r>
              <a:rPr sz="2450" spc="10" dirty="0" smtClean="0">
                <a:solidFill>
                  <a:srgbClr val="1F429B"/>
                </a:solidFill>
                <a:latin typeface="ＭＳ Ｐゴシック"/>
                <a:cs typeface="ＭＳ Ｐゴシック"/>
              </a:rPr>
              <a:t>ク</a:t>
            </a:r>
            <a:r>
              <a:rPr sz="2450" spc="15" dirty="0" smtClean="0">
                <a:solidFill>
                  <a:srgbClr val="1F429B"/>
                </a:solidFill>
                <a:latin typeface="ＭＳ Ｐゴシック"/>
                <a:cs typeface="ＭＳ Ｐゴシック"/>
              </a:rPr>
              <a:t>ルサ</a:t>
            </a:r>
            <a:r>
              <a:rPr sz="2450" spc="10" dirty="0" smtClean="0">
                <a:solidFill>
                  <a:srgbClr val="1F429B"/>
                </a:solidFill>
                <a:latin typeface="ＭＳ Ｐゴシック"/>
                <a:cs typeface="ＭＳ Ｐゴシック"/>
              </a:rPr>
              <a:t>ッカ</a:t>
            </a:r>
            <a:r>
              <a:rPr sz="2450" spc="15" dirty="0" smtClean="0">
                <a:solidFill>
                  <a:srgbClr val="1F429B"/>
                </a:solidFill>
                <a:latin typeface="ＭＳ Ｐゴシック"/>
                <a:cs typeface="ＭＳ Ｐゴシック"/>
              </a:rPr>
              <a:t>ース</a:t>
            </a:r>
            <a:r>
              <a:rPr sz="2450" spc="10" dirty="0" smtClean="0">
                <a:solidFill>
                  <a:srgbClr val="1F429B"/>
                </a:solidFill>
                <a:latin typeface="ＭＳ Ｐゴシック"/>
                <a:cs typeface="ＭＳ Ｐゴシック"/>
              </a:rPr>
              <a:t>ク</a:t>
            </a:r>
            <a:r>
              <a:rPr sz="2450" spc="15" dirty="0" smtClean="0">
                <a:solidFill>
                  <a:srgbClr val="1F429B"/>
                </a:solidFill>
                <a:latin typeface="ＭＳ Ｐゴシック"/>
                <a:cs typeface="ＭＳ Ｐゴシック"/>
              </a:rPr>
              <a:t>ール</a:t>
            </a:r>
            <a:endParaRPr sz="1200" dirty="0">
              <a:latin typeface="ＭＳ Ｐゴシック"/>
              <a:cs typeface="ＭＳ Ｐゴシック"/>
            </a:endParaRPr>
          </a:p>
        </p:txBody>
      </p:sp>
      <p:sp>
        <p:nvSpPr>
          <p:cNvPr id="12" name="object 4"/>
          <p:cNvSpPr txBox="1"/>
          <p:nvPr/>
        </p:nvSpPr>
        <p:spPr>
          <a:xfrm>
            <a:off x="924644" y="7905479"/>
            <a:ext cx="2700000" cy="425757"/>
          </a:xfrm>
          <a:prstGeom prst="rect">
            <a:avLst/>
          </a:prstGeom>
        </p:spPr>
        <p:txBody>
          <a:bodyPr vert="horz" wrap="square" lIns="0" tIns="116839" rIns="0" bIns="0" rtlCol="0">
            <a:spAutoFit/>
          </a:bodyPr>
          <a:lstStyle/>
          <a:p>
            <a:pPr marR="142240" algn="ctr">
              <a:lnSpc>
                <a:spcPct val="100000"/>
              </a:lnSpc>
              <a:spcBef>
                <a:spcPts val="919"/>
              </a:spcBef>
            </a:pPr>
            <a:r>
              <a:rPr sz="2000" spc="1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rPr>
              <a:t>特典</a:t>
            </a:r>
            <a:r>
              <a:rPr sz="2000" spc="0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rPr>
              <a:t>1</a:t>
            </a:r>
            <a:endParaRPr sz="1900" dirty="0">
              <a:latin typeface="メイリオ" panose="020B0604030504040204" pitchFamily="50" charset="-128"/>
              <a:ea typeface="メイリオ" panose="020B0604030504040204" pitchFamily="50" charset="-128"/>
              <a:cs typeface="小塚ゴシック Pr6N R"/>
            </a:endParaRPr>
          </a:p>
        </p:txBody>
      </p:sp>
      <p:sp>
        <p:nvSpPr>
          <p:cNvPr id="13" name="object 5"/>
          <p:cNvSpPr txBox="1"/>
          <p:nvPr/>
        </p:nvSpPr>
        <p:spPr>
          <a:xfrm>
            <a:off x="4250982" y="7938975"/>
            <a:ext cx="2700000" cy="396904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R="34925" algn="ctr">
              <a:lnSpc>
                <a:spcPct val="100000"/>
              </a:lnSpc>
              <a:spcBef>
                <a:spcPts val="695"/>
              </a:spcBef>
            </a:pPr>
            <a:r>
              <a:rPr sz="2000" spc="1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rPr>
              <a:t>特典</a:t>
            </a:r>
            <a:r>
              <a:rPr sz="2000" spc="0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rPr>
              <a:t>2</a:t>
            </a:r>
            <a:endParaRPr sz="1900" dirty="0">
              <a:latin typeface="メイリオ" panose="020B0604030504040204" pitchFamily="50" charset="-128"/>
              <a:ea typeface="メイリオ" panose="020B0604030504040204" pitchFamily="50" charset="-128"/>
              <a:cs typeface="小塚ゴシック Pr6N R"/>
            </a:endParaRPr>
          </a:p>
        </p:txBody>
      </p:sp>
      <p:sp>
        <p:nvSpPr>
          <p:cNvPr id="14" name="object 17"/>
          <p:cNvSpPr/>
          <p:nvPr/>
        </p:nvSpPr>
        <p:spPr>
          <a:xfrm>
            <a:off x="3093189" y="6098908"/>
            <a:ext cx="1559506" cy="37960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4"/>
          <p:cNvSpPr txBox="1"/>
          <p:nvPr/>
        </p:nvSpPr>
        <p:spPr>
          <a:xfrm>
            <a:off x="886544" y="8279855"/>
            <a:ext cx="2700000" cy="745200"/>
          </a:xfrm>
          <a:prstGeom prst="rect">
            <a:avLst/>
          </a:prstGeom>
        </p:spPr>
        <p:txBody>
          <a:bodyPr vert="horz" wrap="square" lIns="0" tIns="116839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775"/>
              </a:spcBef>
            </a:pPr>
            <a:r>
              <a:rPr sz="1900" spc="0" dirty="0" smtClean="0">
                <a:solidFill>
                  <a:srgbClr val="FFF2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rPr>
              <a:t>今なら入会金無料</a:t>
            </a:r>
            <a:endParaRPr sz="1900" dirty="0">
              <a:latin typeface="メイリオ" panose="020B0604030504040204" pitchFamily="50" charset="-128"/>
              <a:ea typeface="メイリオ" panose="020B0604030504040204" pitchFamily="50" charset="-128"/>
              <a:cs typeface="小塚ゴシック Pr6N R"/>
            </a:endParaRPr>
          </a:p>
          <a:p>
            <a:pPr marR="131445" algn="ctr">
              <a:lnSpc>
                <a:spcPct val="100000"/>
              </a:lnSpc>
              <a:spcBef>
                <a:spcPts val="270"/>
              </a:spcBef>
            </a:pPr>
            <a:r>
              <a:rPr sz="1900" spc="0" dirty="0">
                <a:solidFill>
                  <a:srgbClr val="FFF2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rPr>
              <a:t>¥0！</a:t>
            </a:r>
            <a:endParaRPr sz="1900" dirty="0">
              <a:latin typeface="メイリオ" panose="020B0604030504040204" pitchFamily="50" charset="-128"/>
              <a:ea typeface="メイリオ" panose="020B0604030504040204" pitchFamily="50" charset="-128"/>
              <a:cs typeface="小塚ゴシック Pr6N R"/>
            </a:endParaRPr>
          </a:p>
        </p:txBody>
      </p:sp>
      <p:sp>
        <p:nvSpPr>
          <p:cNvPr id="20" name="object 5"/>
          <p:cNvSpPr txBox="1"/>
          <p:nvPr/>
        </p:nvSpPr>
        <p:spPr>
          <a:xfrm>
            <a:off x="4218191" y="8279855"/>
            <a:ext cx="2700000" cy="744050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R="5080" algn="ctr">
              <a:lnSpc>
                <a:spcPct val="111600"/>
              </a:lnSpc>
              <a:spcBef>
                <a:spcPts val="300"/>
              </a:spcBef>
            </a:pPr>
            <a:r>
              <a:rPr sz="1900" spc="0" dirty="0" smtClean="0">
                <a:solidFill>
                  <a:srgbClr val="FFF2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rPr>
              <a:t>オリジナルユニフォーム </a:t>
            </a:r>
            <a:r>
              <a:rPr sz="1900" spc="0" dirty="0">
                <a:solidFill>
                  <a:srgbClr val="FFF2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rPr>
              <a:t>プレゼント！</a:t>
            </a:r>
            <a:endParaRPr sz="1900" dirty="0">
              <a:latin typeface="メイリオ" panose="020B0604030504040204" pitchFamily="50" charset="-128"/>
              <a:ea typeface="メイリオ" panose="020B0604030504040204" pitchFamily="50" charset="-128"/>
              <a:cs typeface="小塚ゴシック Pr6N R"/>
            </a:endParaRPr>
          </a:p>
        </p:txBody>
      </p:sp>
      <p:sp>
        <p:nvSpPr>
          <p:cNvPr id="21" name="object 3"/>
          <p:cNvSpPr txBox="1"/>
          <p:nvPr/>
        </p:nvSpPr>
        <p:spPr>
          <a:xfrm>
            <a:off x="451172" y="9793187"/>
            <a:ext cx="3420745" cy="240449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sz="1200" dirty="0" smtClean="0">
                <a:solidFill>
                  <a:srgbClr val="1F429B"/>
                </a:solidFill>
                <a:latin typeface="ＭＳ Ｐゴシック"/>
                <a:cs typeface="ＭＳ Ｐゴシック"/>
              </a:rPr>
              <a:t>【</a:t>
            </a:r>
            <a:r>
              <a:rPr sz="1200" dirty="0">
                <a:solidFill>
                  <a:srgbClr val="1F429B"/>
                </a:solidFill>
                <a:latin typeface="ＭＳ Ｐゴシック"/>
                <a:cs typeface="ＭＳ Ｐゴシック"/>
              </a:rPr>
              <a:t>お問い合わせ</a:t>
            </a:r>
            <a:r>
              <a:rPr sz="1200" dirty="0" smtClean="0">
                <a:solidFill>
                  <a:srgbClr val="1F429B"/>
                </a:solidFill>
                <a:latin typeface="ＭＳ Ｐゴシック"/>
                <a:cs typeface="ＭＳ Ｐゴシック"/>
              </a:rPr>
              <a:t>】</a:t>
            </a:r>
            <a:endParaRPr sz="1200" dirty="0">
              <a:latin typeface="ＭＳ Ｐゴシック"/>
              <a:cs typeface="ＭＳ Ｐゴシック"/>
            </a:endParaRPr>
          </a:p>
        </p:txBody>
      </p:sp>
      <p:sp>
        <p:nvSpPr>
          <p:cNvPr id="24" name="object 6"/>
          <p:cNvSpPr txBox="1"/>
          <p:nvPr/>
        </p:nvSpPr>
        <p:spPr>
          <a:xfrm>
            <a:off x="444822" y="10239386"/>
            <a:ext cx="3420000" cy="2000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ja-JP" altLang="en-US" sz="1200" b="1" dirty="0">
                <a:solidFill>
                  <a:srgbClr val="1F429B"/>
                </a:solidFill>
                <a:latin typeface="+mn-ea"/>
                <a:cs typeface="ＭＳ Ｐゴシック"/>
              </a:rPr>
              <a:t>電話：</a:t>
            </a:r>
            <a:r>
              <a:rPr lang="ja-JP" altLang="en-US" sz="1200" b="1" spc="-150" dirty="0">
                <a:solidFill>
                  <a:srgbClr val="1F429B"/>
                </a:solidFill>
                <a:latin typeface="+mn-ea"/>
                <a:cs typeface="ＭＳ Ｐゴシック"/>
              </a:rPr>
              <a:t> </a:t>
            </a:r>
            <a:r>
              <a:rPr lang="en-US" altLang="ja-JP" sz="1200" b="1" dirty="0" smtClean="0">
                <a:solidFill>
                  <a:srgbClr val="1F429B"/>
                </a:solidFill>
                <a:latin typeface="+mn-ea"/>
                <a:cs typeface="ＭＳ Ｐゴシック"/>
              </a:rPr>
              <a:t>03-1234-1111</a:t>
            </a:r>
            <a:r>
              <a:rPr lang="ja-JP" altLang="en-US" sz="900" b="1" spc="400" dirty="0" smtClean="0">
                <a:solidFill>
                  <a:srgbClr val="1F429B"/>
                </a:solidFill>
                <a:latin typeface="+mn-ea"/>
                <a:cs typeface="ＭＳ Ｐゴシック"/>
              </a:rPr>
              <a:t>　</a:t>
            </a:r>
            <a:r>
              <a:rPr sz="1100" dirty="0" smtClean="0">
                <a:solidFill>
                  <a:srgbClr val="1F429B"/>
                </a:solidFill>
                <a:latin typeface="+mn-ea"/>
                <a:cs typeface="メイリオ"/>
              </a:rPr>
              <a:t>U</a:t>
            </a:r>
            <a:r>
              <a:rPr lang="en-US" sz="1100" dirty="0" smtClean="0">
                <a:solidFill>
                  <a:srgbClr val="1F429B"/>
                </a:solidFill>
                <a:latin typeface="+mn-ea"/>
                <a:cs typeface="メイリオ"/>
              </a:rPr>
              <a:t>RL</a:t>
            </a:r>
            <a:r>
              <a:rPr lang="ja-JP" altLang="en-US" sz="1100" dirty="0">
                <a:solidFill>
                  <a:srgbClr val="1F429B"/>
                </a:solidFill>
                <a:latin typeface="+mn-ea"/>
                <a:cs typeface="メイリオ"/>
              </a:rPr>
              <a:t> </a:t>
            </a:r>
            <a:r>
              <a:rPr lang="en-US" sz="1100" dirty="0" smtClean="0">
                <a:solidFill>
                  <a:srgbClr val="1F429B"/>
                </a:solidFill>
                <a:latin typeface="+mn-ea"/>
                <a:cs typeface="メイリオ"/>
              </a:rPr>
              <a:t>: http://</a:t>
            </a:r>
            <a:r>
              <a:rPr lang="en-US" sz="1100" spc="40" dirty="0" smtClean="0">
                <a:solidFill>
                  <a:srgbClr val="1F429B"/>
                </a:solidFill>
                <a:latin typeface="+mn-ea"/>
                <a:cs typeface="メイリオ"/>
              </a:rPr>
              <a:t>www.askult.com/</a:t>
            </a:r>
            <a:endParaRPr sz="1100" spc="40" dirty="0">
              <a:solidFill>
                <a:srgbClr val="1F429B"/>
              </a:solidFill>
              <a:latin typeface="+mn-ea"/>
              <a:cs typeface="メイリオ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6444000" y="6790269"/>
            <a:ext cx="990709" cy="990709"/>
            <a:chOff x="6553920" y="6790269"/>
            <a:chExt cx="990709" cy="990709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920" y="6790269"/>
              <a:ext cx="990709" cy="990709"/>
            </a:xfrm>
            <a:prstGeom prst="rect">
              <a:avLst/>
            </a:prstGeom>
          </p:spPr>
        </p:pic>
        <p:sp>
          <p:nvSpPr>
            <p:cNvPr id="25" name="object 2"/>
            <p:cNvSpPr txBox="1"/>
            <p:nvPr/>
          </p:nvSpPr>
          <p:spPr>
            <a:xfrm>
              <a:off x="6678619" y="7036876"/>
              <a:ext cx="720000" cy="222496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14"/>
                </a:spcBef>
              </a:pPr>
              <a:r>
                <a:rPr lang="ja-JP" altLang="en-US" sz="1350" b="1" spc="10" dirty="0" smtClean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小塚ゴシック Pr6N R"/>
                </a:rPr>
                <a:t>無料体験</a:t>
              </a:r>
              <a:endParaRPr sz="1350" b="1" dirty="0"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endParaRPr>
            </a:p>
          </p:txBody>
        </p:sp>
        <p:sp>
          <p:nvSpPr>
            <p:cNvPr id="26" name="object 2"/>
            <p:cNvSpPr txBox="1"/>
            <p:nvPr/>
          </p:nvSpPr>
          <p:spPr>
            <a:xfrm>
              <a:off x="6678619" y="7227343"/>
              <a:ext cx="720000" cy="222496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14"/>
                </a:spcBef>
              </a:pPr>
              <a:r>
                <a:rPr lang="ja-JP" altLang="en-US" sz="1350" b="1" spc="10" dirty="0" smtClean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小塚ゴシック Pr6N R"/>
                </a:rPr>
                <a:t>レッスン</a:t>
              </a:r>
              <a:endParaRPr sz="1350" b="1" dirty="0"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endParaRPr>
            </a:p>
          </p:txBody>
        </p:sp>
        <p:sp>
          <p:nvSpPr>
            <p:cNvPr id="28" name="object 2"/>
            <p:cNvSpPr txBox="1"/>
            <p:nvPr/>
          </p:nvSpPr>
          <p:spPr>
            <a:xfrm>
              <a:off x="6678619" y="7422886"/>
              <a:ext cx="720000" cy="222496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14"/>
                </a:spcBef>
              </a:pPr>
              <a:r>
                <a:rPr lang="ja-JP" altLang="en-US" sz="1350" b="1" spc="10" dirty="0" smtClean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小塚ゴシック Pr6N R"/>
                </a:rPr>
                <a:t>受付中</a:t>
              </a:r>
              <a:endParaRPr sz="1350" b="1" dirty="0"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360485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socker</Template>
  <TotalTime>4</TotalTime>
  <Words>142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メイリオ</vt:lpstr>
      <vt:lpstr>小塚ゴシック Pr6N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5</cp:revision>
  <cp:lastPrinted>2018-03-30T07:17:34Z</cp:lastPrinted>
  <dcterms:created xsi:type="dcterms:W3CDTF">2018-03-25T08:26:30Z</dcterms:created>
  <dcterms:modified xsi:type="dcterms:W3CDTF">2018-03-30T07:18:55Z</dcterms:modified>
</cp:coreProperties>
</file>