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89" r:id="rId1"/>
  </p:sldMasterIdLst>
  <p:notesMasterIdLst>
    <p:notesMasterId r:id="rId4"/>
  </p:notesMasterIdLst>
  <p:handoutMasterIdLst>
    <p:handoutMasterId r:id="rId5"/>
  </p:handoutMasterIdLst>
  <p:sldIdLst>
    <p:sldId id="260" r:id="rId2"/>
    <p:sldId id="264" r:id="rId3"/>
  </p:sldIdLst>
  <p:sldSz cx="7775575" cy="10907713"/>
  <p:notesSz cx="6797675" cy="9926638"/>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1D2F"/>
    <a:srgbClr val="C92D5B"/>
    <a:srgbClr val="1D96D4"/>
    <a:srgbClr val="EB6BA4"/>
    <a:srgbClr val="585097"/>
    <a:srgbClr val="F49E39"/>
    <a:srgbClr val="ED6D0F"/>
    <a:srgbClr val="FED72A"/>
    <a:srgbClr val="6A3906"/>
    <a:srgbClr val="E845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761" autoAdjust="0"/>
  </p:normalViewPr>
  <p:slideViewPr>
    <p:cSldViewPr snapToGrid="0">
      <p:cViewPr varScale="1">
        <p:scale>
          <a:sx n="82" d="100"/>
          <a:sy n="82" d="100"/>
        </p:scale>
        <p:origin x="1878" y="114"/>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2946151" cy="496106"/>
          </a:xfrm>
          <a:prstGeom prst="rect">
            <a:avLst/>
          </a:prstGeom>
        </p:spPr>
        <p:txBody>
          <a:bodyPr vert="horz" lIns="86022" tIns="43012" rIns="86022" bIns="43012" rtlCol="0"/>
          <a:lstStyle>
            <a:lvl1pPr algn="l">
              <a:defRPr sz="1000"/>
            </a:lvl1pPr>
          </a:lstStyle>
          <a:p>
            <a:endParaRPr kumimoji="1" lang="ja-JP" altLang="en-US" dirty="0"/>
          </a:p>
        </p:txBody>
      </p:sp>
      <p:sp>
        <p:nvSpPr>
          <p:cNvPr id="3" name="日付プレースホルダー 2"/>
          <p:cNvSpPr>
            <a:spLocks noGrp="1"/>
          </p:cNvSpPr>
          <p:nvPr>
            <p:ph type="dt" sz="quarter" idx="1"/>
          </p:nvPr>
        </p:nvSpPr>
        <p:spPr>
          <a:xfrm>
            <a:off x="3850054" y="0"/>
            <a:ext cx="2946151" cy="496106"/>
          </a:xfrm>
          <a:prstGeom prst="rect">
            <a:avLst/>
          </a:prstGeom>
        </p:spPr>
        <p:txBody>
          <a:bodyPr vert="horz" lIns="86022" tIns="43012" rIns="86022" bIns="43012" rtlCol="0"/>
          <a:lstStyle>
            <a:lvl1pPr algn="r">
              <a:defRPr sz="1000"/>
            </a:lvl1pPr>
          </a:lstStyle>
          <a:p>
            <a:fld id="{EA4C0380-2DE9-498B-B68D-60B46204BA80}" type="datetimeFigureOut">
              <a:rPr kumimoji="1" lang="ja-JP" altLang="en-US" smtClean="0"/>
              <a:t>2018/2/27</a:t>
            </a:fld>
            <a:endParaRPr kumimoji="1" lang="ja-JP" altLang="en-US" dirty="0"/>
          </a:p>
        </p:txBody>
      </p:sp>
      <p:sp>
        <p:nvSpPr>
          <p:cNvPr id="4" name="フッター プレースホルダー 3"/>
          <p:cNvSpPr>
            <a:spLocks noGrp="1"/>
          </p:cNvSpPr>
          <p:nvPr>
            <p:ph type="ftr" sz="quarter" idx="2"/>
          </p:nvPr>
        </p:nvSpPr>
        <p:spPr>
          <a:xfrm>
            <a:off x="5" y="9429030"/>
            <a:ext cx="2946151" cy="496105"/>
          </a:xfrm>
          <a:prstGeom prst="rect">
            <a:avLst/>
          </a:prstGeom>
        </p:spPr>
        <p:txBody>
          <a:bodyPr vert="horz" lIns="86022" tIns="43012" rIns="86022" bIns="43012" rtlCol="0" anchor="b"/>
          <a:lstStyle>
            <a:lvl1pPr algn="l">
              <a:defRPr sz="1000"/>
            </a:lvl1pPr>
          </a:lstStyle>
          <a:p>
            <a:endParaRPr kumimoji="1" lang="ja-JP" altLang="en-US" dirty="0"/>
          </a:p>
        </p:txBody>
      </p:sp>
      <p:sp>
        <p:nvSpPr>
          <p:cNvPr id="5" name="スライド番号プレースホルダー 4"/>
          <p:cNvSpPr>
            <a:spLocks noGrp="1"/>
          </p:cNvSpPr>
          <p:nvPr>
            <p:ph type="sldNum" sz="quarter" idx="3"/>
          </p:nvPr>
        </p:nvSpPr>
        <p:spPr>
          <a:xfrm>
            <a:off x="3850054" y="9429030"/>
            <a:ext cx="2946151" cy="496105"/>
          </a:xfrm>
          <a:prstGeom prst="rect">
            <a:avLst/>
          </a:prstGeom>
        </p:spPr>
        <p:txBody>
          <a:bodyPr vert="horz" lIns="86022" tIns="43012" rIns="86022" bIns="43012" rtlCol="0" anchor="b"/>
          <a:lstStyle>
            <a:lvl1pPr algn="r">
              <a:defRPr sz="10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2945658" cy="498054"/>
          </a:xfrm>
          <a:prstGeom prst="rect">
            <a:avLst/>
          </a:prstGeom>
        </p:spPr>
        <p:txBody>
          <a:bodyPr vert="horz" lIns="91408" tIns="45705" rIns="91408" bIns="45705" rtlCol="0"/>
          <a:lstStyle>
            <a:lvl1pPr algn="l">
              <a:defRPr sz="1000"/>
            </a:lvl1pPr>
          </a:lstStyle>
          <a:p>
            <a:endParaRPr kumimoji="1" lang="ja-JP" altLang="en-US" dirty="0"/>
          </a:p>
        </p:txBody>
      </p:sp>
      <p:sp>
        <p:nvSpPr>
          <p:cNvPr id="3" name="日付プレースホルダー 2"/>
          <p:cNvSpPr>
            <a:spLocks noGrp="1"/>
          </p:cNvSpPr>
          <p:nvPr>
            <p:ph type="dt" idx="1"/>
          </p:nvPr>
        </p:nvSpPr>
        <p:spPr>
          <a:xfrm>
            <a:off x="3850450" y="3"/>
            <a:ext cx="2945658" cy="498054"/>
          </a:xfrm>
          <a:prstGeom prst="rect">
            <a:avLst/>
          </a:prstGeom>
        </p:spPr>
        <p:txBody>
          <a:bodyPr vert="horz" lIns="91408" tIns="45705" rIns="91408" bIns="45705" rtlCol="0"/>
          <a:lstStyle>
            <a:lvl1pPr algn="r">
              <a:defRPr sz="1000"/>
            </a:lvl1pPr>
          </a:lstStyle>
          <a:p>
            <a:fld id="{70F99883-74AE-4A2C-81B7-5B86A08198C0}" type="datetimeFigureOut">
              <a:rPr kumimoji="1" lang="ja-JP" altLang="en-US" smtClean="0"/>
              <a:t>2018/2/27</a:t>
            </a:fld>
            <a:endParaRPr kumimoji="1" lang="ja-JP" altLang="en-US" dirty="0"/>
          </a:p>
        </p:txBody>
      </p:sp>
      <p:sp>
        <p:nvSpPr>
          <p:cNvPr id="4" name="スライド イメージ プレースホルダー 3"/>
          <p:cNvSpPr>
            <a:spLocks noGrp="1" noRot="1" noChangeAspect="1"/>
          </p:cNvSpPr>
          <p:nvPr>
            <p:ph type="sldImg" idx="2"/>
          </p:nvPr>
        </p:nvSpPr>
        <p:spPr>
          <a:xfrm>
            <a:off x="2205038" y="1239838"/>
            <a:ext cx="2387600" cy="3351212"/>
          </a:xfrm>
          <a:prstGeom prst="rect">
            <a:avLst/>
          </a:prstGeom>
          <a:noFill/>
          <a:ln w="12700">
            <a:solidFill>
              <a:prstClr val="black"/>
            </a:solidFill>
          </a:ln>
        </p:spPr>
        <p:txBody>
          <a:bodyPr vert="horz" lIns="91408" tIns="45705" rIns="91408" bIns="45705" rtlCol="0" anchor="ctr"/>
          <a:lstStyle/>
          <a:p>
            <a:endParaRPr lang="ja-JP" altLang="en-US" dirty="0"/>
          </a:p>
        </p:txBody>
      </p:sp>
      <p:sp>
        <p:nvSpPr>
          <p:cNvPr id="5" name="ノート プレースホルダー 4"/>
          <p:cNvSpPr>
            <a:spLocks noGrp="1"/>
          </p:cNvSpPr>
          <p:nvPr>
            <p:ph type="body" sz="quarter" idx="3"/>
          </p:nvPr>
        </p:nvSpPr>
        <p:spPr>
          <a:xfrm>
            <a:off x="679768" y="4777199"/>
            <a:ext cx="5438140" cy="3908613"/>
          </a:xfrm>
          <a:prstGeom prst="rect">
            <a:avLst/>
          </a:prstGeom>
        </p:spPr>
        <p:txBody>
          <a:bodyPr vert="horz" lIns="91408" tIns="45705" rIns="91408" bIns="4570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428588"/>
            <a:ext cx="2945658" cy="498053"/>
          </a:xfrm>
          <a:prstGeom prst="rect">
            <a:avLst/>
          </a:prstGeom>
        </p:spPr>
        <p:txBody>
          <a:bodyPr vert="horz" lIns="91408" tIns="45705" rIns="91408" bIns="45705" rtlCol="0" anchor="b"/>
          <a:lstStyle>
            <a:lvl1pPr algn="l">
              <a:defRPr sz="1000"/>
            </a:lvl1pPr>
          </a:lstStyle>
          <a:p>
            <a:endParaRPr kumimoji="1" lang="ja-JP" altLang="en-US" dirty="0"/>
          </a:p>
        </p:txBody>
      </p:sp>
      <p:sp>
        <p:nvSpPr>
          <p:cNvPr id="7" name="スライド番号プレースホルダー 6"/>
          <p:cNvSpPr>
            <a:spLocks noGrp="1"/>
          </p:cNvSpPr>
          <p:nvPr>
            <p:ph type="sldNum" sz="quarter" idx="5"/>
          </p:nvPr>
        </p:nvSpPr>
        <p:spPr>
          <a:xfrm>
            <a:off x="3850450" y="9428588"/>
            <a:ext cx="2945658" cy="498053"/>
          </a:xfrm>
          <a:prstGeom prst="rect">
            <a:avLst/>
          </a:prstGeom>
        </p:spPr>
        <p:txBody>
          <a:bodyPr vert="horz" lIns="91408" tIns="45705" rIns="91408" bIns="45705" rtlCol="0" anchor="b"/>
          <a:lstStyle>
            <a:lvl1pPr algn="r">
              <a:defRPr sz="10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6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388938" y="10109200"/>
            <a:ext cx="1814512" cy="5810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738FA-7C4C-0845-BB42-5D9BC3AC2472}" type="datetimeFigureOut">
              <a:rPr kumimoji="1" lang="ja-JP" altLang="en-US" smtClean="0"/>
              <a:t>2018/2/27</a:t>
            </a:fld>
            <a:endParaRPr kumimoji="1" lang="ja-JP" altLang="en-US"/>
          </a:p>
        </p:txBody>
      </p:sp>
      <p:sp>
        <p:nvSpPr>
          <p:cNvPr id="5" name="フッター プレースホルダー 4"/>
          <p:cNvSpPr>
            <a:spLocks noGrp="1"/>
          </p:cNvSpPr>
          <p:nvPr>
            <p:ph type="ftr" sz="quarter" idx="3"/>
          </p:nvPr>
        </p:nvSpPr>
        <p:spPr>
          <a:xfrm>
            <a:off x="2655888" y="10109200"/>
            <a:ext cx="2463800" cy="5810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572125" y="10109200"/>
            <a:ext cx="1814513" cy="5810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2F2E7-AB93-3F46-A354-39B52B0BB253}" type="slidenum">
              <a:rPr kumimoji="1" lang="ja-JP" altLang="en-US" smtClean="0"/>
              <a:t>‹#›</a:t>
            </a:fld>
            <a:endParaRPr kumimoji="1" lang="ja-JP" altLang="en-US"/>
          </a:p>
        </p:txBody>
      </p:sp>
    </p:spTree>
    <p:extLst>
      <p:ext uri="{BB962C8B-B14F-4D97-AF65-F5344CB8AC3E}">
        <p14:creationId xmlns:p14="http://schemas.microsoft.com/office/powerpoint/2010/main" val="1430896703"/>
      </p:ext>
    </p:extLst>
  </p:cSld>
  <p:clrMap bg1="lt1" tx1="dk1" bg2="lt2" tx2="dk2" accent1="accent1" accent2="accent2" accent3="accent3" accent4="accent4" accent5="accent5" accent6="accent6" hlink="hlink" folHlink="folHlink"/>
  <p:sldLayoutIdLst>
    <p:sldLayoutId id="2147483696" r:id="rId1"/>
    <p:sldLayoutId id="2147483697" r:id="rId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997612"/>
          </a:xfrm>
          <a:prstGeom prst="rect">
            <a:avLst/>
          </a:prstGeom>
          <a:solidFill>
            <a:srgbClr val="1D96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842" y="2095475"/>
            <a:ext cx="6659123" cy="4592364"/>
          </a:xfrm>
          <a:prstGeom prst="rect">
            <a:avLst/>
          </a:prstGeom>
        </p:spPr>
      </p:pic>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5913" y="3932298"/>
            <a:ext cx="2916000" cy="1319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正方形/長方形 19"/>
          <p:cNvSpPr/>
          <p:nvPr/>
        </p:nvSpPr>
        <p:spPr>
          <a:xfrm>
            <a:off x="1111061" y="301025"/>
            <a:ext cx="5722268" cy="1508105"/>
          </a:xfrm>
          <a:prstGeom prst="rect">
            <a:avLst/>
          </a:prstGeom>
        </p:spPr>
        <p:txBody>
          <a:bodyPr wrap="square">
            <a:spAutoFit/>
          </a:bodyPr>
          <a:lstStyle/>
          <a:p>
            <a:pPr algn="ctr"/>
            <a:r>
              <a:rPr lang="ja-JP" altLang="en-US" sz="4600" dirty="0">
                <a:solidFill>
                  <a:schemeClr val="bg1"/>
                </a:solidFill>
                <a:latin typeface="ヒラギノ角ゴ Std W8" pitchFamily="34" charset="-128"/>
                <a:ea typeface="ヒラギノ角ゴ Std W8" pitchFamily="34" charset="-128"/>
              </a:rPr>
              <a:t>インバウンド</a:t>
            </a:r>
          </a:p>
          <a:p>
            <a:pPr algn="ctr"/>
            <a:r>
              <a:rPr lang="ja-JP" altLang="en-US" sz="4600" dirty="0">
                <a:solidFill>
                  <a:schemeClr val="bg1"/>
                </a:solidFill>
                <a:latin typeface="ヒラギノ角ゴ Std W8" pitchFamily="34" charset="-128"/>
                <a:ea typeface="ヒラギノ角ゴ Std W8" pitchFamily="34" charset="-128"/>
              </a:rPr>
              <a:t>ビジネスフォーラム</a:t>
            </a:r>
          </a:p>
        </p:txBody>
      </p:sp>
      <p:sp>
        <p:nvSpPr>
          <p:cNvPr id="21" name="正方形/長方形 20"/>
          <p:cNvSpPr/>
          <p:nvPr/>
        </p:nvSpPr>
        <p:spPr>
          <a:xfrm>
            <a:off x="428504" y="6529539"/>
            <a:ext cx="7083644" cy="477054"/>
          </a:xfrm>
          <a:prstGeom prst="rect">
            <a:avLst/>
          </a:prstGeom>
        </p:spPr>
        <p:txBody>
          <a:bodyPr wrap="square">
            <a:spAutoFit/>
          </a:bodyPr>
          <a:lstStyle/>
          <a:p>
            <a:r>
              <a:rPr lang="ja-JP" altLang="en-US" sz="2500" b="1" spc="-60" dirty="0">
                <a:latin typeface="HGｺﾞｼｯｸM" panose="020B0609000000000000" pitchFamily="49" charset="-128"/>
                <a:ea typeface="HGｺﾞｼｯｸM" panose="020B0609000000000000" pitchFamily="49" charset="-128"/>
              </a:rPr>
              <a:t>インバウンド戦略（外国人旅行者訪日促進戦略</a:t>
            </a:r>
            <a:r>
              <a:rPr lang="ja-JP" altLang="en-US" sz="2500" b="1" spc="-60" dirty="0" smtClean="0">
                <a:latin typeface="HGｺﾞｼｯｸM" panose="020B0609000000000000" pitchFamily="49" charset="-128"/>
                <a:ea typeface="HGｺﾞｼｯｸM" panose="020B0609000000000000" pitchFamily="49" charset="-128"/>
              </a:rPr>
              <a:t>）</a:t>
            </a:r>
            <a:endParaRPr lang="ja-JP" altLang="en-US" sz="2500" b="1" spc="-60" dirty="0">
              <a:latin typeface="HGｺﾞｼｯｸM" panose="020B0609000000000000" pitchFamily="49" charset="-128"/>
              <a:ea typeface="HGｺﾞｼｯｸM" panose="020B0609000000000000" pitchFamily="49" charset="-128"/>
            </a:endParaRPr>
          </a:p>
        </p:txBody>
      </p:sp>
      <p:sp>
        <p:nvSpPr>
          <p:cNvPr id="31" name="正方形/長方形 30"/>
          <p:cNvSpPr/>
          <p:nvPr/>
        </p:nvSpPr>
        <p:spPr>
          <a:xfrm>
            <a:off x="429062" y="7085028"/>
            <a:ext cx="6956476" cy="861774"/>
          </a:xfrm>
          <a:prstGeom prst="rect">
            <a:avLst/>
          </a:prstGeom>
        </p:spPr>
        <p:txBody>
          <a:bodyPr wrap="square">
            <a:spAutoFit/>
          </a:bodyPr>
          <a:lstStyle/>
          <a:p>
            <a:pPr>
              <a:lnSpc>
                <a:spcPts val="2000"/>
              </a:lnSpc>
            </a:pPr>
            <a:r>
              <a:rPr lang="ja-JP" altLang="en-US" sz="1300" spc="60" dirty="0" smtClean="0">
                <a:latin typeface="ＭＳ ゴシック" panose="020B0609070205080204" pitchFamily="49" charset="-128"/>
                <a:ea typeface="ＭＳ ゴシック" panose="020B0609070205080204" pitchFamily="49" charset="-128"/>
              </a:rPr>
              <a:t>市場</a:t>
            </a:r>
            <a:r>
              <a:rPr lang="ja-JP" altLang="en-US" sz="1300" spc="60" dirty="0">
                <a:latin typeface="ＭＳ ゴシック" panose="020B0609070205080204" pitchFamily="49" charset="-128"/>
                <a:ea typeface="ＭＳ ゴシック" panose="020B0609070205080204" pitchFamily="49" charset="-128"/>
              </a:rPr>
              <a:t>調査や旅行商品（ツアーなどを含む）の開発を行っていく上で実際に、外国人旅行者が何を求めて日本に来るのか、その需要に合わせてどういう旅行商品が求められているのかを分析して、来たる</a:t>
            </a:r>
            <a:r>
              <a:rPr lang="en-US" altLang="ja-JP" sz="1300" spc="60" dirty="0">
                <a:latin typeface="ＭＳ ゴシック" panose="020B0609070205080204" pitchFamily="49" charset="-128"/>
                <a:ea typeface="ＭＳ ゴシック" panose="020B0609070205080204" pitchFamily="49" charset="-128"/>
              </a:rPr>
              <a:t>2020</a:t>
            </a:r>
            <a:r>
              <a:rPr lang="ja-JP" altLang="en-US" sz="1300" spc="60" dirty="0">
                <a:latin typeface="ＭＳ ゴシック" panose="020B0609070205080204" pitchFamily="49" charset="-128"/>
                <a:ea typeface="ＭＳ ゴシック" panose="020B0609070205080204" pitchFamily="49" charset="-128"/>
              </a:rPr>
              <a:t>年東京オリンピックをビジネスチャンスに！</a:t>
            </a:r>
          </a:p>
        </p:txBody>
      </p:sp>
      <p:sp>
        <p:nvSpPr>
          <p:cNvPr id="23" name="テキスト ボックス 22"/>
          <p:cNvSpPr txBox="1"/>
          <p:nvPr/>
        </p:nvSpPr>
        <p:spPr>
          <a:xfrm>
            <a:off x="443130" y="8276591"/>
            <a:ext cx="1402948" cy="523220"/>
          </a:xfrm>
          <a:prstGeom prst="rect">
            <a:avLst/>
          </a:prstGeom>
          <a:noFill/>
        </p:spPr>
        <p:txBody>
          <a:bodyPr wrap="none" rtlCol="0">
            <a:spAutoFit/>
          </a:bodyPr>
          <a:lstStyle/>
          <a:p>
            <a:r>
              <a:rPr kumimoji="1" lang="en-US" altLang="ja-JP" sz="2800" dirty="0" smtClean="0">
                <a:latin typeface="ヒラギノ角ゴ Std W8" pitchFamily="34" charset="-128"/>
                <a:ea typeface="ヒラギノ角ゴ Std W8" pitchFamily="34" charset="-128"/>
              </a:rPr>
              <a:t>2018.</a:t>
            </a:r>
            <a:endParaRPr kumimoji="1" lang="ja-JP" altLang="en-US" sz="2800" dirty="0">
              <a:latin typeface="ヒラギノ角ゴ Std W8" pitchFamily="34" charset="-128"/>
              <a:ea typeface="ヒラギノ角ゴ Std W8" pitchFamily="34" charset="-128"/>
            </a:endParaRPr>
          </a:p>
        </p:txBody>
      </p:sp>
      <p:sp>
        <p:nvSpPr>
          <p:cNvPr id="34" name="テキスト ボックス 33"/>
          <p:cNvSpPr txBox="1"/>
          <p:nvPr/>
        </p:nvSpPr>
        <p:spPr>
          <a:xfrm>
            <a:off x="1299203" y="8118000"/>
            <a:ext cx="1058303" cy="698071"/>
          </a:xfrm>
          <a:prstGeom prst="rect">
            <a:avLst/>
          </a:prstGeom>
          <a:noFill/>
        </p:spPr>
        <p:txBody>
          <a:bodyPr wrap="none" tIns="36000" rtlCol="0">
            <a:spAutoFit/>
          </a:bodyPr>
          <a:lstStyle/>
          <a:p>
            <a:r>
              <a:rPr kumimoji="1" lang="en-US" altLang="ja-JP" sz="4000" dirty="0" smtClean="0">
                <a:latin typeface="ヒラギノ角ゴ Std W8" pitchFamily="34" charset="-128"/>
                <a:ea typeface="ヒラギノ角ゴ Std W8" pitchFamily="34" charset="-128"/>
              </a:rPr>
              <a:t>3.22</a:t>
            </a:r>
            <a:endParaRPr kumimoji="1" lang="ja-JP" altLang="en-US" sz="2800" dirty="0">
              <a:latin typeface="ヒラギノ角ゴ Std W8" pitchFamily="34" charset="-128"/>
              <a:ea typeface="ヒラギノ角ゴ Std W8" pitchFamily="34" charset="-128"/>
            </a:endParaRPr>
          </a:p>
        </p:txBody>
      </p:sp>
      <p:sp>
        <p:nvSpPr>
          <p:cNvPr id="35" name="テキスト ボックス 34"/>
          <p:cNvSpPr txBox="1"/>
          <p:nvPr/>
        </p:nvSpPr>
        <p:spPr>
          <a:xfrm>
            <a:off x="414153" y="8689828"/>
            <a:ext cx="3337867" cy="461665"/>
          </a:xfrm>
          <a:prstGeom prst="rect">
            <a:avLst/>
          </a:prstGeom>
          <a:noFill/>
        </p:spPr>
        <p:txBody>
          <a:bodyPr wrap="square" rtlCol="0">
            <a:spAutoFit/>
          </a:bodyPr>
          <a:lstStyle/>
          <a:p>
            <a:r>
              <a:rPr kumimoji="1" lang="en-US" altLang="ja-JP" sz="2400" spc="90" dirty="0" smtClean="0">
                <a:latin typeface="ヒラギノ角ゴ Std W8" pitchFamily="34" charset="-128"/>
                <a:ea typeface="ヒラギノ角ゴ Std W8" pitchFamily="34" charset="-128"/>
              </a:rPr>
              <a:t>14:00</a:t>
            </a:r>
            <a:r>
              <a:rPr kumimoji="1" lang="ja-JP" altLang="en-US" sz="2400" spc="90" dirty="0" smtClean="0">
                <a:latin typeface="ヒラギノ角ゴ Std W8" pitchFamily="34" charset="-128"/>
                <a:ea typeface="ヒラギノ角ゴ Std W8" pitchFamily="34" charset="-128"/>
              </a:rPr>
              <a:t>～</a:t>
            </a:r>
            <a:r>
              <a:rPr kumimoji="1" lang="en-US" altLang="ja-JP" sz="2400" spc="90" dirty="0" smtClean="0">
                <a:latin typeface="ヒラギノ角ゴ Std W8" pitchFamily="34" charset="-128"/>
                <a:ea typeface="ヒラギノ角ゴ Std W8" pitchFamily="34" charset="-128"/>
              </a:rPr>
              <a:t>16:00</a:t>
            </a:r>
            <a:endParaRPr kumimoji="1" lang="ja-JP" altLang="en-US" sz="2400" spc="90" dirty="0">
              <a:latin typeface="ヒラギノ角ゴ Std W8" pitchFamily="34" charset="-128"/>
              <a:ea typeface="ヒラギノ角ゴ Std W8" pitchFamily="34" charset="-128"/>
            </a:endParaRPr>
          </a:p>
        </p:txBody>
      </p:sp>
      <p:cxnSp>
        <p:nvCxnSpPr>
          <p:cNvPr id="25" name="直線コネクタ 24"/>
          <p:cNvCxnSpPr/>
          <p:nvPr/>
        </p:nvCxnSpPr>
        <p:spPr>
          <a:xfrm>
            <a:off x="3808292" y="8248455"/>
            <a:ext cx="0" cy="87490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3863573" y="8383372"/>
            <a:ext cx="2345514" cy="584775"/>
          </a:xfrm>
          <a:prstGeom prst="rect">
            <a:avLst/>
          </a:prstGeom>
          <a:noFill/>
        </p:spPr>
        <p:txBody>
          <a:bodyPr wrap="none" rtlCol="0">
            <a:spAutoFit/>
          </a:bodyPr>
          <a:lstStyle/>
          <a:p>
            <a:r>
              <a:rPr kumimoji="1" lang="ja-JP" altLang="en-US" sz="3100" spc="-150" dirty="0" smtClean="0">
                <a:latin typeface="ヒラギノ角ゴ Std W8" pitchFamily="34" charset="-128"/>
                <a:ea typeface="ヒラギノ角ゴ Std W8" pitchFamily="34" charset="-128"/>
              </a:rPr>
              <a:t>先着</a:t>
            </a:r>
            <a:r>
              <a:rPr kumimoji="1" lang="en-US" altLang="ja-JP" sz="3100" spc="-150" dirty="0" smtClean="0">
                <a:latin typeface="ヒラギノ角ゴ Std W8" pitchFamily="34" charset="-128"/>
                <a:ea typeface="ヒラギノ角ゴ Std W8" pitchFamily="34" charset="-128"/>
              </a:rPr>
              <a:t>40</a:t>
            </a:r>
            <a:r>
              <a:rPr kumimoji="1" lang="ja-JP" altLang="en-US" sz="3100" spc="-150" dirty="0" smtClean="0">
                <a:latin typeface="ヒラギノ角ゴ Std W8" pitchFamily="34" charset="-128"/>
                <a:ea typeface="ヒラギノ角ゴ Std W8" pitchFamily="34" charset="-128"/>
              </a:rPr>
              <a:t>名様</a:t>
            </a:r>
            <a:endParaRPr kumimoji="1" lang="ja-JP" altLang="en-US" sz="3100" spc="-150" dirty="0">
              <a:latin typeface="ヒラギノ角ゴ Std W8" pitchFamily="34" charset="-128"/>
              <a:ea typeface="ヒラギノ角ゴ Std W8" pitchFamily="34" charset="-128"/>
            </a:endParaRPr>
          </a:p>
        </p:txBody>
      </p:sp>
      <p:sp>
        <p:nvSpPr>
          <p:cNvPr id="39" name="テキスト ボックス 38"/>
          <p:cNvSpPr txBox="1"/>
          <p:nvPr/>
        </p:nvSpPr>
        <p:spPr>
          <a:xfrm>
            <a:off x="6336818" y="8379409"/>
            <a:ext cx="941283" cy="569387"/>
          </a:xfrm>
          <a:prstGeom prst="rect">
            <a:avLst/>
          </a:prstGeom>
          <a:noFill/>
        </p:spPr>
        <p:txBody>
          <a:bodyPr wrap="none" rtlCol="0">
            <a:spAutoFit/>
          </a:bodyPr>
          <a:lstStyle/>
          <a:p>
            <a:r>
              <a:rPr kumimoji="1" lang="ja-JP" altLang="en-US" sz="3100" spc="-150" dirty="0" smtClean="0">
                <a:solidFill>
                  <a:srgbClr val="BB1D2F"/>
                </a:solidFill>
                <a:latin typeface="ヒラギノ角ゴ Std W8" pitchFamily="34" charset="-128"/>
                <a:ea typeface="ヒラギノ角ゴ Std W8" pitchFamily="34" charset="-128"/>
              </a:rPr>
              <a:t>無料</a:t>
            </a:r>
            <a:endParaRPr kumimoji="1" lang="ja-JP" altLang="en-US" sz="3100" spc="-150" dirty="0">
              <a:solidFill>
                <a:srgbClr val="BB1D2F"/>
              </a:solidFill>
              <a:latin typeface="ヒラギノ角ゴ Std W8" pitchFamily="34" charset="-128"/>
              <a:ea typeface="ヒラギノ角ゴ Std W8" pitchFamily="34" charset="-128"/>
            </a:endParaRPr>
          </a:p>
        </p:txBody>
      </p:sp>
      <p:sp>
        <p:nvSpPr>
          <p:cNvPr id="26" name="正方形/長方形 25"/>
          <p:cNvSpPr/>
          <p:nvPr/>
        </p:nvSpPr>
        <p:spPr>
          <a:xfrm>
            <a:off x="485334" y="9511208"/>
            <a:ext cx="3886200" cy="369332"/>
          </a:xfrm>
          <a:prstGeom prst="rect">
            <a:avLst/>
          </a:prstGeom>
        </p:spPr>
        <p:txBody>
          <a:bodyPr>
            <a:spAutoFit/>
          </a:bodyPr>
          <a:lstStyle/>
          <a:p>
            <a:r>
              <a:rPr lang="ja-JP" altLang="en-US" sz="1800" spc="-150" dirty="0">
                <a:latin typeface="ＭＳ Ｐゴシック" panose="020B0600070205080204" pitchFamily="50" charset="-128"/>
                <a:ea typeface="ＭＳ Ｐゴシック" panose="020B0600070205080204" pitchFamily="50" charset="-128"/>
              </a:rPr>
              <a:t>アスクルインバウンド推進</a:t>
            </a:r>
            <a:r>
              <a:rPr lang="ja-JP" altLang="en-US" sz="1800" spc="-150" dirty="0" smtClean="0">
                <a:latin typeface="ＭＳ Ｐゴシック" panose="020B0600070205080204" pitchFamily="50" charset="-128"/>
                <a:ea typeface="ＭＳ Ｐゴシック" panose="020B0600070205080204" pitchFamily="50" charset="-128"/>
              </a:rPr>
              <a:t>事務局</a:t>
            </a:r>
            <a:endParaRPr lang="ja-JP" altLang="en-US" sz="1800" spc="-150" dirty="0">
              <a:latin typeface="ＭＳ Ｐゴシック" panose="020B0600070205080204" pitchFamily="50" charset="-128"/>
              <a:ea typeface="ＭＳ Ｐゴシック" panose="020B0600070205080204" pitchFamily="50" charset="-128"/>
            </a:endParaRPr>
          </a:p>
        </p:txBody>
      </p:sp>
      <p:sp>
        <p:nvSpPr>
          <p:cNvPr id="41" name="正方形/長方形 40"/>
          <p:cNvSpPr/>
          <p:nvPr/>
        </p:nvSpPr>
        <p:spPr>
          <a:xfrm>
            <a:off x="476540" y="9824268"/>
            <a:ext cx="4672233" cy="492443"/>
          </a:xfrm>
          <a:prstGeom prst="rect">
            <a:avLst/>
          </a:prstGeom>
        </p:spPr>
        <p:txBody>
          <a:bodyPr wrap="square">
            <a:spAutoFit/>
          </a:bodyPr>
          <a:lstStyle/>
          <a:p>
            <a:r>
              <a:rPr lang="ja-JP" altLang="en-US" sz="1300" dirty="0" smtClean="0">
                <a:latin typeface="ＭＳ Ｐゴシック" panose="020B0600070205080204" pitchFamily="50" charset="-128"/>
                <a:ea typeface="ＭＳ Ｐゴシック" panose="020B0600070205080204" pitchFamily="50" charset="-128"/>
              </a:rPr>
              <a:t>〒</a:t>
            </a:r>
            <a:r>
              <a:rPr lang="en-US" altLang="ja-JP" sz="1300" dirty="0">
                <a:latin typeface="ＭＳ Ｐゴシック" panose="020B0600070205080204" pitchFamily="50" charset="-128"/>
                <a:ea typeface="ＭＳ Ｐゴシック" panose="020B0600070205080204" pitchFamily="50" charset="-128"/>
              </a:rPr>
              <a:t>135-0061</a:t>
            </a:r>
            <a:r>
              <a:rPr lang="ja-JP" altLang="en-US" sz="1300" dirty="0">
                <a:latin typeface="ＭＳ Ｐゴシック" panose="020B0600070205080204" pitchFamily="50" charset="-128"/>
                <a:ea typeface="ＭＳ Ｐゴシック" panose="020B0600070205080204" pitchFamily="50" charset="-128"/>
              </a:rPr>
              <a:t>　東京都江東区豊洲</a:t>
            </a:r>
            <a:r>
              <a:rPr lang="en-US" altLang="ja-JP" sz="1300" dirty="0">
                <a:latin typeface="ＭＳ Ｐゴシック" panose="020B0600070205080204" pitchFamily="50" charset="-128"/>
                <a:ea typeface="ＭＳ Ｐゴシック" panose="020B0600070205080204" pitchFamily="50" charset="-128"/>
              </a:rPr>
              <a:t>3-2-3</a:t>
            </a:r>
          </a:p>
          <a:p>
            <a:r>
              <a:rPr lang="ja-JP" altLang="en-US" sz="1300" dirty="0">
                <a:latin typeface="ＭＳ Ｐゴシック" panose="020B0600070205080204" pitchFamily="50" charset="-128"/>
                <a:ea typeface="ＭＳ Ｐゴシック" panose="020B0600070205080204" pitchFamily="50" charset="-128"/>
              </a:rPr>
              <a:t>電話：</a:t>
            </a:r>
            <a:r>
              <a:rPr lang="en-US" altLang="ja-JP" sz="1300" dirty="0">
                <a:latin typeface="ＭＳ Ｐゴシック" panose="020B0600070205080204" pitchFamily="50" charset="-128"/>
                <a:ea typeface="ＭＳ Ｐゴシック" panose="020B0600070205080204" pitchFamily="50" charset="-128"/>
              </a:rPr>
              <a:t>03-1234-1111</a:t>
            </a:r>
            <a:r>
              <a:rPr lang="ja-JP" altLang="en-US" sz="1300" dirty="0">
                <a:latin typeface="ＭＳ Ｐゴシック" panose="020B0600070205080204" pitchFamily="50" charset="-128"/>
                <a:ea typeface="ＭＳ Ｐゴシック" panose="020B0600070205080204" pitchFamily="50" charset="-128"/>
              </a:rPr>
              <a:t>　　</a:t>
            </a:r>
            <a:r>
              <a:rPr lang="en-US" altLang="ja-JP" sz="1300" dirty="0">
                <a:latin typeface="ＭＳ Ｐゴシック" panose="020B0600070205080204" pitchFamily="50" charset="-128"/>
                <a:ea typeface="ＭＳ Ｐゴシック" panose="020B0600070205080204" pitchFamily="50" charset="-128"/>
              </a:rPr>
              <a:t>URL</a:t>
            </a:r>
            <a:r>
              <a:rPr lang="ja-JP" altLang="en-US" sz="1300" dirty="0">
                <a:latin typeface="ＭＳ Ｐゴシック" panose="020B0600070205080204" pitchFamily="50" charset="-128"/>
                <a:ea typeface="ＭＳ Ｐゴシック" panose="020B0600070205080204" pitchFamily="50" charset="-128"/>
              </a:rPr>
              <a:t>：</a:t>
            </a:r>
            <a:r>
              <a:rPr lang="en-US" altLang="ja-JP" sz="1300" dirty="0">
                <a:latin typeface="ＭＳ Ｐゴシック" panose="020B0600070205080204" pitchFamily="50" charset="-128"/>
                <a:ea typeface="ＭＳ Ｐゴシック" panose="020B0600070205080204" pitchFamily="50" charset="-128"/>
              </a:rPr>
              <a:t>http://www.askult.com/</a:t>
            </a:r>
            <a:endParaRPr lang="ja-JP" altLang="en-US" sz="1300" dirty="0">
              <a:latin typeface="ＭＳ Ｐゴシック" panose="020B0600070205080204" pitchFamily="50" charset="-128"/>
              <a:ea typeface="ＭＳ Ｐゴシック" panose="020B0600070205080204" pitchFamily="50" charset="-128"/>
            </a:endParaRPr>
          </a:p>
        </p:txBody>
      </p:sp>
      <p:sp>
        <p:nvSpPr>
          <p:cNvPr id="27" name="正方形/長方形 26"/>
          <p:cNvSpPr/>
          <p:nvPr/>
        </p:nvSpPr>
        <p:spPr>
          <a:xfrm>
            <a:off x="4937761" y="9081153"/>
            <a:ext cx="2194559" cy="1193354"/>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t>地　図</a:t>
            </a:r>
            <a:endParaRPr kumimoji="1" lang="ja-JP" altLang="en-US" sz="1400" dirty="0"/>
          </a:p>
        </p:txBody>
      </p:sp>
      <p:grpSp>
        <p:nvGrpSpPr>
          <p:cNvPr id="5" name="グループ化 4"/>
          <p:cNvGrpSpPr/>
          <p:nvPr/>
        </p:nvGrpSpPr>
        <p:grpSpPr>
          <a:xfrm>
            <a:off x="2251840" y="8275582"/>
            <a:ext cx="466794" cy="421072"/>
            <a:chOff x="2327441" y="8239823"/>
            <a:chExt cx="466794" cy="421072"/>
          </a:xfrm>
        </p:grpSpPr>
        <p:sp>
          <p:nvSpPr>
            <p:cNvPr id="18" name="テキスト ボックス 17"/>
            <p:cNvSpPr txBox="1"/>
            <p:nvPr/>
          </p:nvSpPr>
          <p:spPr>
            <a:xfrm>
              <a:off x="2327441" y="8239823"/>
              <a:ext cx="466794" cy="421072"/>
            </a:xfrm>
            <a:prstGeom prst="rect">
              <a:avLst/>
            </a:prstGeom>
            <a:noFill/>
          </p:spPr>
          <p:txBody>
            <a:bodyPr wrap="none" tIns="36000" rtlCol="0">
              <a:spAutoFit/>
            </a:bodyPr>
            <a:lstStyle/>
            <a:p>
              <a:r>
                <a:rPr lang="ja-JP" altLang="en-US" sz="2200" dirty="0">
                  <a:latin typeface="ヒラギノ角ゴ Std W8" pitchFamily="34" charset="-128"/>
                  <a:ea typeface="ヒラギノ角ゴ Std W8" pitchFamily="34" charset="-128"/>
                </a:rPr>
                <a:t>木</a:t>
              </a:r>
              <a:endParaRPr kumimoji="1" lang="ja-JP" altLang="en-US" sz="2200" dirty="0">
                <a:latin typeface="ヒラギノ角ゴ Std W8" pitchFamily="34" charset="-128"/>
                <a:ea typeface="ヒラギノ角ゴ Std W8" pitchFamily="34" charset="-128"/>
              </a:endParaRPr>
            </a:p>
          </p:txBody>
        </p:sp>
        <p:sp>
          <p:nvSpPr>
            <p:cNvPr id="4" name="円/楕円 3"/>
            <p:cNvSpPr/>
            <p:nvPr/>
          </p:nvSpPr>
          <p:spPr>
            <a:xfrm>
              <a:off x="2376000" y="8280000"/>
              <a:ext cx="360000" cy="360000"/>
            </a:xfrm>
            <a:prstGeom prst="ellipse">
              <a:avLst/>
            </a:prstGeom>
            <a:noFill/>
            <a:ln w="158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2580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197</Words>
  <Application>Microsoft Office PowerPoint</Application>
  <PresentationFormat>ユーザー設定</PresentationFormat>
  <Paragraphs>31</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HGｺﾞｼｯｸM</vt:lpstr>
      <vt:lpstr>HG丸ｺﾞｼｯｸM-PRO</vt:lpstr>
      <vt:lpstr>ＭＳ Ｐゴシック</vt:lpstr>
      <vt:lpstr>ＭＳ ゴシック</vt:lpstr>
      <vt:lpstr>News Gothic MT</vt:lpstr>
      <vt:lpstr>ヒラギノ角ゴ Std W8</vt:lpstr>
      <vt:lpstr>メイリオ</vt:lpstr>
      <vt:lpstr>Arial</vt:lpstr>
      <vt:lpstr>Calibri</vt:lpstr>
      <vt:lpstr>デザインの設定</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2017-01-20T02:56:24Z</dcterms:created>
  <dcterms:modified xsi:type="dcterms:W3CDTF">2018-02-27T01:02:23Z</dcterms:modified>
</cp:coreProperties>
</file>