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EA5711"/>
    <a:srgbClr val="FAED8F"/>
    <a:srgbClr val="F972AE"/>
    <a:srgbClr val="F65C9E"/>
    <a:srgbClr val="ED145B"/>
    <a:srgbClr val="4CDDCD"/>
    <a:srgbClr val="EB6BA4"/>
    <a:srgbClr val="585097"/>
    <a:srgbClr val="C92D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>
        <p:scale>
          <a:sx n="100" d="100"/>
          <a:sy n="100" d="100"/>
        </p:scale>
        <p:origin x="-822" y="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12" Type="http://schemas.openxmlformats.org/officeDocument/2006/relationships/image" Target="../media/image11.png"/><Relationship Id="rId2" Type="http://schemas.openxmlformats.org/officeDocument/2006/relationships/image" Target="../media/image1.emf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png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7" y="103427"/>
            <a:ext cx="7596000" cy="10719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884" y="1622936"/>
            <a:ext cx="4536000" cy="4536000"/>
          </a:xfrm>
          <a:prstGeom prst="rect">
            <a:avLst/>
          </a:prstGeom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188" y="4849814"/>
            <a:ext cx="840749" cy="1058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364" y="320017"/>
            <a:ext cx="840749" cy="1058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39" y="3456136"/>
            <a:ext cx="1152000" cy="793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874" y="1950893"/>
            <a:ext cx="1152000" cy="793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15" y="1813707"/>
            <a:ext cx="1188000" cy="111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738" y="3311686"/>
            <a:ext cx="1188000" cy="111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00" y="403273"/>
            <a:ext cx="731949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763" y="4928568"/>
            <a:ext cx="731949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748" y="375137"/>
            <a:ext cx="1054442" cy="985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088" y="2589124"/>
            <a:ext cx="958129" cy="1560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005" y="2031169"/>
            <a:ext cx="2117823" cy="240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374" y="4365083"/>
            <a:ext cx="2268000" cy="1273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9" name="object 13"/>
          <p:cNvSpPr txBox="1"/>
          <p:nvPr/>
        </p:nvSpPr>
        <p:spPr>
          <a:xfrm>
            <a:off x="1184268" y="6265129"/>
            <a:ext cx="5601970" cy="26353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600" b="1" spc="0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赤</a:t>
            </a:r>
            <a:r>
              <a:rPr sz="1600" b="1" spc="-130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ち</a:t>
            </a:r>
            <a:r>
              <a:rPr sz="1600" b="1" spc="-85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ゃん</a:t>
            </a:r>
            <a:r>
              <a:rPr sz="1600" b="1" spc="-55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と</a:t>
            </a:r>
            <a:r>
              <a:rPr sz="1600" b="1" spc="-10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の</a:t>
            </a:r>
            <a:r>
              <a:rPr sz="1600" b="1" spc="0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ス</a:t>
            </a:r>
            <a:r>
              <a:rPr sz="1600" b="1" spc="-40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キ</a:t>
            </a:r>
            <a:r>
              <a:rPr sz="1600" b="1" spc="-25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ン</a:t>
            </a:r>
            <a:r>
              <a:rPr sz="1600" b="1" spc="-100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シ</a:t>
            </a:r>
            <a:r>
              <a:rPr sz="1600" b="1" spc="-160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ッ</a:t>
            </a:r>
            <a:r>
              <a:rPr sz="1600" b="1" spc="30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プ</a:t>
            </a:r>
            <a:r>
              <a:rPr sz="1600" b="1" spc="35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を</a:t>
            </a:r>
            <a:r>
              <a:rPr sz="1600" b="1" spc="-70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楽</a:t>
            </a:r>
            <a:r>
              <a:rPr sz="1600" b="1" spc="-25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し</a:t>
            </a:r>
            <a:r>
              <a:rPr sz="1600" b="1" spc="55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み</a:t>
            </a:r>
            <a:r>
              <a:rPr sz="1600" b="1" spc="65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な</a:t>
            </a:r>
            <a:r>
              <a:rPr sz="1600" b="1" spc="-25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が</a:t>
            </a:r>
            <a:r>
              <a:rPr sz="1600" b="1" spc="-55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ら</a:t>
            </a:r>
            <a:r>
              <a:rPr sz="1600" b="1" spc="-70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エク</a:t>
            </a:r>
            <a:r>
              <a:rPr sz="1600" b="1" spc="35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サ</a:t>
            </a:r>
            <a:r>
              <a:rPr sz="1600" b="1" spc="-10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サ</a:t>
            </a:r>
            <a:r>
              <a:rPr sz="1600" b="1" spc="-100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イズ</a:t>
            </a:r>
            <a:r>
              <a:rPr sz="1600" b="1" spc="-85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し</a:t>
            </a:r>
            <a:r>
              <a:rPr sz="1600" b="1" spc="-25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ま</a:t>
            </a:r>
            <a:r>
              <a:rPr sz="1600" b="1" spc="15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せ</a:t>
            </a:r>
            <a:r>
              <a:rPr sz="1600" b="1" spc="55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ん</a:t>
            </a:r>
            <a:r>
              <a:rPr sz="1600" b="1" spc="-145" dirty="0">
                <a:solidFill>
                  <a:srgbClr val="F65B9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か？</a:t>
            </a:r>
            <a:endParaRPr sz="16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Yu Gothic Medium"/>
            </a:endParaRPr>
          </a:p>
        </p:txBody>
      </p:sp>
      <p:sp>
        <p:nvSpPr>
          <p:cNvPr id="80" name="object 8"/>
          <p:cNvSpPr/>
          <p:nvPr/>
        </p:nvSpPr>
        <p:spPr>
          <a:xfrm>
            <a:off x="1511300" y="6798140"/>
            <a:ext cx="660400" cy="24552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6"/>
          <p:cNvSpPr/>
          <p:nvPr/>
        </p:nvSpPr>
        <p:spPr>
          <a:xfrm>
            <a:off x="3396908" y="6776143"/>
            <a:ext cx="308610" cy="308610"/>
          </a:xfrm>
          <a:custGeom>
            <a:avLst/>
            <a:gdLst/>
            <a:ahLst/>
            <a:cxnLst/>
            <a:rect l="l" t="t" r="r" b="b"/>
            <a:pathLst>
              <a:path w="308610" h="308609">
                <a:moveTo>
                  <a:pt x="154254" y="0"/>
                </a:moveTo>
                <a:lnTo>
                  <a:pt x="105503" y="7868"/>
                </a:lnTo>
                <a:lnTo>
                  <a:pt x="63159" y="29776"/>
                </a:lnTo>
                <a:lnTo>
                  <a:pt x="29765" y="63181"/>
                </a:lnTo>
                <a:lnTo>
                  <a:pt x="7865" y="105538"/>
                </a:lnTo>
                <a:lnTo>
                  <a:pt x="0" y="154304"/>
                </a:lnTo>
                <a:lnTo>
                  <a:pt x="7865" y="203080"/>
                </a:lnTo>
                <a:lnTo>
                  <a:pt x="29765" y="245439"/>
                </a:lnTo>
                <a:lnTo>
                  <a:pt x="63159" y="278840"/>
                </a:lnTo>
                <a:lnTo>
                  <a:pt x="105503" y="300744"/>
                </a:lnTo>
                <a:lnTo>
                  <a:pt x="154254" y="308609"/>
                </a:lnTo>
                <a:lnTo>
                  <a:pt x="203025" y="300744"/>
                </a:lnTo>
                <a:lnTo>
                  <a:pt x="245383" y="278840"/>
                </a:lnTo>
                <a:lnTo>
                  <a:pt x="278786" y="245439"/>
                </a:lnTo>
                <a:lnTo>
                  <a:pt x="300692" y="203080"/>
                </a:lnTo>
                <a:lnTo>
                  <a:pt x="308559" y="154304"/>
                </a:lnTo>
                <a:lnTo>
                  <a:pt x="300692" y="105538"/>
                </a:lnTo>
                <a:lnTo>
                  <a:pt x="278786" y="63181"/>
                </a:lnTo>
                <a:lnTo>
                  <a:pt x="245383" y="29776"/>
                </a:lnTo>
                <a:lnTo>
                  <a:pt x="203025" y="7868"/>
                </a:lnTo>
                <a:lnTo>
                  <a:pt x="154254" y="0"/>
                </a:lnTo>
                <a:close/>
              </a:path>
            </a:pathLst>
          </a:custGeom>
          <a:solidFill>
            <a:srgbClr val="F65B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11"/>
          <p:cNvSpPr/>
          <p:nvPr/>
        </p:nvSpPr>
        <p:spPr>
          <a:xfrm>
            <a:off x="3915829" y="6798140"/>
            <a:ext cx="660400" cy="24552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9"/>
          <p:cNvSpPr/>
          <p:nvPr/>
        </p:nvSpPr>
        <p:spPr>
          <a:xfrm>
            <a:off x="5801443" y="6776143"/>
            <a:ext cx="308610" cy="308610"/>
          </a:xfrm>
          <a:custGeom>
            <a:avLst/>
            <a:gdLst/>
            <a:ahLst/>
            <a:cxnLst/>
            <a:rect l="l" t="t" r="r" b="b"/>
            <a:pathLst>
              <a:path w="308610" h="308609">
                <a:moveTo>
                  <a:pt x="154241" y="0"/>
                </a:moveTo>
                <a:lnTo>
                  <a:pt x="105491" y="7868"/>
                </a:lnTo>
                <a:lnTo>
                  <a:pt x="63151" y="29776"/>
                </a:lnTo>
                <a:lnTo>
                  <a:pt x="29761" y="63181"/>
                </a:lnTo>
                <a:lnTo>
                  <a:pt x="7863" y="105538"/>
                </a:lnTo>
                <a:lnTo>
                  <a:pt x="0" y="154304"/>
                </a:lnTo>
                <a:lnTo>
                  <a:pt x="7863" y="203080"/>
                </a:lnTo>
                <a:lnTo>
                  <a:pt x="29761" y="245439"/>
                </a:lnTo>
                <a:lnTo>
                  <a:pt x="63151" y="278840"/>
                </a:lnTo>
                <a:lnTo>
                  <a:pt x="105491" y="300744"/>
                </a:lnTo>
                <a:lnTo>
                  <a:pt x="154241" y="308609"/>
                </a:lnTo>
                <a:lnTo>
                  <a:pt x="203012" y="300744"/>
                </a:lnTo>
                <a:lnTo>
                  <a:pt x="245370" y="278840"/>
                </a:lnTo>
                <a:lnTo>
                  <a:pt x="278773" y="245439"/>
                </a:lnTo>
                <a:lnTo>
                  <a:pt x="300679" y="203080"/>
                </a:lnTo>
                <a:lnTo>
                  <a:pt x="308546" y="154304"/>
                </a:lnTo>
                <a:lnTo>
                  <a:pt x="300679" y="105538"/>
                </a:lnTo>
                <a:lnTo>
                  <a:pt x="278773" y="63181"/>
                </a:lnTo>
                <a:lnTo>
                  <a:pt x="245370" y="29776"/>
                </a:lnTo>
                <a:lnTo>
                  <a:pt x="203012" y="7868"/>
                </a:lnTo>
                <a:lnTo>
                  <a:pt x="154241" y="0"/>
                </a:lnTo>
                <a:close/>
              </a:path>
            </a:pathLst>
          </a:custGeom>
          <a:solidFill>
            <a:srgbClr val="4BDD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正方形/長方形 20"/>
          <p:cNvSpPr/>
          <p:nvPr/>
        </p:nvSpPr>
        <p:spPr>
          <a:xfrm>
            <a:off x="2130136" y="6481974"/>
            <a:ext cx="13513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800" b="1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3.11</a:t>
            </a:r>
            <a:endParaRPr lang="ja-JP" altLang="en-US" sz="4800" b="1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4506383" y="6500527"/>
            <a:ext cx="13853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800" b="1" dirty="0" smtClean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3.18</a:t>
            </a:r>
            <a:endParaRPr lang="ja-JP" altLang="en-US" sz="4800" b="1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1557955" y="6798140"/>
            <a:ext cx="5966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第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</a:t>
            </a:r>
          </a:p>
        </p:txBody>
      </p:sp>
      <p:sp>
        <p:nvSpPr>
          <p:cNvPr id="87" name="正方形/長方形 86"/>
          <p:cNvSpPr/>
          <p:nvPr/>
        </p:nvSpPr>
        <p:spPr>
          <a:xfrm>
            <a:off x="3947710" y="6798140"/>
            <a:ext cx="5966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第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</a:t>
            </a:r>
            <a:endParaRPr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323318" y="6802720"/>
            <a:ext cx="45397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sun</a:t>
            </a:r>
            <a:endParaRPr lang="ja-JP" altLang="en-US" sz="11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9" name="正方形/長方形 88"/>
          <p:cNvSpPr/>
          <p:nvPr/>
        </p:nvSpPr>
        <p:spPr>
          <a:xfrm>
            <a:off x="5731742" y="6804590"/>
            <a:ext cx="45397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sun</a:t>
            </a:r>
            <a:endParaRPr lang="ja-JP" altLang="en-US" sz="11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0" name="object 12"/>
          <p:cNvSpPr txBox="1"/>
          <p:nvPr/>
        </p:nvSpPr>
        <p:spPr>
          <a:xfrm>
            <a:off x="1780140" y="7225996"/>
            <a:ext cx="4556598" cy="5765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8890">
              <a:lnSpc>
                <a:spcPct val="128200"/>
              </a:lnSpc>
              <a:spcBef>
                <a:spcPts val="95"/>
              </a:spcBef>
              <a:tabLst>
                <a:tab pos="2299970" algn="l"/>
              </a:tabLst>
            </a:pPr>
            <a:r>
              <a:rPr sz="1400" spc="-6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会場／○○区児童センター	時間／am10:00～</a:t>
            </a:r>
            <a:r>
              <a:rPr sz="1400" spc="-6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11:00</a:t>
            </a:r>
            <a:endParaRPr lang="en-US" sz="1400" spc="-60" dirty="0" smtClean="0">
              <a:solidFill>
                <a:srgbClr val="231F2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PMingLiU"/>
            </a:endParaRPr>
          </a:p>
          <a:p>
            <a:pPr marL="12700" marR="5080" indent="8890">
              <a:lnSpc>
                <a:spcPct val="128200"/>
              </a:lnSpc>
              <a:spcBef>
                <a:spcPts val="95"/>
              </a:spcBef>
              <a:tabLst>
                <a:tab pos="2299970" algn="l"/>
              </a:tabLst>
            </a:pPr>
            <a:r>
              <a:rPr sz="1400" spc="-6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対象</a:t>
            </a:r>
            <a:r>
              <a:rPr sz="1400" spc="-6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／3ヶ月～1歳前後の赤ちゃんとママ・</a:t>
            </a:r>
            <a:r>
              <a:rPr sz="1400" spc="-6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パパ</a:t>
            </a:r>
            <a:endParaRPr sz="1400" spc="-60" dirty="0">
              <a:latin typeface="メイリオ" panose="020B0604030504040204" pitchFamily="50" charset="-128"/>
              <a:ea typeface="メイリオ" panose="020B0604030504040204" pitchFamily="50" charset="-128"/>
              <a:cs typeface="PMingLiU"/>
            </a:endParaRPr>
          </a:p>
        </p:txBody>
      </p:sp>
      <p:pic>
        <p:nvPicPr>
          <p:cNvPr id="60" name="図 5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481" y="8295202"/>
            <a:ext cx="1656000" cy="792929"/>
          </a:xfrm>
          <a:prstGeom prst="rect">
            <a:avLst/>
          </a:prstGeom>
        </p:spPr>
      </p:pic>
      <p:pic>
        <p:nvPicPr>
          <p:cNvPr id="61" name="図 6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591" y="8343642"/>
            <a:ext cx="1656000" cy="792928"/>
          </a:xfrm>
          <a:prstGeom prst="rect">
            <a:avLst/>
          </a:prstGeom>
        </p:spPr>
      </p:pic>
      <p:pic>
        <p:nvPicPr>
          <p:cNvPr id="62" name="図 6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933" y="8212690"/>
            <a:ext cx="1656000" cy="792926"/>
          </a:xfrm>
          <a:prstGeom prst="rect">
            <a:avLst/>
          </a:prstGeom>
        </p:spPr>
      </p:pic>
      <p:sp>
        <p:nvSpPr>
          <p:cNvPr id="24" name="正方形/長方形 23"/>
          <p:cNvSpPr/>
          <p:nvPr/>
        </p:nvSpPr>
        <p:spPr>
          <a:xfrm>
            <a:off x="2895134" y="7993137"/>
            <a:ext cx="2236510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ベビーヨガの効果</a:t>
            </a:r>
          </a:p>
        </p:txBody>
      </p:sp>
      <p:sp>
        <p:nvSpPr>
          <p:cNvPr id="25" name="正方形/長方形 24"/>
          <p:cNvSpPr/>
          <p:nvPr/>
        </p:nvSpPr>
        <p:spPr>
          <a:xfrm rot="20965287">
            <a:off x="1487575" y="8549247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夜泣きの改善</a:t>
            </a:r>
          </a:p>
        </p:txBody>
      </p:sp>
      <p:sp>
        <p:nvSpPr>
          <p:cNvPr id="96" name="正方形/長方形 95"/>
          <p:cNvSpPr/>
          <p:nvPr/>
        </p:nvSpPr>
        <p:spPr>
          <a:xfrm rot="20965287">
            <a:off x="3119418" y="8577384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運動機能の向上</a:t>
            </a:r>
            <a:endParaRPr lang="ja-JP" altLang="en-US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9" name="正方形/長方形 98"/>
          <p:cNvSpPr/>
          <p:nvPr/>
        </p:nvSpPr>
        <p:spPr>
          <a:xfrm rot="20965287">
            <a:off x="4851093" y="8452097"/>
            <a:ext cx="14863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spc="-15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リラックス効果</a:t>
            </a:r>
            <a:endParaRPr lang="ja-JP" altLang="en-US" sz="1600" b="1" spc="-15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0" name="object 2"/>
          <p:cNvSpPr txBox="1"/>
          <p:nvPr/>
        </p:nvSpPr>
        <p:spPr>
          <a:xfrm>
            <a:off x="3558371" y="9310264"/>
            <a:ext cx="1976755" cy="468718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15"/>
              </a:spcBef>
            </a:pPr>
            <a:r>
              <a:rPr sz="1800" b="1" spc="1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○○区児</a:t>
            </a:r>
            <a:r>
              <a:rPr sz="1800" b="1" spc="-3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童</a:t>
            </a:r>
            <a:r>
              <a:rPr sz="1800" b="1" spc="-16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セ</a:t>
            </a:r>
            <a:r>
              <a:rPr sz="1800" b="1" spc="-19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ン</a:t>
            </a:r>
            <a:r>
              <a:rPr sz="1800" b="1" spc="-12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タ</a:t>
            </a:r>
            <a:r>
              <a:rPr sz="1800" b="1" spc="1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ー</a:t>
            </a:r>
            <a:endParaRPr sz="18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Yu Gothic Medium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00" b="0" spc="5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会館時間</a:t>
            </a:r>
            <a:r>
              <a:rPr sz="900" b="0" spc="-2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／9：00～18：00</a:t>
            </a:r>
            <a:endParaRPr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Yu Gothic Medium"/>
            </a:endParaRPr>
          </a:p>
        </p:txBody>
      </p:sp>
      <p:sp>
        <p:nvSpPr>
          <p:cNvPr id="101" name="object 3"/>
          <p:cNvSpPr txBox="1"/>
          <p:nvPr/>
        </p:nvSpPr>
        <p:spPr>
          <a:xfrm>
            <a:off x="3873807" y="9810038"/>
            <a:ext cx="2240450" cy="44691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800" b="1" spc="5" dirty="0" smtClean="0">
                <a:solidFill>
                  <a:srgbClr val="231F20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03-1234-1111</a:t>
            </a:r>
            <a:endParaRPr sz="2800" b="1" dirty="0"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2" name="object 3"/>
          <p:cNvSpPr txBox="1"/>
          <p:nvPr/>
        </p:nvSpPr>
        <p:spPr>
          <a:xfrm>
            <a:off x="3545732" y="9896486"/>
            <a:ext cx="461025" cy="35073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175" b="0" spc="7" baseline="9578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Yu Gothic Medium"/>
              </a:rPr>
              <a:t>Tel.</a:t>
            </a:r>
            <a:endParaRPr sz="2750" dirty="0">
              <a:latin typeface="メイリオ" panose="020B0604030504040204" pitchFamily="50" charset="-128"/>
              <a:ea typeface="メイリオ" panose="020B0604030504040204" pitchFamily="50" charset="-128"/>
              <a:cs typeface="Yu Gothic Medium"/>
            </a:endParaRPr>
          </a:p>
        </p:txBody>
      </p:sp>
      <p:sp>
        <p:nvSpPr>
          <p:cNvPr id="103" name="object 5"/>
          <p:cNvSpPr txBox="1"/>
          <p:nvPr/>
        </p:nvSpPr>
        <p:spPr>
          <a:xfrm>
            <a:off x="3548511" y="10157572"/>
            <a:ext cx="2385695" cy="413384"/>
          </a:xfrm>
          <a:prstGeom prst="rect">
            <a:avLst/>
          </a:prstGeom>
        </p:spPr>
        <p:txBody>
          <a:bodyPr vert="horz" wrap="square" lIns="0" tIns="850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sz="1050" spc="8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Calibri"/>
              </a:rPr>
              <a:t>http://www.askult.com/</a:t>
            </a:r>
            <a:endParaRPr sz="1050" dirty="0">
              <a:latin typeface="メイリオ" panose="020B0604030504040204" pitchFamily="50" charset="-128"/>
              <a:ea typeface="メイリオ" panose="020B0604030504040204" pitchFamily="50" charset="-128"/>
              <a:cs typeface="Calibri"/>
            </a:endParaRPr>
          </a:p>
          <a:p>
            <a:pPr marL="15240">
              <a:lnSpc>
                <a:spcPct val="100000"/>
              </a:lnSpc>
              <a:spcBef>
                <a:spcPts val="380"/>
              </a:spcBef>
            </a:pPr>
            <a:r>
              <a:rPr sz="700" spc="13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JR○○○線○○○○駅下車○番出</a:t>
            </a:r>
            <a:r>
              <a:rPr sz="700" spc="8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口</a:t>
            </a:r>
            <a:r>
              <a:rPr sz="700" spc="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よ</a:t>
            </a:r>
            <a:r>
              <a:rPr sz="700" spc="4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り</a:t>
            </a:r>
            <a:r>
              <a:rPr sz="700" spc="13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徒歩○</a:t>
            </a:r>
            <a:r>
              <a:rPr sz="700" spc="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分</a:t>
            </a:r>
            <a:r>
              <a:rPr sz="700" spc="-4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 </a:t>
            </a:r>
            <a:endParaRPr sz="700" dirty="0">
              <a:latin typeface="メイリオ" panose="020B0604030504040204" pitchFamily="50" charset="-128"/>
              <a:ea typeface="メイリオ" panose="020B0604030504040204" pitchFamily="50" charset="-128"/>
              <a:cs typeface="PMingLiU"/>
            </a:endParaRPr>
          </a:p>
        </p:txBody>
      </p:sp>
      <p:sp>
        <p:nvSpPr>
          <p:cNvPr id="105" name="object 4"/>
          <p:cNvSpPr txBox="1"/>
          <p:nvPr/>
        </p:nvSpPr>
        <p:spPr>
          <a:xfrm>
            <a:off x="1736242" y="9328112"/>
            <a:ext cx="1705610" cy="1236345"/>
          </a:xfrm>
          <a:prstGeom prst="rect">
            <a:avLst/>
          </a:prstGeom>
          <a:solidFill>
            <a:srgbClr val="E6E7E8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050" dirty="0">
              <a:latin typeface="Times New Roman"/>
              <a:cs typeface="Times New Roman"/>
            </a:endParaRPr>
          </a:p>
          <a:p>
            <a:pPr marL="11430" algn="ctr">
              <a:lnSpc>
                <a:spcPct val="100000"/>
              </a:lnSpc>
            </a:pPr>
            <a:r>
              <a:rPr sz="1050" spc="114" dirty="0">
                <a:solidFill>
                  <a:srgbClr val="A7A9AC"/>
                </a:solidFill>
                <a:latin typeface="Georgia"/>
                <a:cs typeface="Georgia"/>
              </a:rPr>
              <a:t>MAP</a:t>
            </a:r>
            <a:r>
              <a:rPr sz="1050" spc="-65" dirty="0">
                <a:solidFill>
                  <a:srgbClr val="A7A9AC"/>
                </a:solidFill>
                <a:latin typeface="Georgia"/>
                <a:cs typeface="Georgia"/>
              </a:rPr>
              <a:t> </a:t>
            </a:r>
            <a:endParaRPr sz="1050" dirty="0"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157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2018-02-24T14:00:21Z</dcterms:modified>
</cp:coreProperties>
</file>