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6" r:id="rId3"/>
  </p:sldIdLst>
  <p:sldSz cx="10907713" cy="7775575"/>
  <p:notesSz cx="6742113" cy="9872663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C6E"/>
    <a:srgbClr val="3E5472"/>
    <a:srgbClr val="3E7254"/>
    <a:srgbClr val="3E7256"/>
    <a:srgbClr val="51B6AF"/>
    <a:srgbClr val="EEA13A"/>
    <a:srgbClr val="3BA0E8"/>
    <a:srgbClr val="3EB7EB"/>
    <a:srgbClr val="000099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0864" tIns="45432" rIns="90864" bIns="4543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2" y="0"/>
            <a:ext cx="2921582" cy="495348"/>
          </a:xfrm>
          <a:prstGeom prst="rect">
            <a:avLst/>
          </a:prstGeom>
        </p:spPr>
        <p:txBody>
          <a:bodyPr vert="horz" lIns="90864" tIns="45432" rIns="90864" bIns="45432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3463" y="1233488"/>
            <a:ext cx="4675187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64" tIns="45432" rIns="90864" bIns="4543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0"/>
            <a:ext cx="5393690" cy="3887361"/>
          </a:xfrm>
          <a:prstGeom prst="rect">
            <a:avLst/>
          </a:prstGeom>
        </p:spPr>
        <p:txBody>
          <a:bodyPr vert="horz" lIns="90864" tIns="45432" rIns="90864" bIns="4543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21582" cy="495347"/>
          </a:xfrm>
          <a:prstGeom prst="rect">
            <a:avLst/>
          </a:prstGeom>
        </p:spPr>
        <p:txBody>
          <a:bodyPr vert="horz" lIns="90864" tIns="45432" rIns="90864" bIns="4543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2" y="9377318"/>
            <a:ext cx="2921582" cy="495347"/>
          </a:xfrm>
          <a:prstGeom prst="rect">
            <a:avLst/>
          </a:prstGeom>
        </p:spPr>
        <p:txBody>
          <a:bodyPr vert="horz" lIns="90864" tIns="45432" rIns="90864" bIns="45432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3669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13" y="0"/>
            <a:ext cx="3852000" cy="6276336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19" y="707688"/>
            <a:ext cx="7200000" cy="5171154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2772"/>
            <a:ext cx="10904400" cy="1997843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97" y="1326270"/>
            <a:ext cx="902210" cy="90221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315" y="3176267"/>
            <a:ext cx="3096000" cy="176316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315" y="4570792"/>
            <a:ext cx="3096000" cy="17631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475" y="6022257"/>
            <a:ext cx="2520000" cy="153614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851" y="6913763"/>
            <a:ext cx="411481" cy="256033"/>
          </a:xfrm>
          <a:prstGeom prst="rect">
            <a:avLst/>
          </a:prstGeom>
        </p:spPr>
      </p:pic>
      <p:sp>
        <p:nvSpPr>
          <p:cNvPr id="17" name="object 2"/>
          <p:cNvSpPr txBox="1"/>
          <p:nvPr/>
        </p:nvSpPr>
        <p:spPr>
          <a:xfrm>
            <a:off x="1088921" y="202552"/>
            <a:ext cx="499808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-229" dirty="0">
                <a:solidFill>
                  <a:srgbClr val="3E5472"/>
                </a:solidFill>
                <a:latin typeface="ＭＳ Ｐゴシック"/>
                <a:cs typeface="ＭＳ Ｐゴシック"/>
              </a:rPr>
              <a:t>アスク</a:t>
            </a:r>
            <a:r>
              <a:rPr sz="4500" dirty="0">
                <a:solidFill>
                  <a:srgbClr val="3E5472"/>
                </a:solidFill>
                <a:latin typeface="ＭＳ Ｐゴシック"/>
                <a:cs typeface="ＭＳ Ｐゴシック"/>
              </a:rPr>
              <a:t>ル</a:t>
            </a:r>
            <a:r>
              <a:rPr sz="4500" spc="-520" dirty="0">
                <a:solidFill>
                  <a:srgbClr val="3E5472"/>
                </a:solidFill>
                <a:latin typeface="ＭＳ Ｐゴシック"/>
                <a:cs typeface="ＭＳ Ｐゴシック"/>
              </a:rPr>
              <a:t> </a:t>
            </a:r>
            <a:r>
              <a:rPr sz="4500" dirty="0">
                <a:solidFill>
                  <a:srgbClr val="3E5472"/>
                </a:solidFill>
                <a:latin typeface="ＭＳ Ｐゴシック"/>
                <a:cs typeface="ＭＳ Ｐゴシック"/>
              </a:rPr>
              <a:t>・</a:t>
            </a:r>
            <a:r>
              <a:rPr sz="4500" spc="-520" dirty="0">
                <a:solidFill>
                  <a:srgbClr val="3E5472"/>
                </a:solidFill>
                <a:latin typeface="ＭＳ Ｐゴシック"/>
                <a:cs typeface="ＭＳ Ｐゴシック"/>
              </a:rPr>
              <a:t> </a:t>
            </a:r>
            <a:r>
              <a:rPr sz="4500" spc="-229" dirty="0">
                <a:solidFill>
                  <a:srgbClr val="3E5472"/>
                </a:solidFill>
                <a:latin typeface="ＭＳ Ｐゴシック"/>
                <a:cs typeface="ＭＳ Ｐゴシック"/>
              </a:rPr>
              <a:t>ヘアサロン</a:t>
            </a:r>
            <a:endParaRPr sz="4500" dirty="0">
              <a:solidFill>
                <a:srgbClr val="3E5472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18" name="object 5"/>
          <p:cNvSpPr txBox="1"/>
          <p:nvPr/>
        </p:nvSpPr>
        <p:spPr>
          <a:xfrm>
            <a:off x="2877649" y="611519"/>
            <a:ext cx="2268000" cy="27578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7900" spc="-710" dirty="0" smtClean="0">
                <a:solidFill>
                  <a:srgbClr val="D71C6E"/>
                </a:solidFill>
                <a:latin typeface="ＭＳ Ｐゴシック"/>
                <a:cs typeface="ＭＳ Ｐゴシック"/>
              </a:rPr>
              <a:t>5</a:t>
            </a:r>
            <a:r>
              <a:rPr sz="17900" spc="-640" dirty="0" smtClean="0">
                <a:solidFill>
                  <a:srgbClr val="D71C6E"/>
                </a:solidFill>
                <a:latin typeface="ＭＳ Ｐゴシック"/>
                <a:cs typeface="ＭＳ Ｐゴシック"/>
              </a:rPr>
              <a:t>0</a:t>
            </a:r>
            <a:endParaRPr sz="7700" dirty="0">
              <a:solidFill>
                <a:srgbClr val="D71C6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0" name="object 9"/>
          <p:cNvSpPr txBox="1"/>
          <p:nvPr/>
        </p:nvSpPr>
        <p:spPr>
          <a:xfrm>
            <a:off x="2008742" y="6058783"/>
            <a:ext cx="4226560" cy="1538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">
              <a:lnSpc>
                <a:spcPts val="113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ご予</a:t>
            </a:r>
            <a:r>
              <a:rPr sz="11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約、お問い合わせはお気軽にどうぞ</a:t>
            </a:r>
            <a:r>
              <a:rPr sz="11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。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22" name="object 13"/>
          <p:cNvSpPr txBox="1"/>
          <p:nvPr/>
        </p:nvSpPr>
        <p:spPr>
          <a:xfrm>
            <a:off x="7341376" y="3423527"/>
            <a:ext cx="122400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カッ</a:t>
            </a: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ト</a:t>
            </a:r>
            <a:r>
              <a:rPr sz="1100" spc="-105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100" spc="8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・</a:t>
            </a:r>
            <a:r>
              <a:rPr sz="1100" spc="-110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シャンプ</a:t>
            </a:r>
            <a:r>
              <a:rPr sz="1100" spc="-72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ー</a:t>
            </a:r>
            <a:endParaRPr sz="11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3" name="object 14"/>
          <p:cNvSpPr txBox="1"/>
          <p:nvPr/>
        </p:nvSpPr>
        <p:spPr>
          <a:xfrm>
            <a:off x="9158450" y="3423365"/>
            <a:ext cx="131064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4,800</a:t>
            </a:r>
            <a:r>
              <a:rPr sz="1800" spc="-172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2,430</a:t>
            </a:r>
            <a:r>
              <a:rPr sz="1300" spc="-2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</a:p>
        </p:txBody>
      </p:sp>
      <p:sp>
        <p:nvSpPr>
          <p:cNvPr id="24" name="object 15"/>
          <p:cNvSpPr txBox="1"/>
          <p:nvPr/>
        </p:nvSpPr>
        <p:spPr>
          <a:xfrm>
            <a:off x="7341377" y="3635581"/>
            <a:ext cx="158400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メンズカット</a:t>
            </a:r>
            <a:r>
              <a:rPr sz="1100" spc="-105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100" spc="8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・</a:t>
            </a:r>
            <a:r>
              <a:rPr sz="1100" spc="-110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シャンプ</a:t>
            </a:r>
            <a:r>
              <a:rPr sz="1100" spc="-73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ー</a:t>
            </a:r>
            <a:endParaRPr sz="11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5" name="object 17"/>
          <p:cNvSpPr txBox="1"/>
          <p:nvPr/>
        </p:nvSpPr>
        <p:spPr>
          <a:xfrm>
            <a:off x="7341389" y="3832209"/>
            <a:ext cx="115697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ヘアーマニュキュ</a:t>
            </a: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ア</a:t>
            </a:r>
          </a:p>
        </p:txBody>
      </p:sp>
      <p:sp>
        <p:nvSpPr>
          <p:cNvPr id="26" name="object 18"/>
          <p:cNvSpPr txBox="1"/>
          <p:nvPr/>
        </p:nvSpPr>
        <p:spPr>
          <a:xfrm>
            <a:off x="7340496" y="4804875"/>
            <a:ext cx="75628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トリートメント</a:t>
            </a:r>
            <a:endParaRPr sz="11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7" name="object 19"/>
          <p:cNvSpPr txBox="1"/>
          <p:nvPr/>
        </p:nvSpPr>
        <p:spPr>
          <a:xfrm>
            <a:off x="9153853" y="4804714"/>
            <a:ext cx="131064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3,240</a:t>
            </a:r>
            <a:r>
              <a:rPr sz="1800" spc="-172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1,080</a:t>
            </a:r>
            <a:r>
              <a:rPr sz="1300" spc="-2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</a:p>
        </p:txBody>
      </p:sp>
      <p:sp>
        <p:nvSpPr>
          <p:cNvPr id="28" name="object 20"/>
          <p:cNvSpPr txBox="1"/>
          <p:nvPr/>
        </p:nvSpPr>
        <p:spPr>
          <a:xfrm>
            <a:off x="7340496" y="5001502"/>
            <a:ext cx="106807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クイックヘッドスパ</a:t>
            </a:r>
          </a:p>
        </p:txBody>
      </p:sp>
      <p:sp>
        <p:nvSpPr>
          <p:cNvPr id="29" name="object 21"/>
          <p:cNvSpPr txBox="1"/>
          <p:nvPr/>
        </p:nvSpPr>
        <p:spPr>
          <a:xfrm>
            <a:off x="9272098" y="5001340"/>
            <a:ext cx="118364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2,160</a:t>
            </a:r>
            <a:r>
              <a:rPr sz="1800" spc="-172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540</a:t>
            </a:r>
            <a:r>
              <a:rPr sz="1300" spc="-2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  <a:endParaRPr sz="1300">
              <a:solidFill>
                <a:schemeClr val="bg1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30" name="object 22"/>
          <p:cNvSpPr txBox="1"/>
          <p:nvPr/>
        </p:nvSpPr>
        <p:spPr>
          <a:xfrm>
            <a:off x="7341389" y="4012551"/>
            <a:ext cx="432434" cy="1965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" marR="5080" indent="-6985">
              <a:lnSpc>
                <a:spcPct val="126400"/>
              </a:lnSpc>
              <a:spcBef>
                <a:spcPts val="100"/>
              </a:spcBef>
            </a:pPr>
            <a:r>
              <a:rPr sz="1100" spc="-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カラー</a:t>
            </a:r>
            <a:endParaRPr sz="11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1" name="object 23"/>
          <p:cNvSpPr txBox="1"/>
          <p:nvPr/>
        </p:nvSpPr>
        <p:spPr>
          <a:xfrm>
            <a:off x="9156930" y="3819347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6,480</a:t>
            </a:r>
            <a:r>
              <a:rPr sz="1800" spc="-179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3,240</a:t>
            </a:r>
            <a:r>
              <a:rPr sz="1300" spc="-3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 smtClean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solidFill>
                <a:schemeClr val="bg1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32" name="object 24"/>
          <p:cNvSpPr txBox="1"/>
          <p:nvPr/>
        </p:nvSpPr>
        <p:spPr>
          <a:xfrm>
            <a:off x="7332329" y="5286977"/>
            <a:ext cx="2717165" cy="4489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4"/>
              </a:lnSpc>
              <a:spcBef>
                <a:spcPts val="100"/>
              </a:spcBef>
            </a:pPr>
            <a:r>
              <a:rPr sz="1400" spc="130" dirty="0">
                <a:solidFill>
                  <a:schemeClr val="bg1"/>
                </a:solidFill>
                <a:latin typeface="ＭＳ Ｐゴシック"/>
                <a:cs typeface="ＭＳ Ｐゴシック"/>
              </a:rPr>
              <a:t>OPEN</a:t>
            </a:r>
            <a:r>
              <a:rPr sz="1400" spc="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err="1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  <a:p>
            <a:pPr marL="735330">
              <a:lnSpc>
                <a:spcPts val="1664"/>
              </a:lnSpc>
            </a:pPr>
            <a:r>
              <a:rPr sz="14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日曜</a:t>
            </a:r>
            <a:r>
              <a:rPr sz="1400" spc="-90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・</a:t>
            </a:r>
            <a:r>
              <a:rPr sz="1400" spc="-90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err="1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祝日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3" name="object 9"/>
          <p:cNvSpPr txBox="1"/>
          <p:nvPr/>
        </p:nvSpPr>
        <p:spPr>
          <a:xfrm>
            <a:off x="1978511" y="6173406"/>
            <a:ext cx="4226560" cy="5642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ts val="4340"/>
              </a:lnSpc>
            </a:pPr>
            <a:r>
              <a:rPr sz="3800" spc="-19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</a:t>
            </a:r>
            <a:r>
              <a:rPr sz="38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ル</a:t>
            </a:r>
            <a:r>
              <a:rPr sz="3800" spc="-44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38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3800" spc="-4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3800" spc="-19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ヘアサロン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34" name="object 9"/>
          <p:cNvSpPr txBox="1"/>
          <p:nvPr/>
        </p:nvSpPr>
        <p:spPr>
          <a:xfrm>
            <a:off x="2478683" y="6698322"/>
            <a:ext cx="37440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3820">
              <a:lnSpc>
                <a:spcPts val="4825"/>
              </a:lnSpc>
            </a:pPr>
            <a:r>
              <a:rPr sz="41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35" name="object 9"/>
          <p:cNvSpPr txBox="1"/>
          <p:nvPr/>
        </p:nvSpPr>
        <p:spPr>
          <a:xfrm>
            <a:off x="2033114" y="7306161"/>
            <a:ext cx="4226560" cy="2180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560"/>
              </a:lnSpc>
              <a:tabLst>
                <a:tab pos="137160" algn="l"/>
              </a:tabLst>
            </a:pPr>
            <a:r>
              <a:rPr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lang="en-US" sz="2100" spc="800" baseline="40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baseline="3968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http</a:t>
            </a:r>
            <a:r>
              <a:rPr sz="2100" baseline="3968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//asukult.com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36" name="object 5"/>
          <p:cNvSpPr txBox="1"/>
          <p:nvPr/>
        </p:nvSpPr>
        <p:spPr>
          <a:xfrm>
            <a:off x="4985562" y="1947910"/>
            <a:ext cx="2016000" cy="12009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7700" spc="-5" dirty="0" smtClean="0">
                <a:solidFill>
                  <a:srgbClr val="D71C6E"/>
                </a:solidFill>
                <a:latin typeface="ＭＳ Ｐゴシック"/>
                <a:cs typeface="ＭＳ Ｐゴシック"/>
              </a:rPr>
              <a:t>OFF</a:t>
            </a:r>
            <a:endParaRPr sz="7700" dirty="0">
              <a:solidFill>
                <a:srgbClr val="D71C6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7" name="object 6"/>
          <p:cNvSpPr txBox="1"/>
          <p:nvPr/>
        </p:nvSpPr>
        <p:spPr>
          <a:xfrm>
            <a:off x="5861752" y="1293633"/>
            <a:ext cx="833755" cy="643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3/</a:t>
            </a:r>
            <a:r>
              <a:rPr sz="405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31</a:t>
            </a:r>
            <a:endParaRPr sz="405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7"/>
          <p:cNvSpPr txBox="1"/>
          <p:nvPr/>
        </p:nvSpPr>
        <p:spPr>
          <a:xfrm>
            <a:off x="6009365" y="1810499"/>
            <a:ext cx="471170" cy="3321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ま</a:t>
            </a:r>
            <a:r>
              <a:rPr sz="20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で</a:t>
            </a:r>
            <a:endParaRPr sz="2000">
              <a:latin typeface="ＭＳ Ｐゴシック"/>
              <a:cs typeface="ＭＳ Ｐゴシック"/>
            </a:endParaRPr>
          </a:p>
        </p:txBody>
      </p:sp>
      <p:sp>
        <p:nvSpPr>
          <p:cNvPr id="39" name="object 11"/>
          <p:cNvSpPr txBox="1"/>
          <p:nvPr/>
        </p:nvSpPr>
        <p:spPr>
          <a:xfrm>
            <a:off x="7343841" y="3183496"/>
            <a:ext cx="3024000" cy="16671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50165">
              <a:lnSpc>
                <a:spcPts val="1270"/>
              </a:lnSpc>
            </a:pP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新規限定メニュー</a:t>
            </a:r>
          </a:p>
        </p:txBody>
      </p:sp>
      <p:sp>
        <p:nvSpPr>
          <p:cNvPr id="40" name="object 12"/>
          <p:cNvSpPr txBox="1"/>
          <p:nvPr/>
        </p:nvSpPr>
        <p:spPr>
          <a:xfrm>
            <a:off x="7343841" y="4563233"/>
            <a:ext cx="3024000" cy="16671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50165">
              <a:lnSpc>
                <a:spcPts val="1270"/>
              </a:lnSpc>
            </a:pP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オプションメニュー</a:t>
            </a:r>
          </a:p>
        </p:txBody>
      </p:sp>
      <p:sp>
        <p:nvSpPr>
          <p:cNvPr id="41" name="object 22"/>
          <p:cNvSpPr txBox="1"/>
          <p:nvPr/>
        </p:nvSpPr>
        <p:spPr>
          <a:xfrm>
            <a:off x="7341389" y="4228003"/>
            <a:ext cx="432434" cy="1965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" marR="5080" indent="-6985">
              <a:lnSpc>
                <a:spcPct val="126400"/>
              </a:lnSpc>
              <a:spcBef>
                <a:spcPts val="100"/>
              </a:spcBef>
            </a:pPr>
            <a:r>
              <a:rPr sz="110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パーマ</a:t>
            </a:r>
            <a:endParaRPr sz="11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2" name="object 23"/>
          <p:cNvSpPr txBox="1"/>
          <p:nvPr/>
        </p:nvSpPr>
        <p:spPr>
          <a:xfrm>
            <a:off x="9156930" y="4022352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1800" baseline="2314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7,020</a:t>
            </a:r>
            <a:r>
              <a:rPr sz="1800" spc="-179" baseline="2314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3,510</a:t>
            </a:r>
            <a:r>
              <a:rPr sz="1300" spc="-3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 smtClean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solidFill>
                <a:schemeClr val="bg1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43" name="object 23"/>
          <p:cNvSpPr txBox="1"/>
          <p:nvPr/>
        </p:nvSpPr>
        <p:spPr>
          <a:xfrm>
            <a:off x="9156930" y="4230863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>
              <a:lnSpc>
                <a:spcPct val="100000"/>
              </a:lnSpc>
              <a:spcBef>
                <a:spcPts val="110"/>
              </a:spcBef>
            </a:pPr>
            <a:r>
              <a:rPr sz="1800" baseline="505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9,7</a:t>
            </a:r>
            <a:r>
              <a:rPr sz="1800" baseline="2314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20</a:t>
            </a:r>
            <a:r>
              <a:rPr sz="1800" spc="-179" baseline="2314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4,860</a:t>
            </a:r>
            <a:r>
              <a:rPr sz="1300" spc="-3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</a:p>
        </p:txBody>
      </p:sp>
      <p:sp>
        <p:nvSpPr>
          <p:cNvPr id="44" name="object 14"/>
          <p:cNvSpPr txBox="1"/>
          <p:nvPr/>
        </p:nvSpPr>
        <p:spPr>
          <a:xfrm>
            <a:off x="9158450" y="3627137"/>
            <a:ext cx="131064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4,800</a:t>
            </a:r>
            <a:r>
              <a:rPr sz="1800" spc="-172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2,430</a:t>
            </a:r>
            <a:r>
              <a:rPr sz="1300" spc="-2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170" y="2128436"/>
            <a:ext cx="902210" cy="902210"/>
          </a:xfrm>
          <a:prstGeom prst="rect">
            <a:avLst/>
          </a:prstGeom>
        </p:spPr>
      </p:pic>
      <p:sp>
        <p:nvSpPr>
          <p:cNvPr id="19" name="object 8"/>
          <p:cNvSpPr txBox="1"/>
          <p:nvPr/>
        </p:nvSpPr>
        <p:spPr>
          <a:xfrm>
            <a:off x="7336289" y="562085"/>
            <a:ext cx="3214370" cy="12241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25450">
              <a:lnSpc>
                <a:spcPct val="138900"/>
              </a:lnSpc>
            </a:pPr>
            <a:r>
              <a:rPr sz="12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卒業</a:t>
            </a:r>
            <a:r>
              <a:rPr sz="1200" spc="-120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・</a:t>
            </a:r>
            <a:r>
              <a:rPr sz="1200" spc="-120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 err="1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卒園式や謝恩会などのフォーマルな</a:t>
            </a:r>
            <a:r>
              <a:rPr sz="120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 err="1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装いに向け</a:t>
            </a:r>
            <a:r>
              <a:rPr sz="1200" spc="-5" dirty="0" err="1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て</a:t>
            </a:r>
            <a:endParaRPr sz="1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  <a:p>
            <a:pPr marL="14400" marR="5080">
              <a:lnSpc>
                <a:spcPct val="138900"/>
              </a:lnSpc>
            </a:pPr>
            <a:r>
              <a:rPr sz="12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ご新規限</a:t>
            </a:r>
            <a:r>
              <a:rPr sz="12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定</a:t>
            </a:r>
            <a:r>
              <a:rPr sz="12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の特別メニューをご用意いたしました。 皆さまのご</a:t>
            </a:r>
            <a:r>
              <a:rPr sz="12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来</a:t>
            </a:r>
            <a:r>
              <a:rPr sz="12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店をスタッフ一同心より</a:t>
            </a:r>
          </a:p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お待ちして</a:t>
            </a:r>
            <a:r>
              <a:rPr sz="12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お</a:t>
            </a:r>
            <a:r>
              <a:rPr sz="12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ります。</a:t>
            </a:r>
            <a:endParaRPr sz="1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1" name="object 10"/>
          <p:cNvSpPr txBox="1"/>
          <p:nvPr/>
        </p:nvSpPr>
        <p:spPr>
          <a:xfrm>
            <a:off x="7468202" y="2323877"/>
            <a:ext cx="3087370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1100"/>
              </a:lnSpc>
            </a:pPr>
            <a:r>
              <a:rPr sz="1400" spc="-35" dirty="0">
                <a:solidFill>
                  <a:schemeClr val="bg1"/>
                </a:solidFill>
                <a:latin typeface="ＭＳ Ｐゴシック"/>
                <a:cs typeface="ＭＳ Ｐゴシック"/>
              </a:rPr>
              <a:t>期間中</a:t>
            </a:r>
            <a:r>
              <a:rPr sz="1400" spc="-204" dirty="0">
                <a:solidFill>
                  <a:schemeClr val="bg1"/>
                </a:solidFill>
                <a:latin typeface="ＭＳ Ｐゴシック"/>
                <a:cs typeface="ＭＳ Ｐゴシック"/>
              </a:rPr>
              <a:t>、</a:t>
            </a:r>
            <a:r>
              <a:rPr sz="1400" spc="-35" dirty="0">
                <a:solidFill>
                  <a:schemeClr val="bg1"/>
                </a:solidFill>
                <a:latin typeface="ＭＳ Ｐゴシック"/>
                <a:cs typeface="ＭＳ Ｐゴシック"/>
              </a:rPr>
              <a:t>２回め以降ご来店のお客様には、</a:t>
            </a:r>
            <a:endParaRPr sz="14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ts val="2600"/>
              </a:lnSpc>
            </a:pPr>
            <a:r>
              <a:rPr sz="4350" baseline="-10536" dirty="0">
                <a:solidFill>
                  <a:schemeClr val="bg1"/>
                </a:solidFill>
                <a:latin typeface="ＭＳ Ｐゴシック"/>
                <a:cs typeface="ＭＳ Ｐゴシック"/>
              </a:rPr>
              <a:t>20</a:t>
            </a:r>
            <a:r>
              <a:rPr sz="2700" baseline="-4629" dirty="0">
                <a:solidFill>
                  <a:schemeClr val="bg1"/>
                </a:solidFill>
                <a:latin typeface="ＭＳ Ｐゴシック"/>
                <a:cs typeface="ＭＳ Ｐゴシック"/>
              </a:rPr>
              <a:t>%OFF</a:t>
            </a:r>
            <a:r>
              <a:rPr sz="2700" spc="-330" baseline="-4629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クーポンを差し上げます。</a:t>
            </a:r>
          </a:p>
        </p:txBody>
      </p:sp>
      <p:sp>
        <p:nvSpPr>
          <p:cNvPr id="60" name="object 3"/>
          <p:cNvSpPr txBox="1"/>
          <p:nvPr/>
        </p:nvSpPr>
        <p:spPr>
          <a:xfrm>
            <a:off x="5099333" y="950543"/>
            <a:ext cx="645795" cy="15144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750" spc="0" dirty="0">
                <a:solidFill>
                  <a:srgbClr val="D71C6E"/>
                </a:solidFill>
                <a:latin typeface="ＭＳ Ｐゴシック"/>
                <a:cs typeface="ＭＳ Ｐゴシック"/>
              </a:rPr>
              <a:t>%</a:t>
            </a:r>
            <a:endParaRPr sz="9750" dirty="0">
              <a:solidFill>
                <a:srgbClr val="D71C6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61" name="object 6"/>
          <p:cNvSpPr txBox="1"/>
          <p:nvPr/>
        </p:nvSpPr>
        <p:spPr>
          <a:xfrm>
            <a:off x="5858339" y="1299983"/>
            <a:ext cx="833755" cy="643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3/</a:t>
            </a:r>
            <a:r>
              <a:rPr sz="405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31</a:t>
            </a:r>
            <a:endParaRPr sz="4050" dirty="0">
              <a:latin typeface="ＭＳ Ｐゴシック"/>
              <a:cs typeface="ＭＳ Ｐゴシック"/>
            </a:endParaRPr>
          </a:p>
        </p:txBody>
      </p:sp>
      <p:sp>
        <p:nvSpPr>
          <p:cNvPr id="62" name="object 7"/>
          <p:cNvSpPr txBox="1"/>
          <p:nvPr/>
        </p:nvSpPr>
        <p:spPr>
          <a:xfrm>
            <a:off x="6005952" y="1816849"/>
            <a:ext cx="471170" cy="3321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ま</a:t>
            </a:r>
            <a:r>
              <a:rPr sz="20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で</a:t>
            </a:r>
            <a:endParaRPr sz="2000">
              <a:latin typeface="ＭＳ Ｐゴシック"/>
              <a:cs typeface="ＭＳ Ｐゴシック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 rotWithShape="1">
          <a:blip r:embed="rId10"/>
          <a:srcRect l="55768" t="-993147" b="-47"/>
          <a:stretch/>
        </p:blipFill>
        <p:spPr>
          <a:xfrm>
            <a:off x="8547099" y="3486151"/>
            <a:ext cx="606753" cy="46264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 rotWithShape="1">
          <a:blip r:embed="rId10"/>
          <a:srcRect l="80996" t="-1126086" b="-198689"/>
          <a:stretch/>
        </p:blipFill>
        <p:spPr>
          <a:xfrm>
            <a:off x="8893175" y="3689350"/>
            <a:ext cx="260678" cy="60325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 rotWithShape="1">
          <a:blip r:embed="rId10"/>
          <a:srcRect l="52528" t="-884565" b="-365198"/>
          <a:stretch/>
        </p:blipFill>
        <p:spPr>
          <a:xfrm>
            <a:off x="8502650" y="3908425"/>
            <a:ext cx="651203" cy="57149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82102" y="4129327"/>
            <a:ext cx="1371751" cy="4234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82102" y="4338176"/>
            <a:ext cx="1371751" cy="4234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 rotWithShape="1">
          <a:blip r:embed="rId10"/>
          <a:srcRect l="27638" t="-876247" b="-299456"/>
          <a:stretch/>
        </p:blipFill>
        <p:spPr>
          <a:xfrm>
            <a:off x="8137526" y="4879975"/>
            <a:ext cx="992630" cy="53975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 rotWithShape="1">
          <a:blip r:embed="rId10"/>
          <a:srcRect l="38979" t="-980293" b="-315926"/>
          <a:stretch/>
        </p:blipFill>
        <p:spPr>
          <a:xfrm>
            <a:off x="8420100" y="5065362"/>
            <a:ext cx="837055" cy="59088"/>
          </a:xfrm>
          <a:prstGeom prst="rect">
            <a:avLst/>
          </a:prstGeom>
        </p:spPr>
      </p:pic>
      <p:sp>
        <p:nvSpPr>
          <p:cNvPr id="53" name="正方形/長方形 52"/>
          <p:cNvSpPr/>
          <p:nvPr/>
        </p:nvSpPr>
        <p:spPr>
          <a:xfrm>
            <a:off x="6457071" y="6103784"/>
            <a:ext cx="2268000" cy="1389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6723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heakea-yoko2</Template>
  <TotalTime>209</TotalTime>
  <Words>203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小塚ゴシック Pr6N R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7</cp:revision>
  <cp:lastPrinted>2018-04-09T04:47:26Z</cp:lastPrinted>
  <dcterms:created xsi:type="dcterms:W3CDTF">2018-04-02T02:40:55Z</dcterms:created>
  <dcterms:modified xsi:type="dcterms:W3CDTF">2018-04-10T00:42:10Z</dcterms:modified>
</cp:coreProperties>
</file>