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7ECEF4"/>
    <a:srgbClr val="F65C9E"/>
    <a:srgbClr val="EB6BA4"/>
    <a:srgbClr val="E6E6E6"/>
    <a:srgbClr val="ED145B"/>
    <a:srgbClr val="4CDDCD"/>
    <a:srgbClr val="585097"/>
    <a:srgbClr val="C92D5B"/>
    <a:srgbClr val="F49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4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4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50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5" rIns="91408" bIns="4570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9"/>
            <a:ext cx="5438140" cy="3908613"/>
          </a:xfrm>
          <a:prstGeom prst="rect">
            <a:avLst/>
          </a:prstGeom>
        </p:spPr>
        <p:txBody>
          <a:bodyPr vert="horz" lIns="91408" tIns="45705" rIns="91408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50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7ECE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36" y="2152357"/>
            <a:ext cx="7833955" cy="6543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object 541"/>
          <p:cNvSpPr/>
          <p:nvPr/>
        </p:nvSpPr>
        <p:spPr>
          <a:xfrm>
            <a:off x="-42205" y="8560937"/>
            <a:ext cx="7848000" cy="511175"/>
          </a:xfrm>
          <a:custGeom>
            <a:avLst/>
            <a:gdLst/>
            <a:ahLst/>
            <a:cxnLst/>
            <a:rect l="l" t="t" r="r" b="b"/>
            <a:pathLst>
              <a:path w="7992109" h="511175">
                <a:moveTo>
                  <a:pt x="0" y="511162"/>
                </a:moveTo>
                <a:lnTo>
                  <a:pt x="7991957" y="511162"/>
                </a:lnTo>
                <a:lnTo>
                  <a:pt x="7991957" y="0"/>
                </a:lnTo>
                <a:lnTo>
                  <a:pt x="0" y="0"/>
                </a:lnTo>
                <a:lnTo>
                  <a:pt x="0" y="511162"/>
                </a:lnTo>
                <a:close/>
              </a:path>
            </a:pathLst>
          </a:custGeom>
          <a:solidFill>
            <a:srgbClr val="CD39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542"/>
          <p:cNvSpPr/>
          <p:nvPr/>
        </p:nvSpPr>
        <p:spPr>
          <a:xfrm>
            <a:off x="1596571" y="998360"/>
            <a:ext cx="4752000" cy="5760000"/>
          </a:xfrm>
          <a:custGeom>
            <a:avLst/>
            <a:gdLst/>
            <a:ahLst/>
            <a:cxnLst/>
            <a:rect l="l" t="t" r="r" b="b"/>
            <a:pathLst>
              <a:path w="4829175" h="5844540">
                <a:moveTo>
                  <a:pt x="2420924" y="0"/>
                </a:moveTo>
                <a:lnTo>
                  <a:pt x="0" y="976083"/>
                </a:lnTo>
                <a:lnTo>
                  <a:pt x="0" y="5844476"/>
                </a:lnTo>
                <a:lnTo>
                  <a:pt x="4829022" y="5844476"/>
                </a:lnTo>
                <a:lnTo>
                  <a:pt x="4829022" y="953884"/>
                </a:lnTo>
                <a:lnTo>
                  <a:pt x="2420924" y="0"/>
                </a:lnTo>
                <a:close/>
              </a:path>
            </a:pathLst>
          </a:custGeom>
          <a:solidFill>
            <a:srgbClr val="FFFFFF"/>
          </a:solidFill>
          <a:ln w="146050">
            <a:solidFill>
              <a:srgbClr val="663300"/>
            </a:solidFill>
            <a:miter lim="800000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562"/>
          <p:cNvSpPr txBox="1"/>
          <p:nvPr/>
        </p:nvSpPr>
        <p:spPr>
          <a:xfrm>
            <a:off x="938932" y="6893700"/>
            <a:ext cx="6054725" cy="62420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indent="635">
              <a:lnSpc>
                <a:spcPct val="119400"/>
              </a:lnSpc>
              <a:spcBef>
                <a:spcPts val="85"/>
              </a:spcBef>
            </a:pPr>
            <a:r>
              <a:rPr sz="1650" spc="-22" baseline="7575" dirty="0">
                <a:solidFill>
                  <a:srgbClr val="231F20"/>
                </a:solidFill>
                <a:latin typeface="MS PGothic"/>
                <a:cs typeface="MS PGothic"/>
              </a:rPr>
              <a:t>アス</a:t>
            </a:r>
            <a:r>
              <a:rPr sz="1650" spc="-15" baseline="7575" dirty="0">
                <a:solidFill>
                  <a:srgbClr val="231F20"/>
                </a:solidFill>
                <a:latin typeface="MS PGothic"/>
                <a:cs typeface="MS PGothic"/>
              </a:rPr>
              <a:t>ク</a:t>
            </a:r>
            <a:r>
              <a:rPr sz="1650" spc="-22" baseline="7575" dirty="0">
                <a:solidFill>
                  <a:srgbClr val="231F20"/>
                </a:solidFill>
                <a:latin typeface="MS PGothic"/>
                <a:cs typeface="MS PGothic"/>
              </a:rPr>
              <a:t>ル不動産は</a:t>
            </a:r>
            <a:r>
              <a:rPr sz="1650" spc="-172" baseline="5050" dirty="0">
                <a:solidFill>
                  <a:srgbClr val="231F20"/>
                </a:solidFill>
                <a:latin typeface="MS PGothic"/>
                <a:cs typeface="MS PGothic"/>
              </a:rPr>
              <a:t>、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地域密</a:t>
            </a:r>
            <a:r>
              <a:rPr sz="1650" spc="-22" baseline="5050" dirty="0">
                <a:solidFill>
                  <a:srgbClr val="231F20"/>
                </a:solidFill>
                <a:latin typeface="MS PGothic"/>
                <a:cs typeface="MS PGothic"/>
              </a:rPr>
              <a:t>着</a:t>
            </a:r>
            <a:r>
              <a:rPr sz="1650" spc="127" baseline="5050" dirty="0">
                <a:solidFill>
                  <a:srgbClr val="231F20"/>
                </a:solidFill>
                <a:latin typeface="MS PGothic"/>
                <a:cs typeface="MS PGothic"/>
              </a:rPr>
              <a:t>で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spc="225" baseline="2525" dirty="0">
                <a:solidFill>
                  <a:srgbClr val="231F20"/>
                </a:solidFill>
                <a:latin typeface="MS UI Gothic"/>
                <a:cs typeface="MS UI Gothic"/>
              </a:rPr>
              <a:t>◯◯市</a:t>
            </a:r>
            <a:r>
              <a:rPr sz="1650" spc="97" baseline="2525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spc="225" baseline="2525" dirty="0">
                <a:solidFill>
                  <a:srgbClr val="231F20"/>
                </a:solidFill>
                <a:latin typeface="MS UI Gothic"/>
                <a:cs typeface="MS UI Gothic"/>
              </a:rPr>
              <a:t>◯◯市</a:t>
            </a:r>
            <a:r>
              <a:rPr sz="1650" spc="97" baseline="2525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spc="-15" baseline="2525" dirty="0">
                <a:solidFill>
                  <a:srgbClr val="231F20"/>
                </a:solidFill>
                <a:latin typeface="MS UI Gothic"/>
                <a:cs typeface="MS UI Gothic"/>
              </a:rPr>
              <a:t>◯◯</a:t>
            </a:r>
            <a:r>
              <a:rPr sz="1650" spc="-30" baseline="2525" dirty="0">
                <a:solidFill>
                  <a:srgbClr val="231F20"/>
                </a:solidFill>
                <a:latin typeface="MS UI Gothic"/>
                <a:cs typeface="MS UI Gothic"/>
              </a:rPr>
              <a:t>町</a:t>
            </a:r>
            <a:r>
              <a:rPr sz="1650" spc="135" baseline="2525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spc="75" baseline="2525" dirty="0">
                <a:solidFill>
                  <a:srgbClr val="231F20"/>
                </a:solidFill>
                <a:latin typeface="MS UI Gothic"/>
                <a:cs typeface="MS UI Gothic"/>
              </a:rPr>
              <a:t>の</a:t>
            </a:r>
            <a:r>
              <a:rPr sz="1650" spc="89" baseline="2525" dirty="0">
                <a:solidFill>
                  <a:srgbClr val="231F20"/>
                </a:solidFill>
                <a:latin typeface="MS UI Gothic"/>
                <a:cs typeface="MS UI Gothic"/>
              </a:rPr>
              <a:t>不</a:t>
            </a:r>
            <a:r>
              <a:rPr sz="1650" spc="82" baseline="2525" dirty="0">
                <a:solidFill>
                  <a:srgbClr val="231F20"/>
                </a:solidFill>
                <a:latin typeface="MS UI Gothic"/>
                <a:cs typeface="MS UI Gothic"/>
              </a:rPr>
              <a:t>動</a:t>
            </a:r>
            <a:r>
              <a:rPr sz="1650" spc="-15" baseline="2525" dirty="0">
                <a:solidFill>
                  <a:srgbClr val="231F20"/>
                </a:solidFill>
                <a:latin typeface="MS UI Gothic"/>
                <a:cs typeface="MS UI Gothic"/>
              </a:rPr>
              <a:t>産</a:t>
            </a:r>
            <a:r>
              <a:rPr sz="1650" spc="-150" baseline="2525" dirty="0">
                <a:solidFill>
                  <a:srgbClr val="231F20"/>
                </a:solidFill>
                <a:latin typeface="MS UI Gothic"/>
                <a:cs typeface="MS UI Gothic"/>
              </a:rPr>
              <a:t> 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spc="-15" baseline="2525" dirty="0">
                <a:solidFill>
                  <a:srgbClr val="231F20"/>
                </a:solidFill>
                <a:latin typeface="MS UI Gothic"/>
                <a:cs typeface="MS UI Gothic"/>
              </a:rPr>
              <a:t>戸</a:t>
            </a:r>
            <a:r>
              <a:rPr sz="1650" spc="-30" baseline="2525" dirty="0">
                <a:solidFill>
                  <a:srgbClr val="231F20"/>
                </a:solidFill>
                <a:latin typeface="MS UI Gothic"/>
                <a:cs typeface="MS UI Gothic"/>
              </a:rPr>
              <a:t>建</a:t>
            </a:r>
            <a:r>
              <a:rPr sz="1100" spc="200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spc="-7" baseline="2525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土</a:t>
            </a:r>
            <a:r>
              <a:rPr sz="1650" spc="-22" baseline="2525" dirty="0">
                <a:solidFill>
                  <a:srgbClr val="231F20"/>
                </a:solidFill>
                <a:latin typeface="MS PGothic"/>
                <a:cs typeface="MS PGothic"/>
              </a:rPr>
              <a:t>地</a:t>
            </a:r>
            <a:r>
              <a:rPr sz="1100" spc="200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100" spc="325" dirty="0">
                <a:solidFill>
                  <a:srgbClr val="231F20"/>
                </a:solidFill>
                <a:latin typeface="MS UI Gothic"/>
                <a:cs typeface="MS UI Gothic"/>
              </a:rPr>
              <a:t>マ</a:t>
            </a:r>
            <a:r>
              <a:rPr sz="1100" spc="315" dirty="0">
                <a:solidFill>
                  <a:srgbClr val="231F20"/>
                </a:solidFill>
                <a:latin typeface="MS UI Gothic"/>
                <a:cs typeface="MS UI Gothic"/>
              </a:rPr>
              <a:t>ン</a:t>
            </a:r>
            <a:r>
              <a:rPr sz="1100" spc="350" dirty="0">
                <a:solidFill>
                  <a:srgbClr val="231F20"/>
                </a:solidFill>
                <a:latin typeface="MS UI Gothic"/>
                <a:cs typeface="MS UI Gothic"/>
              </a:rPr>
              <a:t>シ</a:t>
            </a:r>
            <a:r>
              <a:rPr sz="1100" spc="210" dirty="0">
                <a:solidFill>
                  <a:srgbClr val="231F20"/>
                </a:solidFill>
                <a:latin typeface="MS UI Gothic"/>
                <a:cs typeface="MS UI Gothic"/>
              </a:rPr>
              <a:t>ョ</a:t>
            </a:r>
            <a:r>
              <a:rPr sz="1100" spc="310" dirty="0">
                <a:solidFill>
                  <a:srgbClr val="231F20"/>
                </a:solidFill>
                <a:latin typeface="MS UI Gothic"/>
                <a:cs typeface="MS UI Gothic"/>
              </a:rPr>
              <a:t>ン</a:t>
            </a:r>
            <a:r>
              <a:rPr sz="1100" spc="535" dirty="0">
                <a:solidFill>
                  <a:srgbClr val="231F20"/>
                </a:solidFill>
                <a:latin typeface="MS UI Gothic"/>
                <a:cs typeface="MS UI Gothic"/>
              </a:rPr>
              <a:t>」 </a:t>
            </a:r>
            <a:r>
              <a:rPr sz="1650" spc="225" baseline="2525" dirty="0">
                <a:solidFill>
                  <a:srgbClr val="231F20"/>
                </a:solidFill>
                <a:latin typeface="MS UI Gothic"/>
                <a:cs typeface="MS UI Gothic"/>
              </a:rPr>
              <a:t>の</a:t>
            </a:r>
            <a:r>
              <a:rPr sz="1650" spc="270" baseline="2525" dirty="0">
                <a:solidFill>
                  <a:srgbClr val="231F20"/>
                </a:solidFill>
                <a:latin typeface="MS UI Gothic"/>
                <a:cs typeface="MS UI Gothic"/>
              </a:rPr>
              <a:t>売却</a:t>
            </a:r>
            <a:r>
              <a:rPr sz="1650" spc="127" baseline="2525" dirty="0">
                <a:solidFill>
                  <a:srgbClr val="231F20"/>
                </a:solidFill>
                <a:latin typeface="MS UI Gothic"/>
                <a:cs typeface="MS UI Gothic"/>
              </a:rPr>
              <a:t>・</a:t>
            </a:r>
            <a:r>
              <a:rPr sz="1650" spc="270" baseline="2525" dirty="0">
                <a:solidFill>
                  <a:srgbClr val="231F20"/>
                </a:solidFill>
                <a:latin typeface="MS UI Gothic"/>
                <a:cs typeface="MS UI Gothic"/>
              </a:rPr>
              <a:t>販売</a:t>
            </a:r>
            <a:r>
              <a:rPr sz="1650" spc="202" baseline="2525" dirty="0">
                <a:solidFill>
                  <a:srgbClr val="231F20"/>
                </a:solidFill>
                <a:latin typeface="MS UI Gothic"/>
                <a:cs typeface="MS UI Gothic"/>
              </a:rPr>
              <a:t>を</a:t>
            </a:r>
            <a:r>
              <a:rPr sz="1650" spc="270" baseline="2525" dirty="0">
                <a:solidFill>
                  <a:srgbClr val="231F20"/>
                </a:solidFill>
                <a:latin typeface="MS UI Gothic"/>
                <a:cs typeface="MS UI Gothic"/>
              </a:rPr>
              <a:t>専門</a:t>
            </a:r>
            <a:r>
              <a:rPr sz="1650" spc="209" baseline="2525" dirty="0">
                <a:solidFill>
                  <a:srgbClr val="231F20"/>
                </a:solidFill>
                <a:latin typeface="MS UI Gothic"/>
                <a:cs typeface="MS UI Gothic"/>
              </a:rPr>
              <a:t>に</a:t>
            </a:r>
            <a:r>
              <a:rPr sz="1650" spc="270" baseline="2525" dirty="0">
                <a:solidFill>
                  <a:srgbClr val="231F20"/>
                </a:solidFill>
                <a:latin typeface="MS UI Gothic"/>
                <a:cs typeface="MS UI Gothic"/>
              </a:rPr>
              <a:t>行</a:t>
            </a:r>
            <a:r>
              <a:rPr sz="1650" spc="165" baseline="2525" dirty="0">
                <a:solidFill>
                  <a:srgbClr val="231F20"/>
                </a:solidFill>
                <a:latin typeface="MS UI Gothic"/>
                <a:cs typeface="MS UI Gothic"/>
              </a:rPr>
              <a:t>っ</a:t>
            </a:r>
            <a:r>
              <a:rPr sz="1650" spc="209" baseline="2525" dirty="0">
                <a:solidFill>
                  <a:srgbClr val="231F20"/>
                </a:solidFill>
                <a:latin typeface="MS UI Gothic"/>
                <a:cs typeface="MS UI Gothic"/>
              </a:rPr>
              <a:t>て</a:t>
            </a:r>
            <a:r>
              <a:rPr sz="1650" spc="225" baseline="2525" dirty="0">
                <a:solidFill>
                  <a:srgbClr val="231F20"/>
                </a:solidFill>
                <a:latin typeface="MS UI Gothic"/>
                <a:cs typeface="MS UI Gothic"/>
              </a:rPr>
              <a:t>い</a:t>
            </a:r>
            <a:r>
              <a:rPr sz="1650" spc="202" baseline="2525" dirty="0">
                <a:solidFill>
                  <a:srgbClr val="231F20"/>
                </a:solidFill>
                <a:latin typeface="MS UI Gothic"/>
                <a:cs typeface="MS UI Gothic"/>
              </a:rPr>
              <a:t>ま</a:t>
            </a:r>
            <a:r>
              <a:rPr sz="1650" spc="225" baseline="2525" dirty="0">
                <a:solidFill>
                  <a:srgbClr val="231F20"/>
                </a:solidFill>
                <a:latin typeface="MS UI Gothic"/>
                <a:cs typeface="MS UI Gothic"/>
              </a:rPr>
              <a:t>す</a:t>
            </a:r>
            <a:r>
              <a:rPr sz="1650" spc="187" baseline="2525" dirty="0">
                <a:solidFill>
                  <a:srgbClr val="231F20"/>
                </a:solidFill>
                <a:latin typeface="MS UI Gothic"/>
                <a:cs typeface="MS UI Gothic"/>
              </a:rPr>
              <a:t>。</a:t>
            </a:r>
            <a:r>
              <a:rPr sz="1650" spc="270" baseline="2525" dirty="0">
                <a:solidFill>
                  <a:srgbClr val="231F20"/>
                </a:solidFill>
                <a:latin typeface="MS UI Gothic"/>
                <a:cs typeface="MS UI Gothic"/>
              </a:rPr>
              <a:t>地域密着</a:t>
            </a:r>
            <a:r>
              <a:rPr sz="1650" spc="209" baseline="2525" dirty="0">
                <a:solidFill>
                  <a:srgbClr val="231F20"/>
                </a:solidFill>
                <a:latin typeface="MS UI Gothic"/>
                <a:cs typeface="MS UI Gothic"/>
              </a:rPr>
              <a:t>だ</a:t>
            </a:r>
            <a:r>
              <a:rPr sz="1650" spc="225" baseline="2525" dirty="0">
                <a:solidFill>
                  <a:srgbClr val="231F20"/>
                </a:solidFill>
                <a:latin typeface="MS UI Gothic"/>
                <a:cs typeface="MS UI Gothic"/>
              </a:rPr>
              <a:t>か</a:t>
            </a:r>
            <a:r>
              <a:rPr sz="1650" spc="187" baseline="2525" dirty="0">
                <a:solidFill>
                  <a:srgbClr val="231F20"/>
                </a:solidFill>
                <a:latin typeface="MS UI Gothic"/>
                <a:cs typeface="MS UI Gothic"/>
              </a:rPr>
              <a:t>らこそ</a:t>
            </a:r>
            <a:r>
              <a:rPr sz="1100" spc="25" dirty="0">
                <a:solidFill>
                  <a:srgbClr val="231F20"/>
                </a:solidFill>
                <a:latin typeface="MS UI Gothic"/>
                <a:cs typeface="MS UI Gothic"/>
              </a:rPr>
              <a:t>、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より</a:t>
            </a:r>
            <a:r>
              <a:rPr sz="1100" spc="-15" dirty="0">
                <a:solidFill>
                  <a:srgbClr val="231F20"/>
                </a:solidFill>
                <a:latin typeface="MS PGothic"/>
                <a:cs typeface="MS PGothic"/>
              </a:rPr>
              <a:t>詳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しく</a:t>
            </a:r>
            <a:r>
              <a:rPr sz="1100" spc="-5" dirty="0">
                <a:solidFill>
                  <a:srgbClr val="231F20"/>
                </a:solidFill>
                <a:latin typeface="MS PGothic"/>
                <a:cs typeface="MS PGothic"/>
              </a:rPr>
              <a:t>、 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より</a:t>
            </a:r>
            <a:r>
              <a:rPr sz="1100" spc="-15" dirty="0">
                <a:solidFill>
                  <a:srgbClr val="231F20"/>
                </a:solidFill>
                <a:latin typeface="MS PGothic"/>
                <a:cs typeface="MS PGothic"/>
              </a:rPr>
              <a:t>細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く</a:t>
            </a:r>
            <a:r>
              <a:rPr sz="1100" spc="-5" dirty="0">
                <a:solidFill>
                  <a:srgbClr val="231F20"/>
                </a:solidFill>
                <a:latin typeface="MS PGothic"/>
                <a:cs typeface="MS PGothic"/>
              </a:rPr>
              <a:t>、 </a:t>
            </a:r>
            <a:r>
              <a:rPr sz="1100" spc="-15" dirty="0">
                <a:solidFill>
                  <a:srgbClr val="231F20"/>
                </a:solidFill>
                <a:latin typeface="MS PGothic"/>
                <a:cs typeface="MS PGothic"/>
              </a:rPr>
              <a:t>お客様の不動産 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販売</a:t>
            </a:r>
            <a:r>
              <a:rPr sz="1650" spc="-7" baseline="5050" dirty="0">
                <a:solidFill>
                  <a:srgbClr val="231F20"/>
                </a:solidFill>
                <a:latin typeface="MS PGothic"/>
                <a:cs typeface="MS PGothic"/>
              </a:rPr>
              <a:t>を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サポー</a:t>
            </a:r>
            <a:r>
              <a:rPr sz="1650" spc="-7" baseline="5050" dirty="0">
                <a:solidFill>
                  <a:srgbClr val="231F20"/>
                </a:solidFill>
                <a:latin typeface="MS PGothic"/>
                <a:cs typeface="MS PGothic"/>
              </a:rPr>
              <a:t>ト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いた</a:t>
            </a:r>
            <a:r>
              <a:rPr sz="1650" spc="-7" baseline="5050" dirty="0">
                <a:solidFill>
                  <a:srgbClr val="231F20"/>
                </a:solidFill>
                <a:latin typeface="MS PGothic"/>
                <a:cs typeface="MS PGothic"/>
              </a:rPr>
              <a:t>し</a:t>
            </a:r>
            <a:r>
              <a:rPr sz="1650" spc="-15" baseline="5050" dirty="0">
                <a:solidFill>
                  <a:srgbClr val="231F20"/>
                </a:solidFill>
                <a:latin typeface="MS PGothic"/>
                <a:cs typeface="MS PGothic"/>
              </a:rPr>
              <a:t>ます</a:t>
            </a:r>
            <a:r>
              <a:rPr sz="1650" spc="-7" baseline="5050" dirty="0">
                <a:solidFill>
                  <a:srgbClr val="231F20"/>
                </a:solidFill>
                <a:latin typeface="MS PGothic"/>
                <a:cs typeface="MS PGothic"/>
              </a:rPr>
              <a:t>。</a:t>
            </a:r>
            <a:r>
              <a:rPr sz="1650" spc="322" baseline="5050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不動産の売却</a:t>
            </a:r>
            <a:r>
              <a:rPr sz="1650" spc="-7" baseline="2525" dirty="0">
                <a:solidFill>
                  <a:srgbClr val="231F20"/>
                </a:solidFill>
                <a:latin typeface="MS PGothic"/>
                <a:cs typeface="MS PGothic"/>
              </a:rPr>
              <a:t>を</a:t>
            </a:r>
            <a:r>
              <a:rPr sz="1650" spc="-22" baseline="2525" dirty="0">
                <a:solidFill>
                  <a:srgbClr val="231F20"/>
                </a:solidFill>
                <a:latin typeface="MS PGothic"/>
                <a:cs typeface="MS PGothic"/>
              </a:rPr>
              <a:t>ご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検討の方</a:t>
            </a:r>
            <a:r>
              <a:rPr sz="1650" spc="-7" baseline="2525" dirty="0">
                <a:solidFill>
                  <a:srgbClr val="231F20"/>
                </a:solidFill>
                <a:latin typeface="MS PGothic"/>
                <a:cs typeface="MS PGothic"/>
              </a:rPr>
              <a:t>、</a:t>
            </a:r>
            <a:r>
              <a:rPr sz="1650" spc="322" baseline="2525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売却にお困</a:t>
            </a:r>
            <a:r>
              <a:rPr sz="1650" spc="-7" baseline="2525" dirty="0">
                <a:solidFill>
                  <a:srgbClr val="231F20"/>
                </a:solidFill>
                <a:latin typeface="MS PGothic"/>
                <a:cs typeface="MS PGothic"/>
              </a:rPr>
              <a:t>り</a:t>
            </a:r>
            <a:r>
              <a:rPr sz="1650" spc="-15" baseline="2525" dirty="0">
                <a:solidFill>
                  <a:srgbClr val="231F20"/>
                </a:solidFill>
                <a:latin typeface="MS PGothic"/>
                <a:cs typeface="MS PGothic"/>
              </a:rPr>
              <a:t>の方</a:t>
            </a:r>
            <a:r>
              <a:rPr sz="1650" spc="-7" baseline="2525" dirty="0">
                <a:solidFill>
                  <a:srgbClr val="231F20"/>
                </a:solidFill>
                <a:latin typeface="MS PGothic"/>
                <a:cs typeface="MS PGothic"/>
              </a:rPr>
              <a:t>、</a:t>
            </a:r>
            <a:r>
              <a:rPr sz="1650" spc="322" baseline="2525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何で</a:t>
            </a:r>
            <a:r>
              <a:rPr sz="1100" spc="-5" dirty="0">
                <a:solidFill>
                  <a:srgbClr val="231F20"/>
                </a:solidFill>
                <a:latin typeface="MS PGothic"/>
                <a:cs typeface="MS PGothic"/>
              </a:rPr>
              <a:t>も</a:t>
            </a:r>
            <a:r>
              <a:rPr sz="1100" spc="-15" dirty="0">
                <a:solidFill>
                  <a:srgbClr val="231F20"/>
                </a:solidFill>
                <a:latin typeface="MS PGothic"/>
                <a:cs typeface="MS PGothic"/>
              </a:rPr>
              <a:t>ご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相談</a:t>
            </a:r>
            <a:r>
              <a:rPr sz="1100" spc="-5" dirty="0">
                <a:solidFill>
                  <a:srgbClr val="231F20"/>
                </a:solidFill>
                <a:latin typeface="MS PGothic"/>
                <a:cs typeface="MS PGothic"/>
              </a:rPr>
              <a:t>く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だ</a:t>
            </a:r>
            <a:r>
              <a:rPr sz="1100" spc="-5" dirty="0">
                <a:solidFill>
                  <a:srgbClr val="231F20"/>
                </a:solidFill>
                <a:latin typeface="MS PGothic"/>
                <a:cs typeface="MS PGothic"/>
              </a:rPr>
              <a:t>さ</a:t>
            </a:r>
            <a:r>
              <a:rPr sz="1100" spc="-10" dirty="0">
                <a:solidFill>
                  <a:srgbClr val="231F20"/>
                </a:solidFill>
                <a:latin typeface="MS PGothic"/>
                <a:cs typeface="MS PGothic"/>
              </a:rPr>
              <a:t>い</a:t>
            </a:r>
            <a:r>
              <a:rPr sz="1100" spc="-5" dirty="0">
                <a:solidFill>
                  <a:srgbClr val="231F20"/>
                </a:solidFill>
                <a:latin typeface="MS PGothic"/>
                <a:cs typeface="MS PGothic"/>
              </a:rPr>
              <a:t>。</a:t>
            </a:r>
            <a:endParaRPr sz="1100" dirty="0">
              <a:latin typeface="MS PGothic"/>
              <a:cs typeface="MS PGothic"/>
            </a:endParaRPr>
          </a:p>
        </p:txBody>
      </p:sp>
      <p:sp>
        <p:nvSpPr>
          <p:cNvPr id="63" name="object 563"/>
          <p:cNvSpPr txBox="1"/>
          <p:nvPr/>
        </p:nvSpPr>
        <p:spPr>
          <a:xfrm>
            <a:off x="-102331" y="8567838"/>
            <a:ext cx="7992109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23035">
              <a:lnSpc>
                <a:spcPct val="100000"/>
              </a:lnSpc>
              <a:spcBef>
                <a:spcPts val="100"/>
              </a:spcBef>
            </a:pP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http</a:t>
            </a:r>
            <a:r>
              <a:rPr lang="en-US" altLang="ja-JP"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:</a:t>
            </a: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//askult.com</a:t>
            </a:r>
            <a:endParaRPr sz="2800" dirty="0">
              <a:latin typeface="MS PGothic"/>
              <a:cs typeface="MS PGothic"/>
            </a:endParaRPr>
          </a:p>
        </p:txBody>
      </p:sp>
      <p:sp>
        <p:nvSpPr>
          <p:cNvPr id="64" name="object 544"/>
          <p:cNvSpPr/>
          <p:nvPr/>
        </p:nvSpPr>
        <p:spPr>
          <a:xfrm>
            <a:off x="4366774" y="8705082"/>
            <a:ext cx="1906270" cy="253365"/>
          </a:xfrm>
          <a:custGeom>
            <a:avLst/>
            <a:gdLst/>
            <a:ahLst/>
            <a:cxnLst/>
            <a:rect l="l" t="t" r="r" b="b"/>
            <a:pathLst>
              <a:path w="1906270" h="253365">
                <a:moveTo>
                  <a:pt x="1906155" y="253110"/>
                </a:moveTo>
                <a:lnTo>
                  <a:pt x="0" y="253110"/>
                </a:lnTo>
                <a:lnTo>
                  <a:pt x="0" y="0"/>
                </a:lnTo>
                <a:lnTo>
                  <a:pt x="1906155" y="0"/>
                </a:lnTo>
                <a:lnTo>
                  <a:pt x="1906155" y="253110"/>
                </a:lnTo>
                <a:close/>
              </a:path>
            </a:pathLst>
          </a:custGeom>
          <a:ln w="12700">
            <a:solidFill>
              <a:srgbClr val="1B75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545"/>
          <p:cNvSpPr/>
          <p:nvPr/>
        </p:nvSpPr>
        <p:spPr>
          <a:xfrm>
            <a:off x="5762377" y="8705082"/>
            <a:ext cx="511175" cy="253365"/>
          </a:xfrm>
          <a:custGeom>
            <a:avLst/>
            <a:gdLst/>
            <a:ahLst/>
            <a:cxnLst/>
            <a:rect l="l" t="t" r="r" b="b"/>
            <a:pathLst>
              <a:path w="511175" h="253365">
                <a:moveTo>
                  <a:pt x="510552" y="253110"/>
                </a:moveTo>
                <a:lnTo>
                  <a:pt x="0" y="253110"/>
                </a:lnTo>
                <a:lnTo>
                  <a:pt x="0" y="0"/>
                </a:lnTo>
                <a:lnTo>
                  <a:pt x="510552" y="0"/>
                </a:lnTo>
                <a:lnTo>
                  <a:pt x="510552" y="253110"/>
                </a:lnTo>
                <a:close/>
              </a:path>
            </a:pathLst>
          </a:custGeom>
          <a:solidFill>
            <a:srgbClr val="1B75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555"/>
          <p:cNvSpPr/>
          <p:nvPr/>
        </p:nvSpPr>
        <p:spPr>
          <a:xfrm>
            <a:off x="6219969" y="8885210"/>
            <a:ext cx="108085" cy="1701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564"/>
          <p:cNvSpPr txBox="1"/>
          <p:nvPr/>
        </p:nvSpPr>
        <p:spPr>
          <a:xfrm>
            <a:off x="5762377" y="8703371"/>
            <a:ext cx="517525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1280">
              <a:lnSpc>
                <a:spcPct val="100000"/>
              </a:lnSpc>
              <a:spcBef>
                <a:spcPts val="100"/>
              </a:spcBef>
            </a:pPr>
            <a:r>
              <a:rPr sz="1300" dirty="0">
                <a:solidFill>
                  <a:srgbClr val="F1F2F2"/>
                </a:solidFill>
                <a:latin typeface="MS PGothic"/>
                <a:cs typeface="MS PGothic"/>
              </a:rPr>
              <a:t>検索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68" name="object 565"/>
          <p:cNvSpPr txBox="1"/>
          <p:nvPr/>
        </p:nvSpPr>
        <p:spPr>
          <a:xfrm>
            <a:off x="4366774" y="8705082"/>
            <a:ext cx="1395730" cy="25336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23495" rIns="0" bIns="0" rtlCol="0">
            <a:spAutoFit/>
          </a:bodyPr>
          <a:lstStyle/>
          <a:p>
            <a:pPr marL="142875">
              <a:lnSpc>
                <a:spcPct val="100000"/>
              </a:lnSpc>
              <a:spcBef>
                <a:spcPts val="185"/>
              </a:spcBef>
            </a:pPr>
            <a:r>
              <a:rPr sz="1300" spc="-70" dirty="0">
                <a:solidFill>
                  <a:srgbClr val="231F20"/>
                </a:solidFill>
                <a:latin typeface="MS PGothic"/>
                <a:cs typeface="MS PGothic"/>
              </a:rPr>
              <a:t>アスクル不動産</a:t>
            </a:r>
            <a:endParaRPr sz="1300">
              <a:latin typeface="MS PGothic"/>
              <a:cs typeface="MS PGothic"/>
            </a:endParaRPr>
          </a:p>
        </p:txBody>
      </p:sp>
      <p:sp>
        <p:nvSpPr>
          <p:cNvPr id="69" name="object 566"/>
          <p:cNvSpPr txBox="1"/>
          <p:nvPr/>
        </p:nvSpPr>
        <p:spPr>
          <a:xfrm>
            <a:off x="-92700" y="9122045"/>
            <a:ext cx="7992109" cy="15234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700655" algn="ctr">
              <a:lnSpc>
                <a:spcPct val="100000"/>
              </a:lnSpc>
              <a:spcBef>
                <a:spcPts val="100"/>
              </a:spcBef>
            </a:pPr>
            <a:r>
              <a:rPr sz="3000" spc="-155" dirty="0">
                <a:solidFill>
                  <a:srgbClr val="231F20"/>
                </a:solidFill>
                <a:latin typeface="MS PGothic"/>
                <a:cs typeface="MS PGothic"/>
              </a:rPr>
              <a:t>アスクル不動産</a:t>
            </a:r>
            <a:endParaRPr sz="3000" dirty="0">
              <a:latin typeface="MS PGothic"/>
              <a:cs typeface="MS PGothic"/>
            </a:endParaRPr>
          </a:p>
          <a:p>
            <a:pPr marR="2614930" algn="ctr">
              <a:spcBef>
                <a:spcPts val="10"/>
              </a:spcBef>
            </a:pPr>
            <a:r>
              <a:rPr sz="1400" spc="-5" dirty="0">
                <a:solidFill>
                  <a:srgbClr val="ED1B2E"/>
                </a:solidFill>
                <a:latin typeface="MS PGothic"/>
                <a:cs typeface="MS PGothic"/>
              </a:rPr>
              <a:t>お気軽にお問い合わせください。</a:t>
            </a:r>
            <a:endParaRPr sz="1400" dirty="0">
              <a:latin typeface="MS PGothic"/>
              <a:cs typeface="MS PGothic"/>
            </a:endParaRPr>
          </a:p>
          <a:p>
            <a:pPr marL="930275">
              <a:lnSpc>
                <a:spcPts val="5145"/>
              </a:lnSpc>
            </a:pPr>
            <a:r>
              <a:rPr sz="4950" spc="5" dirty="0">
                <a:solidFill>
                  <a:srgbClr val="ED1B2E"/>
                </a:solidFill>
                <a:latin typeface="MS PGothic"/>
                <a:cs typeface="MS PGothic"/>
              </a:rPr>
              <a:t>03-1234-1111</a:t>
            </a:r>
            <a:endParaRPr sz="4950" dirty="0">
              <a:latin typeface="MS PGothic"/>
              <a:cs typeface="MS PGothic"/>
            </a:endParaRPr>
          </a:p>
          <a:p>
            <a:pPr marL="1962150" marR="2646045">
              <a:lnSpc>
                <a:spcPts val="1380"/>
              </a:lnSpc>
              <a:tabLst>
                <a:tab pos="2087245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MS PGothic"/>
                <a:cs typeface="MS PGothic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MS PGothic"/>
                <a:cs typeface="MS PGothic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MS PGothic"/>
                <a:cs typeface="MS PGothic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MS PGothic"/>
                <a:cs typeface="MS PGothic"/>
              </a:rPr>
              <a:t>3-2-3</a:t>
            </a:r>
            <a:endParaRPr sz="1400" dirty="0">
              <a:latin typeface="MS PGothic"/>
              <a:cs typeface="MS PGothic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740" y="2562812"/>
            <a:ext cx="3347357" cy="64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911" y="4035654"/>
            <a:ext cx="3566185" cy="1726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485" y="6001060"/>
            <a:ext cx="2700000" cy="47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" name="object 556"/>
          <p:cNvSpPr txBox="1"/>
          <p:nvPr/>
        </p:nvSpPr>
        <p:spPr>
          <a:xfrm>
            <a:off x="1852055" y="3208337"/>
            <a:ext cx="4250055" cy="726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600" spc="-235" dirty="0">
                <a:solidFill>
                  <a:srgbClr val="006738"/>
                </a:solidFill>
                <a:latin typeface="MS PGothic"/>
                <a:cs typeface="MS PGothic"/>
              </a:rPr>
              <a:t>アスクル不動産が</a:t>
            </a:r>
            <a:endParaRPr sz="4600" dirty="0">
              <a:latin typeface="MS PGothic"/>
              <a:cs typeface="MS PGothic"/>
            </a:endParaRPr>
          </a:p>
        </p:txBody>
      </p:sp>
      <p:sp>
        <p:nvSpPr>
          <p:cNvPr id="72" name="object 547"/>
          <p:cNvSpPr/>
          <p:nvPr/>
        </p:nvSpPr>
        <p:spPr>
          <a:xfrm>
            <a:off x="1775243" y="1375944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547"/>
          <p:cNvSpPr/>
          <p:nvPr/>
        </p:nvSpPr>
        <p:spPr>
          <a:xfrm>
            <a:off x="2908046" y="1375943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547"/>
          <p:cNvSpPr/>
          <p:nvPr/>
        </p:nvSpPr>
        <p:spPr>
          <a:xfrm>
            <a:off x="3980808" y="1375943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547"/>
          <p:cNvSpPr/>
          <p:nvPr/>
        </p:nvSpPr>
        <p:spPr>
          <a:xfrm>
            <a:off x="5091681" y="1375943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557"/>
          <p:cNvSpPr txBox="1"/>
          <p:nvPr/>
        </p:nvSpPr>
        <p:spPr>
          <a:xfrm>
            <a:off x="954560" y="358676"/>
            <a:ext cx="6107430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dirty="0">
                <a:solidFill>
                  <a:srgbClr val="ED1C24"/>
                </a:solidFill>
                <a:latin typeface="MS PGothic"/>
                <a:cs typeface="MS PGothic"/>
              </a:rPr>
              <a:t>◯◯市</a:t>
            </a:r>
            <a:r>
              <a:rPr sz="2900" spc="-210" dirty="0">
                <a:solidFill>
                  <a:srgbClr val="ED1C24"/>
                </a:solidFill>
                <a:latin typeface="MS PGothic"/>
                <a:cs typeface="MS PGothic"/>
              </a:rPr>
              <a:t> </a:t>
            </a:r>
            <a:r>
              <a:rPr sz="2900" dirty="0">
                <a:solidFill>
                  <a:srgbClr val="ED1C24"/>
                </a:solidFill>
                <a:latin typeface="MS PGothic"/>
                <a:cs typeface="MS PGothic"/>
              </a:rPr>
              <a:t>・◯◯市</a:t>
            </a:r>
            <a:r>
              <a:rPr sz="2900" spc="-210" dirty="0">
                <a:solidFill>
                  <a:srgbClr val="ED1C24"/>
                </a:solidFill>
                <a:latin typeface="MS PGothic"/>
                <a:cs typeface="MS PGothic"/>
              </a:rPr>
              <a:t> </a:t>
            </a:r>
            <a:r>
              <a:rPr sz="2900" dirty="0">
                <a:solidFill>
                  <a:srgbClr val="ED1C24"/>
                </a:solidFill>
                <a:latin typeface="MS PGothic"/>
                <a:cs typeface="MS PGothic"/>
              </a:rPr>
              <a:t>・◯◯</a:t>
            </a:r>
            <a:r>
              <a:rPr sz="2900" spc="-5" dirty="0">
                <a:solidFill>
                  <a:srgbClr val="ED1C24"/>
                </a:solidFill>
                <a:latin typeface="MS PGothic"/>
                <a:cs typeface="MS PGothic"/>
              </a:rPr>
              <a:t>町</a:t>
            </a:r>
            <a:r>
              <a:rPr sz="2800" b="1" spc="-7" baseline="8333" dirty="0">
                <a:solidFill>
                  <a:srgbClr val="ED1C24"/>
                </a:solidFill>
                <a:latin typeface="MS PGothic"/>
                <a:cs typeface="MS PGothic"/>
              </a:rPr>
              <a:t>にお住まいの皆様へ</a:t>
            </a:r>
            <a:endParaRPr sz="2800" b="1" baseline="8333" dirty="0">
              <a:latin typeface="MS PGothic"/>
              <a:cs typeface="MS PGothic"/>
            </a:endParaRPr>
          </a:p>
        </p:txBody>
      </p:sp>
      <p:sp>
        <p:nvSpPr>
          <p:cNvPr id="77" name="object 558"/>
          <p:cNvSpPr txBox="1"/>
          <p:nvPr/>
        </p:nvSpPr>
        <p:spPr>
          <a:xfrm>
            <a:off x="1943427" y="1500749"/>
            <a:ext cx="685800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 marR="5080">
              <a:lnSpc>
                <a:spcPts val="2700"/>
              </a:lnSpc>
              <a:spcBef>
                <a:spcPts val="540"/>
              </a:spcBef>
            </a:pP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秘密 厳守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78" name="object 560"/>
          <p:cNvSpPr txBox="1"/>
          <p:nvPr/>
        </p:nvSpPr>
        <p:spPr>
          <a:xfrm>
            <a:off x="2951588" y="1511635"/>
            <a:ext cx="1027466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03505" marR="6350" indent="-91440">
              <a:lnSpc>
                <a:spcPts val="2700"/>
              </a:lnSpc>
              <a:spcBef>
                <a:spcPts val="540"/>
              </a:spcBef>
            </a:pPr>
            <a:r>
              <a:rPr sz="2600" spc="-375" dirty="0">
                <a:solidFill>
                  <a:srgbClr val="ED1C24"/>
                </a:solidFill>
                <a:latin typeface="MS PGothic"/>
                <a:cs typeface="MS PGothic"/>
              </a:rPr>
              <a:t>手数料 </a:t>
            </a: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無料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79" name="object 559"/>
          <p:cNvSpPr txBox="1"/>
          <p:nvPr/>
        </p:nvSpPr>
        <p:spPr>
          <a:xfrm>
            <a:off x="4155811" y="1486235"/>
            <a:ext cx="685800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 marR="5080">
              <a:lnSpc>
                <a:spcPts val="2700"/>
              </a:lnSpc>
              <a:spcBef>
                <a:spcPts val="540"/>
              </a:spcBef>
            </a:pPr>
            <a:r>
              <a:rPr sz="2600" spc="455" dirty="0">
                <a:solidFill>
                  <a:srgbClr val="ED1C24"/>
                </a:solidFill>
                <a:latin typeface="MS PGothic"/>
                <a:cs typeface="MS PGothic"/>
              </a:rPr>
              <a:t>高</a:t>
            </a: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く 買取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80" name="object 561"/>
          <p:cNvSpPr txBox="1"/>
          <p:nvPr/>
        </p:nvSpPr>
        <p:spPr>
          <a:xfrm>
            <a:off x="5166523" y="1497121"/>
            <a:ext cx="833755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86360" marR="5080" indent="-74295">
              <a:lnSpc>
                <a:spcPts val="2700"/>
              </a:lnSpc>
              <a:spcBef>
                <a:spcPts val="540"/>
              </a:spcBef>
            </a:pPr>
            <a:r>
              <a:rPr sz="2600" spc="-570" dirty="0">
                <a:solidFill>
                  <a:srgbClr val="ED1C24"/>
                </a:solidFill>
                <a:latin typeface="MS PGothic"/>
                <a:cs typeface="MS PGothic"/>
              </a:rPr>
              <a:t>不用</a:t>
            </a:r>
            <a:r>
              <a:rPr sz="2600" spc="-204" dirty="0">
                <a:solidFill>
                  <a:srgbClr val="ED1C24"/>
                </a:solidFill>
                <a:latin typeface="MS PGothic"/>
                <a:cs typeface="MS PGothic"/>
              </a:rPr>
              <a:t>品 </a:t>
            </a: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処分</a:t>
            </a:r>
            <a:endParaRPr sz="2600" dirty="0">
              <a:latin typeface="MS PGothic"/>
              <a:cs typeface="MS PGothic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21" y="9951063"/>
            <a:ext cx="468000" cy="309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正方形/長方形 28"/>
          <p:cNvSpPr/>
          <p:nvPr/>
        </p:nvSpPr>
        <p:spPr>
          <a:xfrm>
            <a:off x="4917600" y="9183600"/>
            <a:ext cx="2289600" cy="1404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01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178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MS PGothic</vt:lpstr>
      <vt:lpstr>MS PGothic</vt:lpstr>
      <vt:lpstr>MS UI Gothic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2018-04-20T01:37:28Z</dcterms:modified>
</cp:coreProperties>
</file>