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EF4"/>
    <a:srgbClr val="EB6BA4"/>
    <a:srgbClr val="51B6AF"/>
    <a:srgbClr val="EEA13A"/>
    <a:srgbClr val="3BA0E8"/>
    <a:srgbClr val="3EB7EB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0" y="22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7ECE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8" y="195862"/>
            <a:ext cx="10918689" cy="7077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object 541"/>
          <p:cNvSpPr/>
          <p:nvPr/>
        </p:nvSpPr>
        <p:spPr>
          <a:xfrm>
            <a:off x="-20549" y="7171361"/>
            <a:ext cx="10944000" cy="648000"/>
          </a:xfrm>
          <a:custGeom>
            <a:avLst/>
            <a:gdLst/>
            <a:ahLst/>
            <a:cxnLst/>
            <a:rect l="l" t="t" r="r" b="b"/>
            <a:pathLst>
              <a:path w="7992109" h="511175">
                <a:moveTo>
                  <a:pt x="0" y="511162"/>
                </a:moveTo>
                <a:lnTo>
                  <a:pt x="7991957" y="511162"/>
                </a:lnTo>
                <a:lnTo>
                  <a:pt x="7991957" y="0"/>
                </a:lnTo>
                <a:lnTo>
                  <a:pt x="0" y="0"/>
                </a:lnTo>
                <a:lnTo>
                  <a:pt x="0" y="511162"/>
                </a:lnTo>
                <a:close/>
              </a:path>
            </a:pathLst>
          </a:custGeom>
          <a:solidFill>
            <a:srgbClr val="CD392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563"/>
          <p:cNvSpPr txBox="1"/>
          <p:nvPr/>
        </p:nvSpPr>
        <p:spPr>
          <a:xfrm>
            <a:off x="1551810" y="7150004"/>
            <a:ext cx="7992109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3035">
              <a:lnSpc>
                <a:spcPct val="100000"/>
              </a:lnSpc>
              <a:spcBef>
                <a:spcPts val="100"/>
              </a:spcBef>
            </a:pP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lang="en-US" altLang="ja-JP"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:</a:t>
            </a: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//askult.com</a:t>
            </a:r>
            <a:endParaRPr sz="2800" dirty="0">
              <a:latin typeface="MS PGothic"/>
              <a:cs typeface="MS PGothic"/>
            </a:endParaRPr>
          </a:p>
        </p:txBody>
      </p:sp>
      <p:sp>
        <p:nvSpPr>
          <p:cNvPr id="32" name="object 544"/>
          <p:cNvSpPr/>
          <p:nvPr/>
        </p:nvSpPr>
        <p:spPr>
          <a:xfrm>
            <a:off x="6017783" y="7328846"/>
            <a:ext cx="1906270" cy="253365"/>
          </a:xfrm>
          <a:custGeom>
            <a:avLst/>
            <a:gdLst/>
            <a:ahLst/>
            <a:cxnLst/>
            <a:rect l="l" t="t" r="r" b="b"/>
            <a:pathLst>
              <a:path w="1906270" h="253365">
                <a:moveTo>
                  <a:pt x="1906155" y="253110"/>
                </a:moveTo>
                <a:lnTo>
                  <a:pt x="0" y="253110"/>
                </a:lnTo>
                <a:lnTo>
                  <a:pt x="0" y="0"/>
                </a:lnTo>
                <a:lnTo>
                  <a:pt x="1906155" y="0"/>
                </a:lnTo>
                <a:lnTo>
                  <a:pt x="1906155" y="253110"/>
                </a:lnTo>
                <a:close/>
              </a:path>
            </a:pathLst>
          </a:custGeom>
          <a:ln w="12700">
            <a:solidFill>
              <a:srgbClr val="1B75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545"/>
          <p:cNvSpPr/>
          <p:nvPr/>
        </p:nvSpPr>
        <p:spPr>
          <a:xfrm>
            <a:off x="7413386" y="7328846"/>
            <a:ext cx="511175" cy="253365"/>
          </a:xfrm>
          <a:custGeom>
            <a:avLst/>
            <a:gdLst/>
            <a:ahLst/>
            <a:cxnLst/>
            <a:rect l="l" t="t" r="r" b="b"/>
            <a:pathLst>
              <a:path w="511175" h="253365">
                <a:moveTo>
                  <a:pt x="510552" y="253110"/>
                </a:moveTo>
                <a:lnTo>
                  <a:pt x="0" y="253110"/>
                </a:lnTo>
                <a:lnTo>
                  <a:pt x="0" y="0"/>
                </a:lnTo>
                <a:lnTo>
                  <a:pt x="510552" y="0"/>
                </a:lnTo>
                <a:lnTo>
                  <a:pt x="510552" y="253110"/>
                </a:lnTo>
                <a:close/>
              </a:path>
            </a:pathLst>
          </a:custGeom>
          <a:solidFill>
            <a:srgbClr val="1B75B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555"/>
          <p:cNvSpPr/>
          <p:nvPr/>
        </p:nvSpPr>
        <p:spPr>
          <a:xfrm>
            <a:off x="7870978" y="7508974"/>
            <a:ext cx="108085" cy="1701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564"/>
          <p:cNvSpPr txBox="1"/>
          <p:nvPr/>
        </p:nvSpPr>
        <p:spPr>
          <a:xfrm>
            <a:off x="7413386" y="7327135"/>
            <a:ext cx="51752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1280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solidFill>
                  <a:srgbClr val="F1F2F2"/>
                </a:solidFill>
                <a:latin typeface="MS PGothic"/>
                <a:cs typeface="MS PGothic"/>
              </a:rPr>
              <a:t>検索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36" name="object 565"/>
          <p:cNvSpPr txBox="1"/>
          <p:nvPr/>
        </p:nvSpPr>
        <p:spPr>
          <a:xfrm>
            <a:off x="6017783" y="7328846"/>
            <a:ext cx="1395730" cy="253365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23495" rIns="0" bIns="0" rtlCol="0">
            <a:spAutoFit/>
          </a:bodyPr>
          <a:lstStyle/>
          <a:p>
            <a:pPr marL="142875">
              <a:lnSpc>
                <a:spcPct val="100000"/>
              </a:lnSpc>
              <a:spcBef>
                <a:spcPts val="185"/>
              </a:spcBef>
            </a:pPr>
            <a:r>
              <a:rPr sz="1300" spc="-70" dirty="0">
                <a:solidFill>
                  <a:srgbClr val="231F20"/>
                </a:solidFill>
                <a:latin typeface="MS PGothic"/>
                <a:cs typeface="MS PGothic"/>
              </a:rPr>
              <a:t>アスクル不動産</a:t>
            </a:r>
            <a:endParaRPr sz="1300">
              <a:latin typeface="MS PGothic"/>
              <a:cs typeface="MS PGothic"/>
            </a:endParaRPr>
          </a:p>
        </p:txBody>
      </p:sp>
      <p:sp>
        <p:nvSpPr>
          <p:cNvPr id="37" name="object 542"/>
          <p:cNvSpPr/>
          <p:nvPr/>
        </p:nvSpPr>
        <p:spPr>
          <a:xfrm>
            <a:off x="723267" y="368950"/>
            <a:ext cx="4752000" cy="5760000"/>
          </a:xfrm>
          <a:custGeom>
            <a:avLst/>
            <a:gdLst/>
            <a:ahLst/>
            <a:cxnLst/>
            <a:rect l="l" t="t" r="r" b="b"/>
            <a:pathLst>
              <a:path w="4829175" h="5844540">
                <a:moveTo>
                  <a:pt x="2420924" y="0"/>
                </a:moveTo>
                <a:lnTo>
                  <a:pt x="0" y="976083"/>
                </a:lnTo>
                <a:lnTo>
                  <a:pt x="0" y="5844476"/>
                </a:lnTo>
                <a:lnTo>
                  <a:pt x="4829022" y="5844476"/>
                </a:lnTo>
                <a:lnTo>
                  <a:pt x="4829022" y="953884"/>
                </a:lnTo>
                <a:lnTo>
                  <a:pt x="2420924" y="0"/>
                </a:lnTo>
                <a:close/>
              </a:path>
            </a:pathLst>
          </a:custGeom>
          <a:solidFill>
            <a:srgbClr val="FFFFFF"/>
          </a:solidFill>
          <a:ln w="146050">
            <a:solidFill>
              <a:srgbClr val="663300"/>
            </a:solidFill>
            <a:miter lim="800000"/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436" y="1933402"/>
            <a:ext cx="3347357" cy="64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607" y="3406244"/>
            <a:ext cx="3566185" cy="1726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181" y="5371650"/>
            <a:ext cx="2700000" cy="47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object 556"/>
          <p:cNvSpPr txBox="1"/>
          <p:nvPr/>
        </p:nvSpPr>
        <p:spPr>
          <a:xfrm>
            <a:off x="978751" y="2578927"/>
            <a:ext cx="4250055" cy="726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600" spc="-235" dirty="0">
                <a:solidFill>
                  <a:srgbClr val="006738"/>
                </a:solidFill>
                <a:latin typeface="MS PGothic"/>
                <a:cs typeface="MS PGothic"/>
              </a:rPr>
              <a:t>アスクル不動産が</a:t>
            </a:r>
            <a:endParaRPr sz="4600" dirty="0">
              <a:latin typeface="MS PGothic"/>
              <a:cs typeface="MS PGothic"/>
            </a:endParaRPr>
          </a:p>
        </p:txBody>
      </p:sp>
      <p:sp>
        <p:nvSpPr>
          <p:cNvPr id="42" name="object 547"/>
          <p:cNvSpPr/>
          <p:nvPr/>
        </p:nvSpPr>
        <p:spPr>
          <a:xfrm>
            <a:off x="901939" y="746534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547"/>
          <p:cNvSpPr/>
          <p:nvPr/>
        </p:nvSpPr>
        <p:spPr>
          <a:xfrm>
            <a:off x="2034742" y="74653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547"/>
          <p:cNvSpPr/>
          <p:nvPr/>
        </p:nvSpPr>
        <p:spPr>
          <a:xfrm>
            <a:off x="3107504" y="74653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547"/>
          <p:cNvSpPr/>
          <p:nvPr/>
        </p:nvSpPr>
        <p:spPr>
          <a:xfrm>
            <a:off x="4218377" y="746533"/>
            <a:ext cx="983615" cy="983615"/>
          </a:xfrm>
          <a:custGeom>
            <a:avLst/>
            <a:gdLst/>
            <a:ahLst/>
            <a:cxnLst/>
            <a:rect l="l" t="t" r="r" b="b"/>
            <a:pathLst>
              <a:path w="983614" h="983614">
                <a:moveTo>
                  <a:pt x="491515" y="0"/>
                </a:moveTo>
                <a:lnTo>
                  <a:pt x="444178" y="2250"/>
                </a:lnTo>
                <a:lnTo>
                  <a:pt x="398114" y="8863"/>
                </a:lnTo>
                <a:lnTo>
                  <a:pt x="353529" y="19632"/>
                </a:lnTo>
                <a:lnTo>
                  <a:pt x="310630" y="34353"/>
                </a:lnTo>
                <a:lnTo>
                  <a:pt x="269621" y="52819"/>
                </a:lnTo>
                <a:lnTo>
                  <a:pt x="230710" y="74823"/>
                </a:lnTo>
                <a:lnTo>
                  <a:pt x="194102" y="100160"/>
                </a:lnTo>
                <a:lnTo>
                  <a:pt x="160003" y="128625"/>
                </a:lnTo>
                <a:lnTo>
                  <a:pt x="128619" y="160010"/>
                </a:lnTo>
                <a:lnTo>
                  <a:pt x="100156" y="194110"/>
                </a:lnTo>
                <a:lnTo>
                  <a:pt x="74819" y="230719"/>
                </a:lnTo>
                <a:lnTo>
                  <a:pt x="52816" y="269632"/>
                </a:lnTo>
                <a:lnTo>
                  <a:pt x="34351" y="310641"/>
                </a:lnTo>
                <a:lnTo>
                  <a:pt x="19631" y="353541"/>
                </a:lnTo>
                <a:lnTo>
                  <a:pt x="8862" y="398126"/>
                </a:lnTo>
                <a:lnTo>
                  <a:pt x="2249" y="444190"/>
                </a:lnTo>
                <a:lnTo>
                  <a:pt x="0" y="491528"/>
                </a:lnTo>
                <a:lnTo>
                  <a:pt x="2249" y="538865"/>
                </a:lnTo>
                <a:lnTo>
                  <a:pt x="8862" y="584929"/>
                </a:lnTo>
                <a:lnTo>
                  <a:pt x="19631" y="629514"/>
                </a:lnTo>
                <a:lnTo>
                  <a:pt x="34351" y="672414"/>
                </a:lnTo>
                <a:lnTo>
                  <a:pt x="52816" y="713424"/>
                </a:lnTo>
                <a:lnTo>
                  <a:pt x="74819" y="752336"/>
                </a:lnTo>
                <a:lnTo>
                  <a:pt x="100156" y="788945"/>
                </a:lnTo>
                <a:lnTo>
                  <a:pt x="128619" y="823045"/>
                </a:lnTo>
                <a:lnTo>
                  <a:pt x="160003" y="854430"/>
                </a:lnTo>
                <a:lnTo>
                  <a:pt x="194102" y="882895"/>
                </a:lnTo>
                <a:lnTo>
                  <a:pt x="230710" y="908232"/>
                </a:lnTo>
                <a:lnTo>
                  <a:pt x="269621" y="930237"/>
                </a:lnTo>
                <a:lnTo>
                  <a:pt x="310630" y="948702"/>
                </a:lnTo>
                <a:lnTo>
                  <a:pt x="353529" y="963423"/>
                </a:lnTo>
                <a:lnTo>
                  <a:pt x="398114" y="974193"/>
                </a:lnTo>
                <a:lnTo>
                  <a:pt x="444178" y="980806"/>
                </a:lnTo>
                <a:lnTo>
                  <a:pt x="491515" y="983056"/>
                </a:lnTo>
                <a:lnTo>
                  <a:pt x="538852" y="980806"/>
                </a:lnTo>
                <a:lnTo>
                  <a:pt x="584916" y="974193"/>
                </a:lnTo>
                <a:lnTo>
                  <a:pt x="629502" y="963423"/>
                </a:lnTo>
                <a:lnTo>
                  <a:pt x="672402" y="948702"/>
                </a:lnTo>
                <a:lnTo>
                  <a:pt x="713411" y="930237"/>
                </a:lnTo>
                <a:lnTo>
                  <a:pt x="752323" y="908232"/>
                </a:lnTo>
                <a:lnTo>
                  <a:pt x="788932" y="882895"/>
                </a:lnTo>
                <a:lnTo>
                  <a:pt x="823033" y="854430"/>
                </a:lnTo>
                <a:lnTo>
                  <a:pt x="854418" y="823045"/>
                </a:lnTo>
                <a:lnTo>
                  <a:pt x="882882" y="788945"/>
                </a:lnTo>
                <a:lnTo>
                  <a:pt x="908219" y="752336"/>
                </a:lnTo>
                <a:lnTo>
                  <a:pt x="930224" y="713424"/>
                </a:lnTo>
                <a:lnTo>
                  <a:pt x="948690" y="672414"/>
                </a:lnTo>
                <a:lnTo>
                  <a:pt x="963410" y="629514"/>
                </a:lnTo>
                <a:lnTo>
                  <a:pt x="974180" y="584929"/>
                </a:lnTo>
                <a:lnTo>
                  <a:pt x="980793" y="538865"/>
                </a:lnTo>
                <a:lnTo>
                  <a:pt x="983043" y="491528"/>
                </a:lnTo>
                <a:lnTo>
                  <a:pt x="980793" y="444190"/>
                </a:lnTo>
                <a:lnTo>
                  <a:pt x="974180" y="398126"/>
                </a:lnTo>
                <a:lnTo>
                  <a:pt x="963410" y="353541"/>
                </a:lnTo>
                <a:lnTo>
                  <a:pt x="948690" y="310641"/>
                </a:lnTo>
                <a:lnTo>
                  <a:pt x="930224" y="269632"/>
                </a:lnTo>
                <a:lnTo>
                  <a:pt x="908219" y="230719"/>
                </a:lnTo>
                <a:lnTo>
                  <a:pt x="882882" y="194110"/>
                </a:lnTo>
                <a:lnTo>
                  <a:pt x="854418" y="160010"/>
                </a:lnTo>
                <a:lnTo>
                  <a:pt x="823033" y="128625"/>
                </a:lnTo>
                <a:lnTo>
                  <a:pt x="788932" y="100160"/>
                </a:lnTo>
                <a:lnTo>
                  <a:pt x="752323" y="74823"/>
                </a:lnTo>
                <a:lnTo>
                  <a:pt x="713411" y="52819"/>
                </a:lnTo>
                <a:lnTo>
                  <a:pt x="672402" y="34353"/>
                </a:lnTo>
                <a:lnTo>
                  <a:pt x="629502" y="19632"/>
                </a:lnTo>
                <a:lnTo>
                  <a:pt x="584916" y="8863"/>
                </a:lnTo>
                <a:lnTo>
                  <a:pt x="538852" y="2250"/>
                </a:lnTo>
                <a:lnTo>
                  <a:pt x="491515" y="0"/>
                </a:lnTo>
                <a:close/>
              </a:path>
            </a:pathLst>
          </a:custGeom>
          <a:solidFill>
            <a:srgbClr val="FFFFFF"/>
          </a:solidFill>
          <a:ln w="38100">
            <a:solidFill>
              <a:srgbClr val="ED1C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557"/>
          <p:cNvSpPr txBox="1"/>
          <p:nvPr/>
        </p:nvSpPr>
        <p:spPr>
          <a:xfrm>
            <a:off x="5558321" y="557744"/>
            <a:ext cx="4993242" cy="75918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◯◯市</a:t>
            </a:r>
            <a:r>
              <a:rPr sz="2900" spc="-210" dirty="0">
                <a:solidFill>
                  <a:srgbClr val="ED1C24"/>
                </a:solidFill>
                <a:latin typeface="MS PGothic"/>
                <a:cs typeface="MS PGothic"/>
              </a:rPr>
              <a:t> </a:t>
            </a: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・◯◯市</a:t>
            </a:r>
            <a:r>
              <a:rPr sz="2900" spc="-210" dirty="0">
                <a:solidFill>
                  <a:srgbClr val="ED1C24"/>
                </a:solidFill>
                <a:latin typeface="MS PGothic"/>
                <a:cs typeface="MS PGothic"/>
              </a:rPr>
              <a:t> </a:t>
            </a:r>
            <a:r>
              <a:rPr sz="2900" dirty="0">
                <a:solidFill>
                  <a:srgbClr val="ED1C24"/>
                </a:solidFill>
                <a:latin typeface="MS PGothic"/>
                <a:cs typeface="MS PGothic"/>
              </a:rPr>
              <a:t>・◯◯</a:t>
            </a:r>
            <a:r>
              <a:rPr sz="2900" spc="-5" dirty="0" err="1" smtClean="0">
                <a:solidFill>
                  <a:srgbClr val="ED1C24"/>
                </a:solidFill>
                <a:latin typeface="MS PGothic"/>
                <a:cs typeface="MS PGothic"/>
              </a:rPr>
              <a:t>町</a:t>
            </a:r>
            <a:r>
              <a:rPr sz="2800" b="1" spc="-7" baseline="8333" dirty="0" err="1" smtClean="0">
                <a:solidFill>
                  <a:srgbClr val="ED1C24"/>
                </a:solidFill>
                <a:latin typeface="MS PGothic"/>
                <a:cs typeface="MS PGothic"/>
              </a:rPr>
              <a:t>に</a:t>
            </a:r>
            <a:endParaRPr lang="en-US" sz="2800" b="1" spc="-7" baseline="8333" dirty="0" smtClean="0">
              <a:solidFill>
                <a:srgbClr val="ED1C24"/>
              </a:solidFill>
              <a:latin typeface="MS PGothic"/>
              <a:cs typeface="MS PGothic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800" b="1" spc="-7" baseline="8333" dirty="0" err="1" smtClean="0">
                <a:solidFill>
                  <a:srgbClr val="ED1C24"/>
                </a:solidFill>
                <a:latin typeface="MS PGothic"/>
                <a:cs typeface="MS PGothic"/>
              </a:rPr>
              <a:t>お住まいの皆様へ</a:t>
            </a:r>
            <a:endParaRPr sz="2800" b="1" baseline="8333" dirty="0">
              <a:latin typeface="MS PGothic"/>
              <a:cs typeface="MS PGothic"/>
            </a:endParaRPr>
          </a:p>
        </p:txBody>
      </p:sp>
      <p:sp>
        <p:nvSpPr>
          <p:cNvPr id="47" name="object 558"/>
          <p:cNvSpPr txBox="1"/>
          <p:nvPr/>
        </p:nvSpPr>
        <p:spPr>
          <a:xfrm>
            <a:off x="1070123" y="871339"/>
            <a:ext cx="685800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540"/>
              </a:spcBef>
            </a:pP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秘密 厳守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48" name="object 560"/>
          <p:cNvSpPr txBox="1"/>
          <p:nvPr/>
        </p:nvSpPr>
        <p:spPr>
          <a:xfrm>
            <a:off x="2078284" y="882225"/>
            <a:ext cx="1027466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03505" marR="6350" indent="-91440">
              <a:lnSpc>
                <a:spcPts val="2700"/>
              </a:lnSpc>
              <a:spcBef>
                <a:spcPts val="540"/>
              </a:spcBef>
            </a:pPr>
            <a:r>
              <a:rPr sz="2600" spc="-375" dirty="0">
                <a:solidFill>
                  <a:srgbClr val="ED1C24"/>
                </a:solidFill>
                <a:latin typeface="MS PGothic"/>
                <a:cs typeface="MS PGothic"/>
              </a:rPr>
              <a:t>手数料 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無料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49" name="object 559"/>
          <p:cNvSpPr txBox="1"/>
          <p:nvPr/>
        </p:nvSpPr>
        <p:spPr>
          <a:xfrm>
            <a:off x="3282507" y="856825"/>
            <a:ext cx="685800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12700" marR="5080">
              <a:lnSpc>
                <a:spcPts val="2700"/>
              </a:lnSpc>
              <a:spcBef>
                <a:spcPts val="540"/>
              </a:spcBef>
            </a:pPr>
            <a:r>
              <a:rPr sz="2600" spc="455" dirty="0">
                <a:solidFill>
                  <a:srgbClr val="ED1C24"/>
                </a:solidFill>
                <a:latin typeface="MS PGothic"/>
                <a:cs typeface="MS PGothic"/>
              </a:rPr>
              <a:t>高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く 買取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50" name="object 561"/>
          <p:cNvSpPr txBox="1"/>
          <p:nvPr/>
        </p:nvSpPr>
        <p:spPr>
          <a:xfrm>
            <a:off x="4293219" y="867711"/>
            <a:ext cx="833755" cy="764540"/>
          </a:xfrm>
          <a:prstGeom prst="rect">
            <a:avLst/>
          </a:prstGeom>
        </p:spPr>
        <p:txBody>
          <a:bodyPr vert="horz" wrap="square" lIns="0" tIns="68580" rIns="0" bIns="0" rtlCol="0">
            <a:spAutoFit/>
          </a:bodyPr>
          <a:lstStyle/>
          <a:p>
            <a:pPr marL="86360" marR="5080" indent="-74295">
              <a:lnSpc>
                <a:spcPts val="2700"/>
              </a:lnSpc>
              <a:spcBef>
                <a:spcPts val="540"/>
              </a:spcBef>
            </a:pPr>
            <a:r>
              <a:rPr sz="2600" spc="-570" dirty="0">
                <a:solidFill>
                  <a:srgbClr val="ED1C24"/>
                </a:solidFill>
                <a:latin typeface="MS PGothic"/>
                <a:cs typeface="MS PGothic"/>
              </a:rPr>
              <a:t>不用</a:t>
            </a:r>
            <a:r>
              <a:rPr sz="2600" spc="-204" dirty="0">
                <a:solidFill>
                  <a:srgbClr val="ED1C24"/>
                </a:solidFill>
                <a:latin typeface="MS PGothic"/>
                <a:cs typeface="MS PGothic"/>
              </a:rPr>
              <a:t>品 </a:t>
            </a:r>
            <a:r>
              <a:rPr sz="2600" dirty="0">
                <a:solidFill>
                  <a:srgbClr val="ED1C24"/>
                </a:solidFill>
                <a:latin typeface="MS PGothic"/>
                <a:cs typeface="MS PGothic"/>
              </a:rPr>
              <a:t>処分</a:t>
            </a:r>
            <a:endParaRPr sz="2600" dirty="0">
              <a:latin typeface="MS PGothic"/>
              <a:cs typeface="MS PGothic"/>
            </a:endParaRPr>
          </a:p>
        </p:txBody>
      </p:sp>
      <p:sp>
        <p:nvSpPr>
          <p:cNvPr id="51" name="object 562"/>
          <p:cNvSpPr txBox="1"/>
          <p:nvPr/>
        </p:nvSpPr>
        <p:spPr>
          <a:xfrm>
            <a:off x="5932870" y="1586482"/>
            <a:ext cx="4490722" cy="999697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7575" dirty="0">
                <a:solidFill>
                  <a:srgbClr val="231F20"/>
                </a:solidFill>
                <a:latin typeface="MS PGothic"/>
                <a:cs typeface="MS PGothic"/>
              </a:rPr>
              <a:t>アスクル不動産は</a:t>
            </a:r>
            <a:r>
              <a:rPr sz="1650" baseline="5050" dirty="0">
                <a:solidFill>
                  <a:srgbClr val="231F20"/>
                </a:solidFill>
                <a:latin typeface="MS PGothic"/>
                <a:cs typeface="MS PGothic"/>
              </a:rPr>
              <a:t>、地域密着で「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◯◯市」</a:t>
            </a:r>
            <a:r>
              <a:rPr sz="1650" baseline="5050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◯◯市」</a:t>
            </a:r>
            <a:r>
              <a:rPr sz="1650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◯◯</a:t>
            </a:r>
            <a:r>
              <a:rPr sz="1650" baseline="2525" dirty="0" err="1">
                <a:solidFill>
                  <a:srgbClr val="231F20"/>
                </a:solidFill>
                <a:latin typeface="MS UI Gothic"/>
                <a:cs typeface="MS UI Gothic"/>
              </a:rPr>
              <a:t>町」の不動産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 </a:t>
            </a:r>
            <a:endParaRPr lang="en-US" sz="1650" baseline="2525" dirty="0" smtClean="0">
              <a:solidFill>
                <a:srgbClr val="231F20"/>
              </a:solidFill>
              <a:latin typeface="MS UI Gothic"/>
              <a:cs typeface="MS UI Gothic"/>
            </a:endParaRPr>
          </a:p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2525" dirty="0" smtClean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650" baseline="2525" dirty="0">
                <a:solidFill>
                  <a:srgbClr val="231F20"/>
                </a:solidFill>
                <a:latin typeface="MS UI Gothic"/>
                <a:cs typeface="MS UI Gothic"/>
              </a:rPr>
              <a:t>戸建</a:t>
            </a:r>
            <a:r>
              <a:rPr sz="1100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baseline="2525" dirty="0">
                <a:solidFill>
                  <a:srgbClr val="231F20"/>
                </a:solidFill>
                <a:latin typeface="MS PGothic"/>
                <a:cs typeface="MS PGothic"/>
              </a:rPr>
              <a:t>「土地</a:t>
            </a:r>
            <a:r>
              <a:rPr sz="1100" dirty="0">
                <a:solidFill>
                  <a:srgbClr val="231F20"/>
                </a:solidFill>
                <a:latin typeface="MS UI Gothic"/>
                <a:cs typeface="MS UI Gothic"/>
              </a:rPr>
              <a:t>」</a:t>
            </a:r>
            <a:r>
              <a:rPr sz="1650" baseline="2525" dirty="0">
                <a:solidFill>
                  <a:srgbClr val="231F20"/>
                </a:solidFill>
                <a:latin typeface="MS PGothic"/>
                <a:cs typeface="MS PGothic"/>
              </a:rPr>
              <a:t>「</a:t>
            </a:r>
            <a:r>
              <a:rPr sz="1100" dirty="0">
                <a:solidFill>
                  <a:srgbClr val="231F20"/>
                </a:solidFill>
                <a:latin typeface="MS UI Gothic"/>
                <a:cs typeface="MS UI Gothic"/>
              </a:rPr>
              <a:t>マンション」 </a:t>
            </a:r>
            <a:r>
              <a:rPr sz="1650" baseline="2525" dirty="0" err="1">
                <a:solidFill>
                  <a:srgbClr val="231F20"/>
                </a:solidFill>
                <a:latin typeface="MS UI Gothic"/>
                <a:cs typeface="MS UI Gothic"/>
              </a:rPr>
              <a:t>の売却・販売を専門に行っています</a:t>
            </a:r>
            <a:r>
              <a:rPr sz="1650" baseline="2525" dirty="0" smtClean="0">
                <a:solidFill>
                  <a:srgbClr val="231F20"/>
                </a:solidFill>
                <a:latin typeface="MS UI Gothic"/>
                <a:cs typeface="MS UI Gothic"/>
              </a:rPr>
              <a:t>。</a:t>
            </a:r>
            <a:endParaRPr lang="en-US" sz="1650" baseline="2525" dirty="0" smtClean="0">
              <a:solidFill>
                <a:srgbClr val="231F20"/>
              </a:solidFill>
              <a:latin typeface="MS UI Gothic"/>
              <a:cs typeface="MS UI Gothic"/>
            </a:endParaRPr>
          </a:p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2525" dirty="0" err="1" smtClean="0">
                <a:solidFill>
                  <a:srgbClr val="231F20"/>
                </a:solidFill>
                <a:latin typeface="MS UI Gothic"/>
                <a:cs typeface="MS UI Gothic"/>
              </a:rPr>
              <a:t>地域密着だからこそ</a:t>
            </a:r>
            <a:r>
              <a:rPr sz="1100" dirty="0" err="1">
                <a:solidFill>
                  <a:srgbClr val="231F20"/>
                </a:solidFill>
                <a:latin typeface="MS UI Gothic"/>
                <a:cs typeface="MS UI Gothic"/>
              </a:rPr>
              <a:t>、</a:t>
            </a:r>
            <a:r>
              <a:rPr sz="1100" dirty="0" err="1">
                <a:solidFill>
                  <a:srgbClr val="231F20"/>
                </a:solidFill>
                <a:latin typeface="MS PGothic"/>
                <a:cs typeface="MS PGothic"/>
              </a:rPr>
              <a:t>より詳しく</a:t>
            </a:r>
            <a:r>
              <a:rPr sz="1100" dirty="0">
                <a:solidFill>
                  <a:srgbClr val="231F20"/>
                </a:solidFill>
                <a:latin typeface="MS PGothic"/>
                <a:cs typeface="MS PGothic"/>
              </a:rPr>
              <a:t>、 より細く、 </a:t>
            </a:r>
            <a:r>
              <a:rPr sz="1100" dirty="0" err="1">
                <a:solidFill>
                  <a:srgbClr val="231F20"/>
                </a:solidFill>
                <a:latin typeface="MS PGothic"/>
                <a:cs typeface="MS PGothic"/>
              </a:rPr>
              <a:t>お客様の不動産</a:t>
            </a:r>
            <a:r>
              <a:rPr sz="1100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650" baseline="5050" dirty="0" err="1" smtClean="0">
                <a:solidFill>
                  <a:srgbClr val="231F20"/>
                </a:solidFill>
                <a:latin typeface="MS PGothic"/>
                <a:cs typeface="MS PGothic"/>
              </a:rPr>
              <a:t>販売を</a:t>
            </a:r>
            <a:endParaRPr lang="en-US" sz="1650" baseline="5050" dirty="0" smtClean="0">
              <a:solidFill>
                <a:srgbClr val="231F20"/>
              </a:solidFill>
              <a:latin typeface="MS PGothic"/>
              <a:cs typeface="MS PGothic"/>
            </a:endParaRPr>
          </a:p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5050" dirty="0" err="1" smtClean="0">
                <a:solidFill>
                  <a:srgbClr val="231F20"/>
                </a:solidFill>
                <a:latin typeface="MS PGothic"/>
                <a:cs typeface="MS PGothic"/>
              </a:rPr>
              <a:t>サポートいたします</a:t>
            </a:r>
            <a:r>
              <a:rPr sz="1650" baseline="5050" dirty="0">
                <a:solidFill>
                  <a:srgbClr val="231F20"/>
                </a:solidFill>
                <a:latin typeface="MS PGothic"/>
                <a:cs typeface="MS PGothic"/>
              </a:rPr>
              <a:t>。 </a:t>
            </a:r>
            <a:endParaRPr lang="en-US" sz="1650" baseline="5050" dirty="0" smtClean="0">
              <a:solidFill>
                <a:srgbClr val="231F20"/>
              </a:solidFill>
              <a:latin typeface="MS PGothic"/>
              <a:cs typeface="MS PGothic"/>
            </a:endParaRPr>
          </a:p>
          <a:p>
            <a:pPr marL="12700" marR="5080" indent="635">
              <a:lnSpc>
                <a:spcPts val="1500"/>
              </a:lnSpc>
              <a:spcBef>
                <a:spcPts val="85"/>
              </a:spcBef>
            </a:pPr>
            <a:r>
              <a:rPr sz="1650" baseline="2525" dirty="0" err="1" smtClean="0">
                <a:solidFill>
                  <a:srgbClr val="231F20"/>
                </a:solidFill>
                <a:latin typeface="MS PGothic"/>
                <a:cs typeface="MS PGothic"/>
              </a:rPr>
              <a:t>不動産の売却をご検討の方</a:t>
            </a:r>
            <a:r>
              <a:rPr sz="1650" baseline="2525" dirty="0">
                <a:solidFill>
                  <a:srgbClr val="231F20"/>
                </a:solidFill>
                <a:latin typeface="MS PGothic"/>
                <a:cs typeface="MS PGothic"/>
              </a:rPr>
              <a:t>、 売却にお困りの方、 </a:t>
            </a:r>
            <a:r>
              <a:rPr sz="1100" dirty="0">
                <a:solidFill>
                  <a:srgbClr val="231F20"/>
                </a:solidFill>
                <a:latin typeface="MS PGothic"/>
                <a:cs typeface="MS PGothic"/>
              </a:rPr>
              <a:t>何でもご相談ください。</a:t>
            </a:r>
            <a:endParaRPr sz="1100" dirty="0">
              <a:latin typeface="MS PGothic"/>
              <a:cs typeface="MS PGothic"/>
            </a:endParaRPr>
          </a:p>
        </p:txBody>
      </p:sp>
      <p:sp>
        <p:nvSpPr>
          <p:cNvPr id="52" name="object 566"/>
          <p:cNvSpPr txBox="1"/>
          <p:nvPr/>
        </p:nvSpPr>
        <p:spPr>
          <a:xfrm>
            <a:off x="7001740" y="2876290"/>
            <a:ext cx="3107453" cy="553812"/>
          </a:xfrm>
          <a:prstGeom prst="rect">
            <a:avLst/>
          </a:prstGeom>
        </p:spPr>
        <p:txBody>
          <a:bodyPr vert="horz" wrap="none" lIns="0" tIns="12700" rIns="0" bIns="0" rtlCol="0">
            <a:normAutofit/>
          </a:bodyPr>
          <a:lstStyle/>
          <a:p>
            <a:pPr marR="2700655">
              <a:spcBef>
                <a:spcPts val="100"/>
              </a:spcBef>
            </a:pPr>
            <a:r>
              <a:rPr sz="3000" spc="-155" dirty="0" err="1" smtClean="0">
                <a:solidFill>
                  <a:srgbClr val="231F20"/>
                </a:solidFill>
                <a:latin typeface="MS PGothic"/>
                <a:cs typeface="MS PGothic"/>
              </a:rPr>
              <a:t>アスクル不動産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53" name="object 566"/>
          <p:cNvSpPr txBox="1"/>
          <p:nvPr/>
        </p:nvSpPr>
        <p:spPr>
          <a:xfrm>
            <a:off x="5487745" y="3284470"/>
            <a:ext cx="4846721" cy="8822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614930" algn="ctr">
              <a:spcBef>
                <a:spcPts val="10"/>
              </a:spcBef>
            </a:pPr>
            <a:endParaRPr sz="1400" dirty="0">
              <a:latin typeface="MS PGothic"/>
              <a:cs typeface="MS PGothic"/>
            </a:endParaRPr>
          </a:p>
          <a:p>
            <a:pPr marL="930275" algn="ctr">
              <a:lnSpc>
                <a:spcPts val="5145"/>
              </a:lnSpc>
            </a:pPr>
            <a:r>
              <a:rPr sz="4950" spc="5" dirty="0" smtClean="0">
                <a:solidFill>
                  <a:srgbClr val="ED1B2E"/>
                </a:solidFill>
                <a:latin typeface="MS PGothic"/>
                <a:cs typeface="MS PGothic"/>
              </a:rPr>
              <a:t>03-1234-1111</a:t>
            </a:r>
            <a:endParaRPr sz="4950" dirty="0">
              <a:latin typeface="MS PGothic"/>
              <a:cs typeface="MS PGothic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56876" y="3304678"/>
            <a:ext cx="2627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spc="-5" dirty="0">
                <a:solidFill>
                  <a:srgbClr val="ED1B2E"/>
                </a:solidFill>
                <a:latin typeface="+mj-ea"/>
                <a:ea typeface="+mj-ea"/>
                <a:cs typeface="MS PGothic"/>
              </a:rPr>
              <a:t>お気軽にお問い合わせください。</a:t>
            </a:r>
            <a:endParaRPr lang="ja-JP" altLang="en-US" sz="1400" dirty="0">
              <a:latin typeface="+mj-ea"/>
              <a:ea typeface="+mj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279824" y="4093974"/>
            <a:ext cx="2556000" cy="289413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marL="1962150" marR="2646045" algn="ctr">
              <a:lnSpc>
                <a:spcPts val="1380"/>
              </a:lnSpc>
              <a:tabLst>
                <a:tab pos="2087245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　東京都</a:t>
            </a:r>
            <a:r>
              <a:rPr lang="ja-JP" altLang="en-US" sz="1400" spc="-70" dirty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豊</a:t>
            </a:r>
            <a:r>
              <a:rPr lang="ja-JP" altLang="en-US" sz="1400" dirty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洲</a:t>
            </a:r>
            <a:r>
              <a:rPr lang="ja-JP" altLang="en-US" sz="1400" spc="-155" dirty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 </a:t>
            </a:r>
            <a:r>
              <a:rPr lang="en-US" altLang="ja-JP" sz="1400" spc="-70" dirty="0">
                <a:solidFill>
                  <a:srgbClr val="231F20"/>
                </a:solidFill>
                <a:latin typeface="+mj-ea"/>
                <a:ea typeface="+mj-ea"/>
                <a:cs typeface="MS PGothic"/>
              </a:rPr>
              <a:t>3-2-3</a:t>
            </a:r>
            <a:endParaRPr lang="ja-JP" altLang="en-US" sz="1400" dirty="0">
              <a:latin typeface="+mj-ea"/>
              <a:ea typeface="+mj-ea"/>
              <a:cs typeface="MS PGothic"/>
            </a:endParaRPr>
          </a:p>
        </p:txBody>
      </p: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759" y="3684520"/>
            <a:ext cx="468000" cy="30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正方形/長方形 53"/>
          <p:cNvSpPr/>
          <p:nvPr/>
        </p:nvSpPr>
        <p:spPr>
          <a:xfrm>
            <a:off x="6919200" y="4651200"/>
            <a:ext cx="2289600" cy="1404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48051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12700" rIns="0" bIns="0" rtlCol="0">
        <a:spAutoFit/>
      </a:bodyPr>
      <a:lstStyle>
        <a:defPPr marR="2700655" algn="ctr">
          <a:spcBef>
            <a:spcPts val="100"/>
          </a:spcBef>
          <a:defRPr sz="3000" spc="-155" dirty="0" err="1" smtClean="0">
            <a:solidFill>
              <a:srgbClr val="231F20"/>
            </a:solidFill>
            <a:latin typeface="MS PGothic"/>
            <a:cs typeface="MS P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184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MS PGothic</vt:lpstr>
      <vt:lpstr>MS PGothic</vt:lpstr>
      <vt:lpstr>ＭＳ Ｐ明朝</vt:lpstr>
      <vt:lpstr>MS UI Gothic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66</cp:revision>
  <cp:lastPrinted>2018-04-20T01:42:37Z</cp:lastPrinted>
  <dcterms:created xsi:type="dcterms:W3CDTF">2013-08-07T01:20:38Z</dcterms:created>
  <dcterms:modified xsi:type="dcterms:W3CDTF">2018-04-20T01:50:14Z</dcterms:modified>
</cp:coreProperties>
</file>