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4D"/>
    <a:srgbClr val="7ECEF4"/>
    <a:srgbClr val="EB6BA4"/>
    <a:srgbClr val="51B6AF"/>
    <a:srgbClr val="EEA13A"/>
    <a:srgbClr val="3BA0E8"/>
    <a:srgbClr val="3EB7EB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FE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8" y="195862"/>
            <a:ext cx="10918689" cy="707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bject 541"/>
          <p:cNvSpPr/>
          <p:nvPr/>
        </p:nvSpPr>
        <p:spPr>
          <a:xfrm>
            <a:off x="-20549" y="7171361"/>
            <a:ext cx="10944000" cy="648000"/>
          </a:xfrm>
          <a:custGeom>
            <a:avLst/>
            <a:gdLst/>
            <a:ahLst/>
            <a:cxnLst/>
            <a:rect l="l" t="t" r="r" b="b"/>
            <a:pathLst>
              <a:path w="7992109" h="511175">
                <a:moveTo>
                  <a:pt x="0" y="511162"/>
                </a:moveTo>
                <a:lnTo>
                  <a:pt x="7991957" y="511162"/>
                </a:lnTo>
                <a:lnTo>
                  <a:pt x="7991957" y="0"/>
                </a:lnTo>
                <a:lnTo>
                  <a:pt x="0" y="0"/>
                </a:lnTo>
                <a:lnTo>
                  <a:pt x="0" y="511162"/>
                </a:lnTo>
                <a:close/>
              </a:path>
            </a:pathLst>
          </a:custGeom>
          <a:solidFill>
            <a:srgbClr val="CD3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563"/>
          <p:cNvSpPr txBox="1"/>
          <p:nvPr/>
        </p:nvSpPr>
        <p:spPr>
          <a:xfrm>
            <a:off x="1551810" y="7150004"/>
            <a:ext cx="799210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3035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32" name="object 544"/>
          <p:cNvSpPr/>
          <p:nvPr/>
        </p:nvSpPr>
        <p:spPr>
          <a:xfrm>
            <a:off x="6017783" y="7328846"/>
            <a:ext cx="1906270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1B75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545"/>
          <p:cNvSpPr/>
          <p:nvPr/>
        </p:nvSpPr>
        <p:spPr>
          <a:xfrm>
            <a:off x="7413386" y="7328846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555"/>
          <p:cNvSpPr/>
          <p:nvPr/>
        </p:nvSpPr>
        <p:spPr>
          <a:xfrm>
            <a:off x="7870978" y="7508974"/>
            <a:ext cx="108085" cy="1701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64"/>
          <p:cNvSpPr txBox="1"/>
          <p:nvPr/>
        </p:nvSpPr>
        <p:spPr>
          <a:xfrm>
            <a:off x="7413386" y="7327135"/>
            <a:ext cx="51752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36" name="object 565"/>
          <p:cNvSpPr txBox="1"/>
          <p:nvPr/>
        </p:nvSpPr>
        <p:spPr>
          <a:xfrm>
            <a:off x="6017783" y="7328846"/>
            <a:ext cx="1395730" cy="25336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349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85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300">
              <a:latin typeface="MS PGothic"/>
              <a:cs typeface="MS PGothic"/>
            </a:endParaRPr>
          </a:p>
        </p:txBody>
      </p:sp>
      <p:sp>
        <p:nvSpPr>
          <p:cNvPr id="37" name="object 542"/>
          <p:cNvSpPr/>
          <p:nvPr/>
        </p:nvSpPr>
        <p:spPr>
          <a:xfrm>
            <a:off x="723267" y="368950"/>
            <a:ext cx="4752000" cy="5760000"/>
          </a:xfrm>
          <a:custGeom>
            <a:avLst/>
            <a:gdLst/>
            <a:ahLst/>
            <a:cxnLst/>
            <a:rect l="l" t="t" r="r" b="b"/>
            <a:pathLst>
              <a:path w="4829175" h="5844540">
                <a:moveTo>
                  <a:pt x="2420924" y="0"/>
                </a:moveTo>
                <a:lnTo>
                  <a:pt x="0" y="976083"/>
                </a:lnTo>
                <a:lnTo>
                  <a:pt x="0" y="5844476"/>
                </a:lnTo>
                <a:lnTo>
                  <a:pt x="4829022" y="5844476"/>
                </a:lnTo>
                <a:lnTo>
                  <a:pt x="4829022" y="953884"/>
                </a:lnTo>
                <a:lnTo>
                  <a:pt x="2420924" y="0"/>
                </a:lnTo>
                <a:close/>
              </a:path>
            </a:pathLst>
          </a:custGeom>
          <a:solidFill>
            <a:srgbClr val="FFFFFF"/>
          </a:solidFill>
          <a:ln w="146050">
            <a:solidFill>
              <a:srgbClr val="663300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436" y="1933402"/>
            <a:ext cx="3347357" cy="64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607" y="3406244"/>
            <a:ext cx="3566185" cy="172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81" y="5371650"/>
            <a:ext cx="2700000" cy="47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object 556"/>
          <p:cNvSpPr txBox="1"/>
          <p:nvPr/>
        </p:nvSpPr>
        <p:spPr>
          <a:xfrm>
            <a:off x="978751" y="2578927"/>
            <a:ext cx="425005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235" dirty="0">
                <a:solidFill>
                  <a:srgbClr val="006738"/>
                </a:solidFill>
                <a:latin typeface="MS PGothic"/>
                <a:cs typeface="MS PGothic"/>
              </a:rPr>
              <a:t>アスクル不動産が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42" name="object 547"/>
          <p:cNvSpPr/>
          <p:nvPr/>
        </p:nvSpPr>
        <p:spPr>
          <a:xfrm>
            <a:off x="901939" y="746534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547"/>
          <p:cNvSpPr/>
          <p:nvPr/>
        </p:nvSpPr>
        <p:spPr>
          <a:xfrm>
            <a:off x="2034742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547"/>
          <p:cNvSpPr/>
          <p:nvPr/>
        </p:nvSpPr>
        <p:spPr>
          <a:xfrm>
            <a:off x="3107504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547"/>
          <p:cNvSpPr/>
          <p:nvPr/>
        </p:nvSpPr>
        <p:spPr>
          <a:xfrm>
            <a:off x="4218377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557"/>
          <p:cNvSpPr txBox="1"/>
          <p:nvPr/>
        </p:nvSpPr>
        <p:spPr>
          <a:xfrm>
            <a:off x="5558321" y="557744"/>
            <a:ext cx="4993242" cy="7591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</a:t>
            </a:r>
            <a:r>
              <a:rPr sz="2900" spc="-5" dirty="0" err="1" smtClean="0">
                <a:solidFill>
                  <a:srgbClr val="ED1C24"/>
                </a:solidFill>
                <a:latin typeface="MS PGothic"/>
                <a:cs typeface="MS PGothic"/>
              </a:rPr>
              <a:t>町</a:t>
            </a:r>
            <a:r>
              <a:rPr sz="2800" b="1" spc="-7" baseline="8333" dirty="0" err="1" smtClean="0">
                <a:solidFill>
                  <a:srgbClr val="ED1C24"/>
                </a:solidFill>
                <a:latin typeface="MS PGothic"/>
                <a:cs typeface="MS PGothic"/>
              </a:rPr>
              <a:t>に</a:t>
            </a:r>
            <a:endParaRPr lang="en-US" sz="2800" b="1" spc="-7" baseline="8333" dirty="0" smtClean="0">
              <a:solidFill>
                <a:srgbClr val="ED1C24"/>
              </a:solidFill>
              <a:latin typeface="MS PGothic"/>
              <a:cs typeface="MS PGothic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800" b="1" spc="-7" baseline="8333" dirty="0" err="1" smtClean="0">
                <a:solidFill>
                  <a:srgbClr val="ED1C24"/>
                </a:solidFill>
                <a:latin typeface="MS PGothic"/>
                <a:cs typeface="MS PGothic"/>
              </a:rPr>
              <a:t>お住まいの皆様へ</a:t>
            </a:r>
            <a:endParaRPr sz="2800" b="1" baseline="8333" dirty="0">
              <a:latin typeface="MS PGothic"/>
              <a:cs typeface="MS PGothic"/>
            </a:endParaRPr>
          </a:p>
        </p:txBody>
      </p:sp>
      <p:sp>
        <p:nvSpPr>
          <p:cNvPr id="47" name="object 558"/>
          <p:cNvSpPr txBox="1"/>
          <p:nvPr/>
        </p:nvSpPr>
        <p:spPr>
          <a:xfrm>
            <a:off x="1070123" y="871339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秘密 厳守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48" name="object 560"/>
          <p:cNvSpPr txBox="1"/>
          <p:nvPr/>
        </p:nvSpPr>
        <p:spPr>
          <a:xfrm>
            <a:off x="2078284" y="882225"/>
            <a:ext cx="1027466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03505" marR="6350" indent="-91440">
              <a:lnSpc>
                <a:spcPts val="2700"/>
              </a:lnSpc>
              <a:spcBef>
                <a:spcPts val="540"/>
              </a:spcBef>
            </a:pPr>
            <a:r>
              <a:rPr sz="2600" spc="-375" dirty="0">
                <a:solidFill>
                  <a:srgbClr val="ED1C24"/>
                </a:solidFill>
                <a:latin typeface="MS PGothic"/>
                <a:cs typeface="MS PGothic"/>
              </a:rPr>
              <a:t>手数料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無料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49" name="object 559"/>
          <p:cNvSpPr txBox="1"/>
          <p:nvPr/>
        </p:nvSpPr>
        <p:spPr>
          <a:xfrm>
            <a:off x="3282507" y="856825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spc="455" dirty="0">
                <a:solidFill>
                  <a:srgbClr val="ED1C24"/>
                </a:solidFill>
                <a:latin typeface="MS PGothic"/>
                <a:cs typeface="MS PGothic"/>
              </a:rPr>
              <a:t>高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く 買取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50" name="object 561"/>
          <p:cNvSpPr txBox="1"/>
          <p:nvPr/>
        </p:nvSpPr>
        <p:spPr>
          <a:xfrm>
            <a:off x="4293219" y="867711"/>
            <a:ext cx="833755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86360" marR="5080" indent="-74295">
              <a:lnSpc>
                <a:spcPts val="2700"/>
              </a:lnSpc>
              <a:spcBef>
                <a:spcPts val="540"/>
              </a:spcBef>
            </a:pPr>
            <a:r>
              <a:rPr sz="2600" spc="-570" dirty="0">
                <a:solidFill>
                  <a:srgbClr val="ED1C24"/>
                </a:solidFill>
                <a:latin typeface="MS PGothic"/>
                <a:cs typeface="MS PGothic"/>
              </a:rPr>
              <a:t>不用</a:t>
            </a:r>
            <a:r>
              <a:rPr sz="2600" spc="-204" dirty="0">
                <a:solidFill>
                  <a:srgbClr val="ED1C24"/>
                </a:solidFill>
                <a:latin typeface="MS PGothic"/>
                <a:cs typeface="MS PGothic"/>
              </a:rPr>
              <a:t>品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処分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51" name="object 562"/>
          <p:cNvSpPr txBox="1"/>
          <p:nvPr/>
        </p:nvSpPr>
        <p:spPr>
          <a:xfrm>
            <a:off x="5932870" y="1586482"/>
            <a:ext cx="4490722" cy="999697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7575" dirty="0">
                <a:solidFill>
                  <a:srgbClr val="231F20"/>
                </a:solidFill>
                <a:latin typeface="MS PGothic"/>
                <a:cs typeface="MS PGothic"/>
              </a:rPr>
              <a:t>アスクル不動産は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、地域密着で「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◯◯市」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</a:t>
            </a:r>
            <a:r>
              <a:rPr sz="1650" baseline="2525" dirty="0" err="1">
                <a:solidFill>
                  <a:srgbClr val="231F20"/>
                </a:solidFill>
                <a:latin typeface="MS UI Gothic"/>
                <a:cs typeface="MS UI Gothic"/>
              </a:rPr>
              <a:t>町」の不動産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 </a:t>
            </a:r>
            <a:endParaRPr lang="en-US" sz="1650" baseline="2525" dirty="0" smtClean="0">
              <a:solidFill>
                <a:srgbClr val="231F20"/>
              </a:solidFill>
              <a:latin typeface="MS UI Gothic"/>
              <a:cs typeface="MS UI 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smtClean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戸建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「土地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マンション」 </a:t>
            </a:r>
            <a:r>
              <a:rPr sz="1650" baseline="2525" dirty="0" err="1">
                <a:solidFill>
                  <a:srgbClr val="231F20"/>
                </a:solidFill>
                <a:latin typeface="MS UI Gothic"/>
                <a:cs typeface="MS UI Gothic"/>
              </a:rPr>
              <a:t>の売却・販売を専門に行っています</a:t>
            </a:r>
            <a:r>
              <a:rPr sz="1650" baseline="2525" dirty="0" smtClean="0">
                <a:solidFill>
                  <a:srgbClr val="231F20"/>
                </a:solidFill>
                <a:latin typeface="MS UI Gothic"/>
                <a:cs typeface="MS UI Gothic"/>
              </a:rPr>
              <a:t>。</a:t>
            </a:r>
            <a:endParaRPr lang="en-US" sz="1650" baseline="2525" dirty="0" smtClean="0">
              <a:solidFill>
                <a:srgbClr val="231F20"/>
              </a:solidFill>
              <a:latin typeface="MS UI Gothic"/>
              <a:cs typeface="MS UI 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err="1" smtClean="0">
                <a:solidFill>
                  <a:srgbClr val="231F20"/>
                </a:solidFill>
                <a:latin typeface="MS UI Gothic"/>
                <a:cs typeface="MS UI Gothic"/>
              </a:rPr>
              <a:t>地域密着だからこそ</a:t>
            </a:r>
            <a:r>
              <a:rPr sz="1100" dirty="0" err="1">
                <a:solidFill>
                  <a:srgbClr val="231F20"/>
                </a:solidFill>
                <a:latin typeface="MS UI Gothic"/>
                <a:cs typeface="MS UI Gothic"/>
              </a:rPr>
              <a:t>、</a:t>
            </a:r>
            <a:r>
              <a:rPr sz="1100" dirty="0" err="1">
                <a:solidFill>
                  <a:srgbClr val="231F20"/>
                </a:solidFill>
                <a:latin typeface="MS PGothic"/>
                <a:cs typeface="MS PGothic"/>
              </a:rPr>
              <a:t>より詳しく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、 より細く、 </a:t>
            </a:r>
            <a:r>
              <a:rPr sz="1100" dirty="0" err="1">
                <a:solidFill>
                  <a:srgbClr val="231F20"/>
                </a:solidFill>
                <a:latin typeface="MS PGothic"/>
                <a:cs typeface="MS PGothic"/>
              </a:rPr>
              <a:t>お客様の不動産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baseline="5050" dirty="0" err="1" smtClean="0">
                <a:solidFill>
                  <a:srgbClr val="231F20"/>
                </a:solidFill>
                <a:latin typeface="MS PGothic"/>
                <a:cs typeface="MS PGothic"/>
              </a:rPr>
              <a:t>販売を</a:t>
            </a:r>
            <a:endParaRPr lang="en-US" sz="1650" baseline="5050" dirty="0" smtClean="0">
              <a:solidFill>
                <a:srgbClr val="231F20"/>
              </a:solidFill>
              <a:latin typeface="MS PGothic"/>
              <a:cs typeface="MS P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5050" dirty="0" err="1" smtClean="0">
                <a:solidFill>
                  <a:srgbClr val="231F20"/>
                </a:solidFill>
                <a:latin typeface="MS PGothic"/>
                <a:cs typeface="MS PGothic"/>
              </a:rPr>
              <a:t>サポートいたします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。 </a:t>
            </a:r>
            <a:endParaRPr lang="en-US" sz="1650" baseline="5050" dirty="0" smtClean="0">
              <a:solidFill>
                <a:srgbClr val="231F20"/>
              </a:solidFill>
              <a:latin typeface="MS PGothic"/>
              <a:cs typeface="MS P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err="1" smtClean="0">
                <a:solidFill>
                  <a:srgbClr val="231F20"/>
                </a:solidFill>
                <a:latin typeface="MS PGothic"/>
                <a:cs typeface="MS PGothic"/>
              </a:rPr>
              <a:t>不動産の売却をご検討の方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、 売却にお困りの方、 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何でもご相談ください。</a:t>
            </a:r>
            <a:endParaRPr sz="1100" dirty="0">
              <a:latin typeface="MS PGothic"/>
              <a:cs typeface="MS PGothic"/>
            </a:endParaRPr>
          </a:p>
        </p:txBody>
      </p:sp>
      <p:sp>
        <p:nvSpPr>
          <p:cNvPr id="52" name="object 566"/>
          <p:cNvSpPr txBox="1"/>
          <p:nvPr/>
        </p:nvSpPr>
        <p:spPr>
          <a:xfrm>
            <a:off x="7001740" y="2876290"/>
            <a:ext cx="3107453" cy="553812"/>
          </a:xfrm>
          <a:prstGeom prst="rect">
            <a:avLst/>
          </a:prstGeom>
        </p:spPr>
        <p:txBody>
          <a:bodyPr vert="horz" wrap="none" lIns="0" tIns="12700" rIns="0" bIns="0" rtlCol="0">
            <a:normAutofit/>
          </a:bodyPr>
          <a:lstStyle/>
          <a:p>
            <a:pPr marR="2700655">
              <a:spcBef>
                <a:spcPts val="100"/>
              </a:spcBef>
            </a:pPr>
            <a:r>
              <a:rPr sz="3000" spc="-155" dirty="0" err="1" smtClean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53" name="object 566"/>
          <p:cNvSpPr txBox="1"/>
          <p:nvPr/>
        </p:nvSpPr>
        <p:spPr>
          <a:xfrm>
            <a:off x="5487745" y="3284470"/>
            <a:ext cx="4846721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614930" algn="ctr">
              <a:spcBef>
                <a:spcPts val="10"/>
              </a:spcBef>
            </a:pPr>
            <a:endParaRPr sz="1400" dirty="0">
              <a:latin typeface="MS PGothic"/>
              <a:cs typeface="MS PGothic"/>
            </a:endParaRPr>
          </a:p>
          <a:p>
            <a:pPr marL="930275" algn="ctr">
              <a:lnSpc>
                <a:spcPts val="5145"/>
              </a:lnSpc>
            </a:pPr>
            <a:r>
              <a:rPr sz="4950" spc="5" dirty="0" smtClean="0">
                <a:solidFill>
                  <a:srgbClr val="ED1B2E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56876" y="3304678"/>
            <a:ext cx="2627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" dirty="0">
                <a:solidFill>
                  <a:srgbClr val="ED1B2E"/>
                </a:solidFill>
                <a:latin typeface="+mj-ea"/>
                <a:ea typeface="+mj-ea"/>
                <a:cs typeface="MS PGothic"/>
              </a:rPr>
              <a:t>お気軽にお問い合わせください。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279824" y="4093974"/>
            <a:ext cx="2556000" cy="289413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1962150" marR="2646045" algn="ctr">
              <a:lnSpc>
                <a:spcPts val="1380"/>
              </a:lnSpc>
              <a:tabLst>
                <a:tab pos="208724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　東京都</a:t>
            </a:r>
            <a:r>
              <a:rPr lang="ja-JP" altLang="en-US" sz="1400" spc="-7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豊</a:t>
            </a:r>
            <a:r>
              <a:rPr lang="ja-JP" altLang="en-US" sz="140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洲</a:t>
            </a:r>
            <a:r>
              <a:rPr lang="ja-JP" altLang="en-US" sz="1400" spc="-155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 </a:t>
            </a:r>
            <a:r>
              <a:rPr lang="en-US" altLang="ja-JP" sz="1400" spc="-7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3-2-3</a:t>
            </a:r>
            <a:endParaRPr lang="ja-JP" altLang="en-US" sz="1400" dirty="0">
              <a:latin typeface="+mj-ea"/>
              <a:ea typeface="+mj-ea"/>
              <a:cs typeface="MS PGothic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59" y="3684519"/>
            <a:ext cx="468000" cy="30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正方形/長方形 53"/>
          <p:cNvSpPr/>
          <p:nvPr/>
        </p:nvSpPr>
        <p:spPr>
          <a:xfrm>
            <a:off x="6919200" y="4651200"/>
            <a:ext cx="2289600" cy="1404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7666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184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MS PGothic</vt:lpstr>
      <vt:lpstr>MS PGothic</vt:lpstr>
      <vt:lpstr>ＭＳ Ｐ明朝</vt:lpstr>
      <vt:lpstr>MS UI Gothic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67</cp:revision>
  <cp:lastPrinted>2018-04-20T01:44:25Z</cp:lastPrinted>
  <dcterms:created xsi:type="dcterms:W3CDTF">2013-08-07T01:20:38Z</dcterms:created>
  <dcterms:modified xsi:type="dcterms:W3CDTF">2018-04-20T01:50:20Z</dcterms:modified>
</cp:coreProperties>
</file>