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5" r:id="rId3"/>
  </p:sldIdLst>
  <p:sldSz cx="7775575" cy="10907713"/>
  <p:notesSz cx="6797675" cy="9926638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3300"/>
    <a:srgbClr val="7ECEF4"/>
    <a:srgbClr val="F65C9E"/>
    <a:srgbClr val="EB6BA4"/>
    <a:srgbClr val="E6E6E6"/>
    <a:srgbClr val="ED145B"/>
    <a:srgbClr val="4CDDCD"/>
    <a:srgbClr val="585097"/>
    <a:srgbClr val="C92D5B"/>
    <a:srgbClr val="F49E3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63" autoAdjust="0"/>
    <p:restoredTop sz="99761" autoAdjust="0"/>
  </p:normalViewPr>
  <p:slideViewPr>
    <p:cSldViewPr snapToGrid="0">
      <p:cViewPr varScale="1">
        <p:scale>
          <a:sx n="82" d="100"/>
          <a:sy n="82" d="100"/>
        </p:scale>
        <p:origin x="2724" y="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0054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r">
              <a:defRPr sz="1000"/>
            </a:lvl1pPr>
          </a:lstStyle>
          <a:p>
            <a:fld id="{EA4C0380-2DE9-498B-B68D-60B46204BA80}" type="datetimeFigureOut">
              <a:rPr kumimoji="1" lang="ja-JP" altLang="en-US" smtClean="0"/>
              <a:t>2018/4/20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0054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r">
              <a:defRPr sz="10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0450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r">
              <a:defRPr sz="1000"/>
            </a:lvl1pPr>
          </a:lstStyle>
          <a:p>
            <a:fld id="{70F99883-74AE-4A2C-81B7-5B86A08198C0}" type="datetimeFigureOut">
              <a:rPr kumimoji="1" lang="ja-JP" altLang="en-US" smtClean="0"/>
              <a:t>2018/4/20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5038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8" tIns="45705" rIns="91408" bIns="45705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768" y="4777199"/>
            <a:ext cx="5438140" cy="3908613"/>
          </a:xfrm>
          <a:prstGeom prst="rect">
            <a:avLst/>
          </a:prstGeom>
        </p:spPr>
        <p:txBody>
          <a:bodyPr vert="horz" lIns="91408" tIns="45705" rIns="91408" bIns="4570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0450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r">
              <a:defRPr sz="10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2018/4/20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8" name="Picture 10"/>
          <p:cNvPicPr>
            <a:picLocks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6000" y="251999"/>
            <a:ext cx="7372800" cy="1039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6" name="Picture 8"/>
          <p:cNvPicPr>
            <a:picLocks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6000" y="576000"/>
            <a:ext cx="6591600" cy="9615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9" name="Picture 11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4000" y="504000"/>
            <a:ext cx="3369600" cy="29574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61" name="Picture 13"/>
          <p:cNvPicPr>
            <a:picLocks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0000" y="7311600"/>
            <a:ext cx="6732000" cy="298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3" name="object 17"/>
          <p:cNvSpPr txBox="1"/>
          <p:nvPr/>
        </p:nvSpPr>
        <p:spPr>
          <a:xfrm rot="21000000">
            <a:off x="1347005" y="6597327"/>
            <a:ext cx="2894406" cy="137217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0700"/>
              </a:lnSpc>
            </a:pPr>
            <a:r>
              <a:rPr sz="10700" spc="-500" dirty="0" smtClean="0">
                <a:solidFill>
                  <a:srgbClr val="231F20"/>
                </a:solidFill>
                <a:latin typeface="MS PGothic"/>
                <a:cs typeface="MS PGothic"/>
              </a:rPr>
              <a:t>4・</a:t>
            </a:r>
            <a:r>
              <a:rPr lang="en-US" altLang="ja-JP" sz="10700" spc="-500" dirty="0" smtClean="0">
                <a:solidFill>
                  <a:srgbClr val="231F20"/>
                </a:solidFill>
                <a:latin typeface="MS PGothic"/>
                <a:cs typeface="MS PGothic"/>
              </a:rPr>
              <a:t>1</a:t>
            </a:r>
            <a:r>
              <a:rPr sz="10700" spc="-500" dirty="0" smtClean="0">
                <a:solidFill>
                  <a:srgbClr val="231F20"/>
                </a:solidFill>
                <a:latin typeface="MS PGothic"/>
                <a:cs typeface="MS PGothic"/>
              </a:rPr>
              <a:t>5</a:t>
            </a:r>
            <a:endParaRPr sz="10700" spc="-500" dirty="0">
              <a:latin typeface="MS PGothic"/>
              <a:cs typeface="MS PGothic"/>
            </a:endParaRPr>
          </a:p>
        </p:txBody>
      </p:sp>
      <p:sp>
        <p:nvSpPr>
          <p:cNvPr id="44" name="object 21"/>
          <p:cNvSpPr txBox="1"/>
          <p:nvPr/>
        </p:nvSpPr>
        <p:spPr>
          <a:xfrm rot="4740000">
            <a:off x="3542260" y="6829469"/>
            <a:ext cx="1197383" cy="5715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500"/>
              </a:lnSpc>
            </a:pPr>
            <a:r>
              <a:rPr sz="6750" baseline="1234" dirty="0">
                <a:solidFill>
                  <a:srgbClr val="231F20"/>
                </a:solidFill>
                <a:latin typeface="MS PGothic"/>
                <a:cs typeface="MS PGothic"/>
              </a:rPr>
              <a:t>S</a:t>
            </a:r>
            <a:r>
              <a:rPr sz="6750" spc="-127" baseline="1234" dirty="0">
                <a:solidFill>
                  <a:srgbClr val="231F20"/>
                </a:solidFill>
                <a:latin typeface="MS PGothic"/>
                <a:cs typeface="MS PGothic"/>
              </a:rPr>
              <a:t>A</a:t>
            </a:r>
            <a:r>
              <a:rPr sz="4500" dirty="0">
                <a:solidFill>
                  <a:srgbClr val="231F20"/>
                </a:solidFill>
                <a:latin typeface="MS PGothic"/>
                <a:cs typeface="MS PGothic"/>
              </a:rPr>
              <a:t>T</a:t>
            </a:r>
            <a:endParaRPr sz="4500" dirty="0">
              <a:latin typeface="MS PGothic"/>
              <a:cs typeface="MS PGothic"/>
            </a:endParaRPr>
          </a:p>
        </p:txBody>
      </p:sp>
      <p:pic>
        <p:nvPicPr>
          <p:cNvPr id="2053" name="Picture 5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63862" y="6197803"/>
            <a:ext cx="2448000" cy="105065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5" name="object 14"/>
          <p:cNvSpPr txBox="1"/>
          <p:nvPr/>
        </p:nvSpPr>
        <p:spPr>
          <a:xfrm rot="21000000">
            <a:off x="4663208" y="6616519"/>
            <a:ext cx="850994" cy="5003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3940"/>
              </a:lnSpc>
            </a:pPr>
            <a:r>
              <a:rPr sz="3900" spc="25" dirty="0">
                <a:solidFill>
                  <a:srgbClr val="FFF459"/>
                </a:solidFill>
                <a:latin typeface="MS PGothic"/>
                <a:cs typeface="MS PGothic"/>
              </a:rPr>
              <a:t>AM</a:t>
            </a:r>
            <a:endParaRPr sz="3900">
              <a:latin typeface="MS PGothic"/>
              <a:cs typeface="MS PGothic"/>
            </a:endParaRPr>
          </a:p>
        </p:txBody>
      </p:sp>
      <p:sp>
        <p:nvSpPr>
          <p:cNvPr id="46" name="object 15"/>
          <p:cNvSpPr txBox="1"/>
          <p:nvPr/>
        </p:nvSpPr>
        <p:spPr>
          <a:xfrm rot="21000000">
            <a:off x="5295268" y="6276292"/>
            <a:ext cx="1417793" cy="7766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6115"/>
              </a:lnSpc>
            </a:pPr>
            <a:r>
              <a:rPr sz="5450" spc="5" dirty="0">
                <a:solidFill>
                  <a:srgbClr val="FFF459"/>
                </a:solidFill>
                <a:latin typeface="MS PGothic"/>
                <a:cs typeface="MS PGothic"/>
              </a:rPr>
              <a:t>9</a:t>
            </a:r>
            <a:r>
              <a:rPr sz="8175" baseline="6625" dirty="0">
                <a:solidFill>
                  <a:srgbClr val="FFF459"/>
                </a:solidFill>
                <a:latin typeface="MS PGothic"/>
                <a:cs typeface="MS PGothic"/>
              </a:rPr>
              <a:t>:</a:t>
            </a:r>
            <a:r>
              <a:rPr sz="5450" spc="10" dirty="0">
                <a:solidFill>
                  <a:srgbClr val="FFF459"/>
                </a:solidFill>
                <a:latin typeface="MS PGothic"/>
                <a:cs typeface="MS PGothic"/>
              </a:rPr>
              <a:t>00</a:t>
            </a:r>
            <a:endParaRPr sz="5450">
              <a:latin typeface="MS PGothic"/>
              <a:cs typeface="MS PGothic"/>
            </a:endParaRPr>
          </a:p>
        </p:txBody>
      </p:sp>
      <p:sp>
        <p:nvSpPr>
          <p:cNvPr id="47" name="object 16"/>
          <p:cNvSpPr txBox="1"/>
          <p:nvPr/>
        </p:nvSpPr>
        <p:spPr>
          <a:xfrm rot="21000000">
            <a:off x="6487571" y="6307453"/>
            <a:ext cx="707644" cy="5003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3940"/>
              </a:lnSpc>
            </a:pPr>
            <a:r>
              <a:rPr sz="3900" spc="30" dirty="0">
                <a:solidFill>
                  <a:srgbClr val="FFF459"/>
                </a:solidFill>
                <a:latin typeface="MS PGothic"/>
                <a:cs typeface="MS PGothic"/>
              </a:rPr>
              <a:t>〜</a:t>
            </a:r>
            <a:endParaRPr sz="3900">
              <a:latin typeface="MS PGothic"/>
              <a:cs typeface="MS PGothic"/>
            </a:endParaRPr>
          </a:p>
        </p:txBody>
      </p:sp>
      <p:pic>
        <p:nvPicPr>
          <p:cNvPr id="2060" name="Picture 1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2604" y="2911113"/>
            <a:ext cx="6264000" cy="39181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5" name="Picture 7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0401" y="2154614"/>
            <a:ext cx="5853279" cy="1484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5" name="object 2"/>
          <p:cNvSpPr txBox="1"/>
          <p:nvPr/>
        </p:nvSpPr>
        <p:spPr>
          <a:xfrm rot="21000000">
            <a:off x="1404000" y="1052194"/>
            <a:ext cx="1865649" cy="1332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0700"/>
              </a:lnSpc>
            </a:pPr>
            <a:r>
              <a:rPr sz="10700" spc="-645" dirty="0">
                <a:solidFill>
                  <a:srgbClr val="FFF459"/>
                </a:solidFill>
                <a:latin typeface="MS PGothic"/>
                <a:cs typeface="MS PGothic"/>
              </a:rPr>
              <a:t>2</a:t>
            </a:r>
            <a:r>
              <a:rPr sz="10700" dirty="0">
                <a:solidFill>
                  <a:srgbClr val="FFF459"/>
                </a:solidFill>
                <a:latin typeface="MS PGothic"/>
                <a:cs typeface="MS PGothic"/>
              </a:rPr>
              <a:t>4</a:t>
            </a:r>
            <a:endParaRPr sz="10700" dirty="0">
              <a:latin typeface="MS PGothic"/>
              <a:cs typeface="MS PGothic"/>
            </a:endParaRPr>
          </a:p>
        </p:txBody>
      </p:sp>
      <p:sp>
        <p:nvSpPr>
          <p:cNvPr id="56" name="object 3"/>
          <p:cNvSpPr txBox="1"/>
          <p:nvPr/>
        </p:nvSpPr>
        <p:spPr>
          <a:xfrm rot="21000000">
            <a:off x="1548000" y="2273377"/>
            <a:ext cx="1298255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600"/>
              </a:lnSpc>
            </a:pPr>
            <a:r>
              <a:rPr sz="2600" spc="-130" dirty="0">
                <a:solidFill>
                  <a:srgbClr val="FFF459"/>
                </a:solidFill>
                <a:latin typeface="MS PGothic"/>
                <a:cs typeface="MS PGothic"/>
              </a:rPr>
              <a:t>時間営</a:t>
            </a:r>
            <a:r>
              <a:rPr sz="2600" spc="-180" dirty="0">
                <a:solidFill>
                  <a:srgbClr val="FFF459"/>
                </a:solidFill>
                <a:latin typeface="MS PGothic"/>
                <a:cs typeface="MS PGothic"/>
              </a:rPr>
              <a:t>業</a:t>
            </a:r>
            <a:endParaRPr sz="2600" dirty="0">
              <a:latin typeface="MS PGothic"/>
              <a:cs typeface="MS PGothic"/>
            </a:endParaRPr>
          </a:p>
        </p:txBody>
      </p:sp>
      <p:sp>
        <p:nvSpPr>
          <p:cNvPr id="30" name="object 5"/>
          <p:cNvSpPr txBox="1"/>
          <p:nvPr/>
        </p:nvSpPr>
        <p:spPr>
          <a:xfrm rot="21060000">
            <a:off x="847800" y="8429553"/>
            <a:ext cx="236124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50" dirty="0">
                <a:solidFill>
                  <a:srgbClr val="FFFFFF"/>
                </a:solidFill>
                <a:latin typeface="MS PGothic"/>
                <a:cs typeface="MS PGothic"/>
              </a:rPr>
              <a:t>洗濯自動乾燥機のご利用が</a:t>
            </a:r>
            <a:endParaRPr sz="1600" dirty="0">
              <a:latin typeface="MS PGothic"/>
              <a:cs typeface="MS PGothic"/>
            </a:endParaRPr>
          </a:p>
        </p:txBody>
      </p:sp>
      <p:sp>
        <p:nvSpPr>
          <p:cNvPr id="48" name="object 18"/>
          <p:cNvSpPr txBox="1"/>
          <p:nvPr/>
        </p:nvSpPr>
        <p:spPr>
          <a:xfrm rot="21000000">
            <a:off x="994836" y="8593233"/>
            <a:ext cx="2723380" cy="5899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595"/>
              </a:lnSpc>
            </a:pPr>
            <a:r>
              <a:rPr sz="4400" spc="-235" dirty="0">
                <a:solidFill>
                  <a:srgbClr val="FFF459"/>
                </a:solidFill>
                <a:latin typeface="MS PGothic"/>
                <a:cs typeface="MS PGothic"/>
              </a:rPr>
              <a:t>１</a:t>
            </a:r>
            <a:r>
              <a:rPr sz="4400" spc="-235" dirty="0" smtClean="0">
                <a:solidFill>
                  <a:srgbClr val="FFF459"/>
                </a:solidFill>
                <a:latin typeface="MS PGothic"/>
                <a:cs typeface="MS PGothic"/>
              </a:rPr>
              <a:t>回無</a:t>
            </a:r>
            <a:r>
              <a:rPr sz="4400" spc="-1440" dirty="0" smtClean="0">
                <a:solidFill>
                  <a:srgbClr val="FFF459"/>
                </a:solidFill>
                <a:latin typeface="MS PGothic"/>
                <a:cs typeface="MS PGothic"/>
              </a:rPr>
              <a:t>料</a:t>
            </a:r>
            <a:r>
              <a:rPr lang="en-US" altLang="ja-JP" sz="4400" spc="-1440" dirty="0" smtClean="0">
                <a:solidFill>
                  <a:srgbClr val="FFF459"/>
                </a:solidFill>
                <a:latin typeface="MS PGothic"/>
                <a:cs typeface="MS PGothic"/>
              </a:rPr>
              <a:t>!</a:t>
            </a:r>
            <a:endParaRPr sz="4400" dirty="0">
              <a:latin typeface="MS PGothic"/>
              <a:cs typeface="MS PGothic"/>
            </a:endParaRPr>
          </a:p>
        </p:txBody>
      </p:sp>
      <p:sp>
        <p:nvSpPr>
          <p:cNvPr id="49" name="object 19"/>
          <p:cNvSpPr txBox="1"/>
          <p:nvPr/>
        </p:nvSpPr>
        <p:spPr>
          <a:xfrm rot="21000000">
            <a:off x="961935" y="9261953"/>
            <a:ext cx="2418876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このチラシをご持参の方に洗濯自動乾燥機の</a:t>
            </a:r>
            <a:endParaRPr sz="1000" dirty="0">
              <a:latin typeface="MS PGothic"/>
              <a:cs typeface="MS PGothic"/>
            </a:endParaRPr>
          </a:p>
        </p:txBody>
      </p:sp>
      <p:sp>
        <p:nvSpPr>
          <p:cNvPr id="50" name="object 20"/>
          <p:cNvSpPr txBox="1"/>
          <p:nvPr/>
        </p:nvSpPr>
        <p:spPr>
          <a:xfrm rot="21000000">
            <a:off x="990817" y="9431363"/>
            <a:ext cx="2301571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10" dirty="0">
                <a:solidFill>
                  <a:srgbClr val="FFFFFF"/>
                </a:solidFill>
                <a:latin typeface="MS PGothic"/>
                <a:cs typeface="MS PGothic"/>
              </a:rPr>
              <a:t>ご</a:t>
            </a: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利用を１回に限り無料で</a:t>
            </a:r>
            <a:r>
              <a:rPr sz="1000" spc="-10" dirty="0">
                <a:solidFill>
                  <a:srgbClr val="FFFFFF"/>
                </a:solidFill>
                <a:latin typeface="MS PGothic"/>
                <a:cs typeface="MS PGothic"/>
              </a:rPr>
              <a:t>ご</a:t>
            </a: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利用できます。</a:t>
            </a:r>
            <a:endParaRPr sz="1000" dirty="0">
              <a:latin typeface="MS PGothic"/>
              <a:cs typeface="MS PGothic"/>
            </a:endParaRPr>
          </a:p>
        </p:txBody>
      </p:sp>
      <p:sp>
        <p:nvSpPr>
          <p:cNvPr id="52" name="object 6"/>
          <p:cNvSpPr txBox="1"/>
          <p:nvPr/>
        </p:nvSpPr>
        <p:spPr>
          <a:xfrm rot="21060000">
            <a:off x="1441702" y="9622408"/>
            <a:ext cx="158851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70" dirty="0">
                <a:solidFill>
                  <a:srgbClr val="FFFFFF"/>
                </a:solidFill>
                <a:latin typeface="MS PGothic"/>
                <a:cs typeface="MS PGothic"/>
              </a:rPr>
              <a:t>【</a:t>
            </a:r>
            <a:r>
              <a:rPr sz="1600" spc="-25" dirty="0">
                <a:solidFill>
                  <a:srgbClr val="FFFFFF"/>
                </a:solidFill>
                <a:latin typeface="MS PGothic"/>
                <a:cs typeface="MS PGothic"/>
              </a:rPr>
              <a:t>15</a:t>
            </a:r>
            <a:r>
              <a:rPr sz="1600" spc="-21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1736" dirty="0">
                <a:solidFill>
                  <a:srgbClr val="FFFFFF"/>
                </a:solidFill>
                <a:latin typeface="MS PGothic"/>
                <a:cs typeface="MS PGothic"/>
              </a:rPr>
              <a:t>日か</a:t>
            </a:r>
            <a:r>
              <a:rPr sz="2400" spc="37" baseline="1736" dirty="0">
                <a:solidFill>
                  <a:srgbClr val="FFFFFF"/>
                </a:solidFill>
                <a:latin typeface="MS PGothic"/>
                <a:cs typeface="MS PGothic"/>
              </a:rPr>
              <a:t>ら</a:t>
            </a:r>
            <a:r>
              <a:rPr sz="2400" spc="-322" baseline="1736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15" baseline="5208" dirty="0">
                <a:solidFill>
                  <a:srgbClr val="FFFFFF"/>
                </a:solidFill>
                <a:latin typeface="MS PGothic"/>
                <a:cs typeface="MS PGothic"/>
              </a:rPr>
              <a:t>2</a:t>
            </a:r>
            <a:r>
              <a:rPr sz="2400" spc="-322" baseline="5208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5208" dirty="0">
                <a:solidFill>
                  <a:srgbClr val="FFFFFF"/>
                </a:solidFill>
                <a:latin typeface="MS PGothic"/>
                <a:cs typeface="MS PGothic"/>
              </a:rPr>
              <a:t>週間</a:t>
            </a:r>
            <a:r>
              <a:rPr sz="2400" spc="-104" baseline="5208" dirty="0">
                <a:solidFill>
                  <a:srgbClr val="FFFFFF"/>
                </a:solidFill>
                <a:latin typeface="MS PGothic"/>
                <a:cs typeface="MS PGothic"/>
              </a:rPr>
              <a:t>】</a:t>
            </a:r>
            <a:endParaRPr sz="2400" baseline="5208" dirty="0">
              <a:latin typeface="MS PGothic"/>
              <a:cs typeface="MS PGothic"/>
            </a:endParaRPr>
          </a:p>
        </p:txBody>
      </p:sp>
      <p:sp>
        <p:nvSpPr>
          <p:cNvPr id="53" name="object 7"/>
          <p:cNvSpPr txBox="1"/>
          <p:nvPr/>
        </p:nvSpPr>
        <p:spPr>
          <a:xfrm rot="21060000">
            <a:off x="1495843" y="9829046"/>
            <a:ext cx="1691786" cy="1619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275"/>
              </a:lnSpc>
            </a:pPr>
            <a:r>
              <a:rPr sz="1875" spc="-67" baseline="-4444" dirty="0">
                <a:solidFill>
                  <a:srgbClr val="FFFFFF"/>
                </a:solidFill>
                <a:latin typeface="MS PGothic"/>
                <a:cs typeface="MS PGothic"/>
              </a:rPr>
              <a:t>受付け時</a:t>
            </a:r>
            <a:r>
              <a:rPr sz="1875" spc="22" baseline="-4444" dirty="0">
                <a:solidFill>
                  <a:srgbClr val="FFFFFF"/>
                </a:solidFill>
                <a:latin typeface="MS PGothic"/>
                <a:cs typeface="MS PGothic"/>
              </a:rPr>
              <a:t>間</a:t>
            </a:r>
            <a:r>
              <a:rPr sz="1875" spc="-247" baseline="-4444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：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9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-67" baseline="2222" dirty="0">
                <a:solidFill>
                  <a:srgbClr val="FFFFFF"/>
                </a:solidFill>
                <a:latin typeface="MS PGothic"/>
                <a:cs typeface="MS PGothic"/>
              </a:rPr>
              <a:t>時〜</a:t>
            </a:r>
            <a:r>
              <a:rPr sz="1875" spc="-37" baseline="2222" dirty="0">
                <a:solidFill>
                  <a:srgbClr val="FFFFFF"/>
                </a:solidFill>
                <a:latin typeface="MS PGothic"/>
                <a:cs typeface="MS PGothic"/>
              </a:rPr>
              <a:t>19</a:t>
            </a:r>
            <a:r>
              <a:rPr sz="1875" spc="-247" baseline="2222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22" baseline="4444" dirty="0">
                <a:solidFill>
                  <a:srgbClr val="FFFFFF"/>
                </a:solidFill>
                <a:latin typeface="MS PGothic"/>
                <a:cs typeface="MS PGothic"/>
              </a:rPr>
              <a:t>時</a:t>
            </a:r>
            <a:endParaRPr sz="1875" baseline="4444" dirty="0">
              <a:latin typeface="MS PGothic"/>
              <a:cs typeface="MS PGothic"/>
            </a:endParaRPr>
          </a:p>
        </p:txBody>
      </p:sp>
      <p:sp>
        <p:nvSpPr>
          <p:cNvPr id="54" name="object 8"/>
          <p:cNvSpPr txBox="1">
            <a:spLocks noChangeAspect="1"/>
          </p:cNvSpPr>
          <p:nvPr/>
        </p:nvSpPr>
        <p:spPr>
          <a:xfrm rot="21060000">
            <a:off x="4977456" y="7677675"/>
            <a:ext cx="114745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50" dirty="0">
                <a:solidFill>
                  <a:srgbClr val="FFFFFF"/>
                </a:solidFill>
                <a:latin typeface="MS PGothic"/>
                <a:cs typeface="MS PGothic"/>
              </a:rPr>
              <a:t>今なら全機種</a:t>
            </a:r>
            <a:endParaRPr sz="1600" dirty="0">
              <a:latin typeface="MS PGothic"/>
              <a:cs typeface="MS PGothic"/>
            </a:endParaRPr>
          </a:p>
        </p:txBody>
      </p:sp>
      <p:sp>
        <p:nvSpPr>
          <p:cNvPr id="57" name="object 9"/>
          <p:cNvSpPr txBox="1">
            <a:spLocks noChangeAspect="1"/>
          </p:cNvSpPr>
          <p:nvPr/>
        </p:nvSpPr>
        <p:spPr>
          <a:xfrm rot="21060000">
            <a:off x="5041614" y="8911622"/>
            <a:ext cx="158851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70" dirty="0">
                <a:solidFill>
                  <a:srgbClr val="FFFFFF"/>
                </a:solidFill>
                <a:latin typeface="MS PGothic"/>
                <a:cs typeface="MS PGothic"/>
              </a:rPr>
              <a:t>【</a:t>
            </a:r>
            <a:r>
              <a:rPr sz="1600" spc="-25" dirty="0">
                <a:solidFill>
                  <a:srgbClr val="FFFFFF"/>
                </a:solidFill>
                <a:latin typeface="MS PGothic"/>
                <a:cs typeface="MS PGothic"/>
              </a:rPr>
              <a:t>15</a:t>
            </a:r>
            <a:r>
              <a:rPr sz="1600" spc="-21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1736" dirty="0">
                <a:solidFill>
                  <a:srgbClr val="FFFFFF"/>
                </a:solidFill>
                <a:latin typeface="MS PGothic"/>
                <a:cs typeface="MS PGothic"/>
              </a:rPr>
              <a:t>日か</a:t>
            </a:r>
            <a:r>
              <a:rPr sz="2400" spc="37" baseline="1736" dirty="0">
                <a:solidFill>
                  <a:srgbClr val="FFFFFF"/>
                </a:solidFill>
                <a:latin typeface="MS PGothic"/>
                <a:cs typeface="MS PGothic"/>
              </a:rPr>
              <a:t>ら</a:t>
            </a:r>
            <a:r>
              <a:rPr sz="2400" spc="-322" baseline="1736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15" baseline="5208" dirty="0">
                <a:solidFill>
                  <a:srgbClr val="FFFFFF"/>
                </a:solidFill>
                <a:latin typeface="MS PGothic"/>
                <a:cs typeface="MS PGothic"/>
              </a:rPr>
              <a:t>2</a:t>
            </a:r>
            <a:r>
              <a:rPr sz="2400" spc="-322" baseline="5208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5208" dirty="0">
                <a:solidFill>
                  <a:srgbClr val="FFFFFF"/>
                </a:solidFill>
                <a:latin typeface="MS PGothic"/>
                <a:cs typeface="MS PGothic"/>
              </a:rPr>
              <a:t>週間</a:t>
            </a:r>
            <a:r>
              <a:rPr sz="2400" spc="-104" baseline="5208" dirty="0">
                <a:solidFill>
                  <a:srgbClr val="FFFFFF"/>
                </a:solidFill>
                <a:latin typeface="MS PGothic"/>
                <a:cs typeface="MS PGothic"/>
              </a:rPr>
              <a:t>】</a:t>
            </a:r>
            <a:endParaRPr sz="2400" baseline="5208" dirty="0">
              <a:latin typeface="MS PGothic"/>
              <a:cs typeface="MS PGothic"/>
            </a:endParaRPr>
          </a:p>
        </p:txBody>
      </p:sp>
      <p:sp>
        <p:nvSpPr>
          <p:cNvPr id="58" name="object 10"/>
          <p:cNvSpPr txBox="1">
            <a:spLocks noChangeAspect="1"/>
          </p:cNvSpPr>
          <p:nvPr/>
        </p:nvSpPr>
        <p:spPr>
          <a:xfrm rot="21060000">
            <a:off x="5009438" y="9143290"/>
            <a:ext cx="1721496" cy="1619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275"/>
              </a:lnSpc>
            </a:pPr>
            <a:r>
              <a:rPr sz="1875" spc="-67" baseline="-4444" dirty="0">
                <a:solidFill>
                  <a:srgbClr val="FFFFFF"/>
                </a:solidFill>
                <a:latin typeface="MS PGothic"/>
                <a:cs typeface="MS PGothic"/>
              </a:rPr>
              <a:t>受付け時</a:t>
            </a:r>
            <a:r>
              <a:rPr sz="1875" spc="22" baseline="-4444" dirty="0">
                <a:solidFill>
                  <a:srgbClr val="FFFFFF"/>
                </a:solidFill>
                <a:latin typeface="MS PGothic"/>
                <a:cs typeface="MS PGothic"/>
              </a:rPr>
              <a:t>間</a:t>
            </a:r>
            <a:r>
              <a:rPr sz="1875" spc="-247" baseline="-4444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：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9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-67" baseline="2222" dirty="0">
                <a:solidFill>
                  <a:srgbClr val="FFFFFF"/>
                </a:solidFill>
                <a:latin typeface="MS PGothic"/>
                <a:cs typeface="MS PGothic"/>
              </a:rPr>
              <a:t>時〜</a:t>
            </a:r>
            <a:r>
              <a:rPr sz="1875" spc="-30" baseline="2222" dirty="0">
                <a:solidFill>
                  <a:srgbClr val="FFFFFF"/>
                </a:solidFill>
                <a:latin typeface="MS PGothic"/>
                <a:cs typeface="MS PGothic"/>
              </a:rPr>
              <a:t>２4</a:t>
            </a:r>
            <a:r>
              <a:rPr sz="1875" spc="-247" baseline="2222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22" baseline="4444" dirty="0">
                <a:solidFill>
                  <a:srgbClr val="FFFFFF"/>
                </a:solidFill>
                <a:latin typeface="MS PGothic"/>
                <a:cs typeface="MS PGothic"/>
              </a:rPr>
              <a:t>時</a:t>
            </a:r>
            <a:endParaRPr sz="1875" baseline="4444" dirty="0">
              <a:latin typeface="MS PGothic"/>
              <a:cs typeface="MS PGothic"/>
            </a:endParaRPr>
          </a:p>
        </p:txBody>
      </p:sp>
      <p:sp>
        <p:nvSpPr>
          <p:cNvPr id="59" name="object 11"/>
          <p:cNvSpPr txBox="1">
            <a:spLocks noChangeAspect="1"/>
          </p:cNvSpPr>
          <p:nvPr/>
        </p:nvSpPr>
        <p:spPr>
          <a:xfrm rot="21000000">
            <a:off x="4304994" y="7811470"/>
            <a:ext cx="3423475" cy="61045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595"/>
              </a:lnSpc>
            </a:pPr>
            <a:r>
              <a:rPr sz="4000" kern="1000" spc="-650" dirty="0" err="1" smtClean="0">
                <a:solidFill>
                  <a:srgbClr val="FFF459"/>
                </a:solidFill>
                <a:latin typeface="MS PGothic"/>
                <a:cs typeface="MS PGothic"/>
              </a:rPr>
              <a:t>半額サービス</a:t>
            </a:r>
            <a:r>
              <a:rPr lang="ja-JP" altLang="en-US" sz="4000" kern="1000" spc="-650" dirty="0">
                <a:solidFill>
                  <a:srgbClr val="FFF459"/>
                </a:solidFill>
                <a:latin typeface="MS PGothic"/>
                <a:cs typeface="MS PGothic"/>
              </a:rPr>
              <a:t> </a:t>
            </a:r>
            <a:r>
              <a:rPr lang="en-US" altLang="ja-JP" sz="4000" kern="1000" spc="-650" dirty="0" smtClean="0">
                <a:solidFill>
                  <a:srgbClr val="FFF459"/>
                </a:solidFill>
                <a:latin typeface="MS PGothic"/>
                <a:cs typeface="MS PGothic"/>
              </a:rPr>
              <a:t>!</a:t>
            </a:r>
            <a:endParaRPr sz="4000" kern="1000" spc="-650" dirty="0">
              <a:latin typeface="MS PGothic"/>
              <a:cs typeface="MS PGothic"/>
            </a:endParaRPr>
          </a:p>
        </p:txBody>
      </p:sp>
      <p:sp>
        <p:nvSpPr>
          <p:cNvPr id="60" name="object 12"/>
          <p:cNvSpPr txBox="1"/>
          <p:nvPr/>
        </p:nvSpPr>
        <p:spPr>
          <a:xfrm rot="21000000">
            <a:off x="4556443" y="8534385"/>
            <a:ext cx="2428388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このチラシをご持参の方にオープン記念として</a:t>
            </a:r>
            <a:endParaRPr sz="1000">
              <a:latin typeface="MS PGothic"/>
              <a:cs typeface="MS PGothic"/>
            </a:endParaRPr>
          </a:p>
        </p:txBody>
      </p:sp>
      <p:sp>
        <p:nvSpPr>
          <p:cNvPr id="61" name="object 13"/>
          <p:cNvSpPr txBox="1">
            <a:spLocks noChangeAspect="1"/>
          </p:cNvSpPr>
          <p:nvPr/>
        </p:nvSpPr>
        <p:spPr>
          <a:xfrm rot="21000000">
            <a:off x="4587306" y="8729345"/>
            <a:ext cx="2017584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１５日から２週間</a:t>
            </a:r>
            <a:r>
              <a:rPr sz="1000" spc="-210" dirty="0">
                <a:solidFill>
                  <a:srgbClr val="FFFFFF"/>
                </a:solidFill>
                <a:latin typeface="MS PGothic"/>
                <a:cs typeface="MS PGothic"/>
              </a:rPr>
              <a:t>、</a:t>
            </a: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通常料金の半額に。</a:t>
            </a:r>
            <a:endParaRPr sz="1000" dirty="0">
              <a:latin typeface="MS PGothic"/>
              <a:cs typeface="MS PGothic"/>
            </a:endParaRPr>
          </a:p>
        </p:txBody>
      </p:sp>
      <p:sp>
        <p:nvSpPr>
          <p:cNvPr id="62" name="object 4"/>
          <p:cNvSpPr txBox="1"/>
          <p:nvPr/>
        </p:nvSpPr>
        <p:spPr>
          <a:xfrm>
            <a:off x="4248000" y="9612000"/>
            <a:ext cx="2982595" cy="682625"/>
          </a:xfrm>
          <a:prstGeom prst="rect">
            <a:avLst/>
          </a:prstGeom>
        </p:spPr>
        <p:txBody>
          <a:bodyPr vert="horz" wrap="square" lIns="0" tIns="62230" rIns="0" bIns="0" rtlCol="0">
            <a:spAutoFit/>
          </a:bodyPr>
          <a:lstStyle/>
          <a:p>
            <a:pPr marL="29845">
              <a:lnSpc>
                <a:spcPct val="100000"/>
              </a:lnSpc>
              <a:spcBef>
                <a:spcPts val="490"/>
              </a:spcBef>
            </a:pPr>
            <a:r>
              <a:rPr sz="2400" spc="-114" dirty="0">
                <a:solidFill>
                  <a:srgbClr val="231F20"/>
                </a:solidFill>
                <a:latin typeface="MS PGothic"/>
                <a:cs typeface="MS PGothic"/>
              </a:rPr>
              <a:t>アスク</a:t>
            </a:r>
            <a:r>
              <a:rPr sz="2400" spc="-110" dirty="0">
                <a:solidFill>
                  <a:srgbClr val="231F20"/>
                </a:solidFill>
                <a:latin typeface="MS PGothic"/>
                <a:cs typeface="MS PGothic"/>
              </a:rPr>
              <a:t>ル</a:t>
            </a:r>
            <a:r>
              <a:rPr sz="2400" spc="-114" dirty="0">
                <a:solidFill>
                  <a:srgbClr val="231F20"/>
                </a:solidFill>
                <a:latin typeface="MS PGothic"/>
                <a:cs typeface="MS PGothic"/>
              </a:rPr>
              <a:t>コインランドリ</a:t>
            </a:r>
            <a:r>
              <a:rPr sz="2400" spc="-110" dirty="0">
                <a:solidFill>
                  <a:srgbClr val="231F20"/>
                </a:solidFill>
                <a:latin typeface="MS PGothic"/>
                <a:cs typeface="MS PGothic"/>
              </a:rPr>
              <a:t>ー</a:t>
            </a:r>
            <a:endParaRPr sz="2400" dirty="0">
              <a:latin typeface="MS PGothic"/>
              <a:cs typeface="MS PGothic"/>
            </a:endParaRPr>
          </a:p>
          <a:p>
            <a:pPr marL="12700">
              <a:lnSpc>
                <a:spcPct val="100000"/>
              </a:lnSpc>
              <a:spcBef>
                <a:spcPts val="220"/>
              </a:spcBef>
              <a:tabLst>
                <a:tab pos="137160" algn="l"/>
              </a:tabLst>
            </a:pPr>
            <a:r>
              <a:rPr lang="ja-JP" altLang="en-US" sz="1400" spc="-70" dirty="0" smtClean="0">
                <a:solidFill>
                  <a:srgbClr val="231F20"/>
                </a:solidFill>
                <a:latin typeface="MS PGothic"/>
                <a:cs typeface="MS PGothic"/>
              </a:rPr>
              <a:t>　</a:t>
            </a:r>
            <a:r>
              <a:rPr sz="1400" spc="-70" dirty="0" err="1" smtClean="0">
                <a:solidFill>
                  <a:srgbClr val="231F20"/>
                </a:solidFill>
                <a:latin typeface="MS PGothic"/>
                <a:cs typeface="MS PGothic"/>
              </a:rPr>
              <a:t>東京都豊</a:t>
            </a:r>
            <a:r>
              <a:rPr sz="1400" dirty="0" err="1" smtClean="0">
                <a:solidFill>
                  <a:srgbClr val="231F20"/>
                </a:solidFill>
                <a:latin typeface="MS PGothic"/>
                <a:cs typeface="MS PGothic"/>
              </a:rPr>
              <a:t>洲</a:t>
            </a:r>
            <a:r>
              <a:rPr sz="1400" spc="-155" dirty="0" smtClean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spc="-70" dirty="0">
                <a:solidFill>
                  <a:srgbClr val="231F20"/>
                </a:solidFill>
                <a:latin typeface="MS PGothic"/>
                <a:cs typeface="MS PGothic"/>
              </a:rPr>
              <a:t>3-2-3</a:t>
            </a:r>
            <a:endParaRPr sz="1400" dirty="0">
              <a:latin typeface="MS PGothic"/>
              <a:cs typeface="MS PGothic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4521600" y="637200"/>
            <a:ext cx="2268000" cy="14004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>
                <a:solidFill>
                  <a:schemeClr val="tx1"/>
                </a:solidFill>
              </a:rPr>
              <a:t>地図</a:t>
            </a:r>
            <a:r>
              <a:rPr lang="ja-JP" altLang="en-US" sz="1200" dirty="0" smtClean="0">
                <a:solidFill>
                  <a:schemeClr val="tx1"/>
                </a:solidFill>
              </a:rPr>
              <a:t>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85928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167</Words>
  <Application>Microsoft Office PowerPoint</Application>
  <PresentationFormat>ユーザー設定</PresentationFormat>
  <Paragraphs>39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MS PGothic</vt:lpstr>
      <vt:lpstr>MS PGothic</vt:lpstr>
      <vt:lpstr>News Gothic MT</vt:lpstr>
      <vt:lpstr>メイリオ</vt:lpstr>
      <vt:lpstr>Arial</vt:lpstr>
      <vt:lpstr>Calibri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2018-04-20T02:38:52Z</dcterms:modified>
</cp:coreProperties>
</file>

<file path=docProps/thumbnail.jpeg>
</file>