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CEF4"/>
    <a:srgbClr val="EB6BA4"/>
    <a:srgbClr val="51B6AF"/>
    <a:srgbClr val="EEA13A"/>
    <a:srgbClr val="3BA0E8"/>
    <a:srgbClr val="3EB7EB"/>
    <a:srgbClr val="000099"/>
    <a:srgbClr val="F0F4FA"/>
    <a:srgbClr val="E8EEF8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6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964"/>
            <a:ext cx="10922489" cy="7839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89" y="357103"/>
            <a:ext cx="10142645" cy="7117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83" y="397295"/>
            <a:ext cx="3395875" cy="2980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object 2"/>
          <p:cNvSpPr txBox="1"/>
          <p:nvPr/>
        </p:nvSpPr>
        <p:spPr>
          <a:xfrm rot="21000000">
            <a:off x="1410577" y="899946"/>
            <a:ext cx="1865649" cy="13589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00"/>
              </a:lnSpc>
            </a:pPr>
            <a:r>
              <a:rPr sz="10700" spc="-645" dirty="0">
                <a:solidFill>
                  <a:srgbClr val="FFF459"/>
                </a:solidFill>
                <a:latin typeface="MS PGothic"/>
                <a:cs typeface="MS PGothic"/>
              </a:rPr>
              <a:t>2</a:t>
            </a:r>
            <a:r>
              <a:rPr sz="10700" dirty="0">
                <a:solidFill>
                  <a:srgbClr val="FFF459"/>
                </a:solidFill>
                <a:latin typeface="MS PGothic"/>
                <a:cs typeface="MS PGothic"/>
              </a:rPr>
              <a:t>4</a:t>
            </a:r>
            <a:endParaRPr sz="10700" dirty="0">
              <a:latin typeface="MS PGothic"/>
              <a:cs typeface="MS PGothic"/>
            </a:endParaRPr>
          </a:p>
        </p:txBody>
      </p:sp>
      <p:sp>
        <p:nvSpPr>
          <p:cNvPr id="56" name="object 3"/>
          <p:cNvSpPr txBox="1"/>
          <p:nvPr/>
        </p:nvSpPr>
        <p:spPr>
          <a:xfrm rot="21000000">
            <a:off x="1523143" y="2121333"/>
            <a:ext cx="1298255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600"/>
              </a:lnSpc>
            </a:pPr>
            <a:r>
              <a:rPr sz="2600" spc="-130" dirty="0">
                <a:solidFill>
                  <a:srgbClr val="FFF459"/>
                </a:solidFill>
                <a:latin typeface="MS PGothic"/>
                <a:cs typeface="MS PGothic"/>
              </a:rPr>
              <a:t>時間営</a:t>
            </a:r>
            <a:r>
              <a:rPr sz="2600" spc="-180" dirty="0">
                <a:solidFill>
                  <a:srgbClr val="FFF459"/>
                </a:solidFill>
                <a:latin typeface="MS PGothic"/>
                <a:cs typeface="MS PGothic"/>
              </a:rPr>
              <a:t>業</a:t>
            </a:r>
            <a:endParaRPr sz="2600" dirty="0">
              <a:latin typeface="MS PGothic"/>
              <a:cs typeface="MS PGothic"/>
            </a:endParaRPr>
          </a:p>
        </p:txBody>
      </p:sp>
      <p:pic>
        <p:nvPicPr>
          <p:cNvPr id="5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514" y="423251"/>
            <a:ext cx="5853279" cy="148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9157" y="1186230"/>
            <a:ext cx="6192000" cy="3873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object 17"/>
          <p:cNvSpPr txBox="1"/>
          <p:nvPr/>
        </p:nvSpPr>
        <p:spPr>
          <a:xfrm rot="21000000">
            <a:off x="4495314" y="4865422"/>
            <a:ext cx="2894406" cy="13721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700"/>
              </a:lnSpc>
            </a:pPr>
            <a:r>
              <a:rPr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4・</a:t>
            </a:r>
            <a:r>
              <a:rPr lang="en-US" altLang="ja-JP"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1</a:t>
            </a:r>
            <a:r>
              <a:rPr sz="10700" spc="-500" dirty="0" smtClean="0">
                <a:solidFill>
                  <a:srgbClr val="231F20"/>
                </a:solidFill>
                <a:latin typeface="MS PGothic"/>
                <a:cs typeface="MS PGothic"/>
              </a:rPr>
              <a:t>5</a:t>
            </a:r>
            <a:endParaRPr sz="10700" spc="-500" dirty="0">
              <a:latin typeface="MS PGothic"/>
              <a:cs typeface="MS PGothic"/>
            </a:endParaRPr>
          </a:p>
        </p:txBody>
      </p:sp>
      <p:sp>
        <p:nvSpPr>
          <p:cNvPr id="62" name="object 21"/>
          <p:cNvSpPr txBox="1"/>
          <p:nvPr/>
        </p:nvSpPr>
        <p:spPr>
          <a:xfrm rot="4740000">
            <a:off x="6649473" y="5097564"/>
            <a:ext cx="1197383" cy="5715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00"/>
              </a:lnSpc>
            </a:pPr>
            <a:r>
              <a:rPr sz="6750" baseline="1234" dirty="0">
                <a:solidFill>
                  <a:srgbClr val="231F20"/>
                </a:solidFill>
                <a:latin typeface="MS PGothic"/>
                <a:cs typeface="MS PGothic"/>
              </a:rPr>
              <a:t>S</a:t>
            </a:r>
            <a:r>
              <a:rPr sz="6750" spc="-127" baseline="1234" dirty="0">
                <a:solidFill>
                  <a:srgbClr val="231F20"/>
                </a:solidFill>
                <a:latin typeface="MS PGothic"/>
                <a:cs typeface="MS PGothic"/>
              </a:rPr>
              <a:t>A</a:t>
            </a:r>
            <a:r>
              <a:rPr sz="4500" dirty="0">
                <a:solidFill>
                  <a:srgbClr val="231F20"/>
                </a:solidFill>
                <a:latin typeface="MS PGothic"/>
                <a:cs typeface="MS PGothic"/>
              </a:rPr>
              <a:t>T</a:t>
            </a:r>
            <a:endParaRPr sz="4500" dirty="0">
              <a:latin typeface="MS PGothic"/>
              <a:cs typeface="MS PGothic"/>
            </a:endParaRPr>
          </a:p>
        </p:txBody>
      </p:sp>
      <p:pic>
        <p:nvPicPr>
          <p:cNvPr id="6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075" y="4465898"/>
            <a:ext cx="2448000" cy="1050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object 14"/>
          <p:cNvSpPr txBox="1"/>
          <p:nvPr/>
        </p:nvSpPr>
        <p:spPr>
          <a:xfrm rot="21000000">
            <a:off x="7770421" y="4884614"/>
            <a:ext cx="850994" cy="500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940"/>
              </a:lnSpc>
            </a:pPr>
            <a:r>
              <a:rPr sz="3900" spc="25" dirty="0">
                <a:solidFill>
                  <a:srgbClr val="FFF459"/>
                </a:solidFill>
                <a:latin typeface="MS PGothic"/>
                <a:cs typeface="MS PGothic"/>
              </a:rPr>
              <a:t>AM</a:t>
            </a:r>
            <a:endParaRPr sz="3900">
              <a:latin typeface="MS PGothic"/>
              <a:cs typeface="MS PGothic"/>
            </a:endParaRPr>
          </a:p>
        </p:txBody>
      </p:sp>
      <p:sp>
        <p:nvSpPr>
          <p:cNvPr id="65" name="object 15"/>
          <p:cNvSpPr txBox="1"/>
          <p:nvPr/>
        </p:nvSpPr>
        <p:spPr>
          <a:xfrm rot="21000000">
            <a:off x="8402481" y="4544387"/>
            <a:ext cx="1417793" cy="776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6115"/>
              </a:lnSpc>
            </a:pPr>
            <a:r>
              <a:rPr sz="5450" spc="5" dirty="0">
                <a:solidFill>
                  <a:srgbClr val="FFF459"/>
                </a:solidFill>
                <a:latin typeface="MS PGothic"/>
                <a:cs typeface="MS PGothic"/>
              </a:rPr>
              <a:t>9</a:t>
            </a:r>
            <a:r>
              <a:rPr sz="8175" baseline="6625" dirty="0">
                <a:solidFill>
                  <a:srgbClr val="FFF459"/>
                </a:solidFill>
                <a:latin typeface="MS PGothic"/>
                <a:cs typeface="MS PGothic"/>
              </a:rPr>
              <a:t>:</a:t>
            </a:r>
            <a:r>
              <a:rPr sz="5450" spc="10" dirty="0">
                <a:solidFill>
                  <a:srgbClr val="FFF459"/>
                </a:solidFill>
                <a:latin typeface="MS PGothic"/>
                <a:cs typeface="MS PGothic"/>
              </a:rPr>
              <a:t>00</a:t>
            </a:r>
            <a:endParaRPr sz="5450">
              <a:latin typeface="MS PGothic"/>
              <a:cs typeface="MS PGothic"/>
            </a:endParaRPr>
          </a:p>
        </p:txBody>
      </p:sp>
      <p:sp>
        <p:nvSpPr>
          <p:cNvPr id="66" name="object 16"/>
          <p:cNvSpPr txBox="1"/>
          <p:nvPr/>
        </p:nvSpPr>
        <p:spPr>
          <a:xfrm rot="21000000">
            <a:off x="9594784" y="4575548"/>
            <a:ext cx="707644" cy="5003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3940"/>
              </a:lnSpc>
            </a:pPr>
            <a:r>
              <a:rPr sz="3900" spc="30" dirty="0">
                <a:solidFill>
                  <a:srgbClr val="FFF459"/>
                </a:solidFill>
                <a:latin typeface="MS PGothic"/>
                <a:cs typeface="MS PGothic"/>
              </a:rPr>
              <a:t>〜</a:t>
            </a:r>
            <a:endParaRPr sz="3900" dirty="0">
              <a:latin typeface="MS PGothic"/>
              <a:cs typeface="MS PGothic"/>
            </a:endParaRPr>
          </a:p>
        </p:txBody>
      </p:sp>
      <p:sp>
        <p:nvSpPr>
          <p:cNvPr id="67" name="object 4"/>
          <p:cNvSpPr txBox="1"/>
          <p:nvPr/>
        </p:nvSpPr>
        <p:spPr>
          <a:xfrm>
            <a:off x="4309367" y="6646938"/>
            <a:ext cx="2982595" cy="682625"/>
          </a:xfrm>
          <a:prstGeom prst="rect">
            <a:avLst/>
          </a:prstGeom>
        </p:spPr>
        <p:txBody>
          <a:bodyPr vert="horz" wrap="square" lIns="0" tIns="62230" rIns="0" bIns="0" rtlCol="0">
            <a:spAutoFit/>
          </a:bodyPr>
          <a:lstStyle/>
          <a:p>
            <a:pPr marL="29845">
              <a:lnSpc>
                <a:spcPct val="100000"/>
              </a:lnSpc>
              <a:spcBef>
                <a:spcPts val="490"/>
              </a:spcBef>
            </a:pP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アスク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ル</a:t>
            </a:r>
            <a:r>
              <a:rPr sz="2400" spc="-114" dirty="0">
                <a:solidFill>
                  <a:srgbClr val="231F20"/>
                </a:solidFill>
                <a:latin typeface="MS PGothic"/>
                <a:cs typeface="MS PGothic"/>
              </a:rPr>
              <a:t>コインランドリ</a:t>
            </a:r>
            <a:r>
              <a:rPr sz="2400" spc="-110" dirty="0">
                <a:solidFill>
                  <a:srgbClr val="231F20"/>
                </a:solidFill>
                <a:latin typeface="MS PGothic"/>
                <a:cs typeface="MS PGothic"/>
              </a:rPr>
              <a:t>ー</a:t>
            </a:r>
            <a:endParaRPr sz="2400" dirty="0">
              <a:latin typeface="MS PGothic"/>
              <a:cs typeface="MS PGothic"/>
            </a:endParaRPr>
          </a:p>
          <a:p>
            <a:pPr marL="12700">
              <a:lnSpc>
                <a:spcPct val="100000"/>
              </a:lnSpc>
              <a:spcBef>
                <a:spcPts val="220"/>
              </a:spcBef>
              <a:tabLst>
                <a:tab pos="137160" algn="l"/>
              </a:tabLst>
            </a:pPr>
            <a:r>
              <a:rPr lang="ja-JP" altLang="en-US" sz="1400" spc="-70" dirty="0" smtClean="0">
                <a:solidFill>
                  <a:srgbClr val="231F20"/>
                </a:solidFill>
                <a:latin typeface="MS PGothic"/>
                <a:cs typeface="MS PGothic"/>
              </a:rPr>
              <a:t>　</a:t>
            </a:r>
            <a:r>
              <a:rPr sz="1400" spc="-70" dirty="0" err="1" smtClean="0">
                <a:solidFill>
                  <a:srgbClr val="231F20"/>
                </a:solidFill>
                <a:latin typeface="MS PGothic"/>
                <a:cs typeface="MS PGothic"/>
              </a:rPr>
              <a:t>東京都豊</a:t>
            </a:r>
            <a:r>
              <a:rPr sz="1400" dirty="0" err="1" smtClean="0">
                <a:solidFill>
                  <a:srgbClr val="231F20"/>
                </a:solidFill>
                <a:latin typeface="MS PGothic"/>
                <a:cs typeface="MS PGothic"/>
              </a:rPr>
              <a:t>洲</a:t>
            </a:r>
            <a:r>
              <a:rPr sz="1400" spc="-155" dirty="0" smtClean="0">
                <a:solidFill>
                  <a:srgbClr val="231F20"/>
                </a:solidFill>
                <a:latin typeface="MS PGothic"/>
                <a:cs typeface="MS PGothic"/>
              </a:rPr>
              <a:t> </a:t>
            </a:r>
            <a:r>
              <a:rPr sz="1400" spc="-70" dirty="0">
                <a:solidFill>
                  <a:srgbClr val="231F20"/>
                </a:solidFill>
                <a:latin typeface="MS PGothic"/>
                <a:cs typeface="MS PGothic"/>
              </a:rPr>
              <a:t>3-2-3</a:t>
            </a:r>
            <a:endParaRPr sz="1400" dirty="0">
              <a:latin typeface="MS PGothic"/>
              <a:cs typeface="MS PGothic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69" y="2623138"/>
            <a:ext cx="3226753" cy="47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9" name="object 5"/>
          <p:cNvSpPr txBox="1"/>
          <p:nvPr/>
        </p:nvSpPr>
        <p:spPr>
          <a:xfrm rot="21060000">
            <a:off x="1040566" y="3147222"/>
            <a:ext cx="236124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50" dirty="0">
                <a:solidFill>
                  <a:srgbClr val="FFFFFF"/>
                </a:solidFill>
                <a:latin typeface="MS PGothic"/>
                <a:cs typeface="MS PGothic"/>
              </a:rPr>
              <a:t>洗濯自動乾燥機のご利用が</a:t>
            </a:r>
            <a:endParaRPr sz="1600" dirty="0">
              <a:latin typeface="MS PGothic"/>
              <a:cs typeface="MS PGothic"/>
            </a:endParaRPr>
          </a:p>
        </p:txBody>
      </p:sp>
      <p:sp>
        <p:nvSpPr>
          <p:cNvPr id="70" name="object 18"/>
          <p:cNvSpPr txBox="1"/>
          <p:nvPr/>
        </p:nvSpPr>
        <p:spPr>
          <a:xfrm rot="21000000">
            <a:off x="1143521" y="3313668"/>
            <a:ext cx="2723380" cy="5899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95"/>
              </a:lnSpc>
            </a:pPr>
            <a:r>
              <a:rPr sz="4600" spc="-235" dirty="0">
                <a:solidFill>
                  <a:srgbClr val="FFF459"/>
                </a:solidFill>
                <a:latin typeface="MS PGothic"/>
                <a:cs typeface="MS PGothic"/>
              </a:rPr>
              <a:t>１</a:t>
            </a:r>
            <a:r>
              <a:rPr sz="4600" spc="-235" dirty="0" smtClean="0">
                <a:solidFill>
                  <a:srgbClr val="FFF459"/>
                </a:solidFill>
                <a:latin typeface="MS PGothic"/>
                <a:cs typeface="MS PGothic"/>
              </a:rPr>
              <a:t>回無</a:t>
            </a:r>
            <a:r>
              <a:rPr sz="4600" spc="-1440" dirty="0" smtClean="0">
                <a:solidFill>
                  <a:srgbClr val="FFF459"/>
                </a:solidFill>
                <a:latin typeface="MS PGothic"/>
                <a:cs typeface="MS PGothic"/>
              </a:rPr>
              <a:t>料</a:t>
            </a:r>
            <a:r>
              <a:rPr lang="en-US" altLang="ja-JP" sz="4600" spc="-1440" dirty="0" smtClean="0">
                <a:solidFill>
                  <a:srgbClr val="FFF459"/>
                </a:solidFill>
                <a:latin typeface="MS PGothic"/>
                <a:cs typeface="MS PGothic"/>
              </a:rPr>
              <a:t>!</a:t>
            </a:r>
            <a:endParaRPr sz="4600" dirty="0">
              <a:latin typeface="MS PGothic"/>
              <a:cs typeface="MS PGothic"/>
            </a:endParaRPr>
          </a:p>
        </p:txBody>
      </p:sp>
      <p:sp>
        <p:nvSpPr>
          <p:cNvPr id="71" name="object 19"/>
          <p:cNvSpPr txBox="1"/>
          <p:nvPr/>
        </p:nvSpPr>
        <p:spPr>
          <a:xfrm rot="21000000">
            <a:off x="1185193" y="3970521"/>
            <a:ext cx="2418876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このチラシをご持参の方に洗濯自動乾燥機の</a:t>
            </a:r>
            <a:endParaRPr sz="1000" dirty="0">
              <a:latin typeface="MS PGothic"/>
              <a:cs typeface="MS PGothic"/>
            </a:endParaRPr>
          </a:p>
        </p:txBody>
      </p:sp>
      <p:sp>
        <p:nvSpPr>
          <p:cNvPr id="72" name="object 20"/>
          <p:cNvSpPr txBox="1"/>
          <p:nvPr/>
        </p:nvSpPr>
        <p:spPr>
          <a:xfrm rot="21000000">
            <a:off x="1214075" y="4139931"/>
            <a:ext cx="2301571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10" dirty="0">
                <a:solidFill>
                  <a:srgbClr val="FFFFFF"/>
                </a:solidFill>
                <a:latin typeface="MS PGothic"/>
                <a:cs typeface="MS PGothic"/>
              </a:rPr>
              <a:t>ご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利用を１回に限り無料で</a:t>
            </a:r>
            <a:r>
              <a:rPr sz="1000" spc="-10" dirty="0">
                <a:solidFill>
                  <a:srgbClr val="FFFFFF"/>
                </a:solidFill>
                <a:latin typeface="MS PGothic"/>
                <a:cs typeface="MS PGothic"/>
              </a:rPr>
              <a:t>ご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利用できます。</a:t>
            </a:r>
            <a:endParaRPr sz="1000">
              <a:latin typeface="MS PGothic"/>
              <a:cs typeface="MS PGothic"/>
            </a:endParaRPr>
          </a:p>
        </p:txBody>
      </p:sp>
      <p:sp>
        <p:nvSpPr>
          <p:cNvPr id="73" name="object 6"/>
          <p:cNvSpPr txBox="1"/>
          <p:nvPr/>
        </p:nvSpPr>
        <p:spPr>
          <a:xfrm rot="21060000">
            <a:off x="1704726" y="4327962"/>
            <a:ext cx="158851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70" dirty="0">
                <a:solidFill>
                  <a:srgbClr val="FFFFFF"/>
                </a:solidFill>
                <a:latin typeface="MS PGothic"/>
                <a:cs typeface="MS PGothic"/>
              </a:rPr>
              <a:t>【</a:t>
            </a:r>
            <a:r>
              <a:rPr sz="1600" spc="-25" dirty="0">
                <a:solidFill>
                  <a:srgbClr val="FFFFFF"/>
                </a:solidFill>
                <a:latin typeface="MS PGothic"/>
                <a:cs typeface="MS PGothic"/>
              </a:rPr>
              <a:t>15</a:t>
            </a:r>
            <a:r>
              <a:rPr sz="1600" spc="-21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1736" dirty="0">
                <a:solidFill>
                  <a:srgbClr val="FFFFFF"/>
                </a:solidFill>
                <a:latin typeface="MS PGothic"/>
                <a:cs typeface="MS PGothic"/>
              </a:rPr>
              <a:t>日か</a:t>
            </a:r>
            <a:r>
              <a:rPr sz="2400" spc="37" baseline="1736" dirty="0">
                <a:solidFill>
                  <a:srgbClr val="FFFFFF"/>
                </a:solidFill>
                <a:latin typeface="MS PGothic"/>
                <a:cs typeface="MS PGothic"/>
              </a:rPr>
              <a:t>ら</a:t>
            </a:r>
            <a:r>
              <a:rPr sz="2400" spc="-322" baseline="1736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15" baseline="5208" dirty="0">
                <a:solidFill>
                  <a:srgbClr val="FFFFFF"/>
                </a:solidFill>
                <a:latin typeface="MS PGothic"/>
                <a:cs typeface="MS PGothic"/>
              </a:rPr>
              <a:t>2</a:t>
            </a:r>
            <a:r>
              <a:rPr sz="2400" spc="-322" baseline="5208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5208" dirty="0">
                <a:solidFill>
                  <a:srgbClr val="FFFFFF"/>
                </a:solidFill>
                <a:latin typeface="MS PGothic"/>
                <a:cs typeface="MS PGothic"/>
              </a:rPr>
              <a:t>週間</a:t>
            </a:r>
            <a:r>
              <a:rPr sz="2400" spc="-104" baseline="5208" dirty="0">
                <a:solidFill>
                  <a:srgbClr val="FFFFFF"/>
                </a:solidFill>
                <a:latin typeface="MS PGothic"/>
                <a:cs typeface="MS PGothic"/>
              </a:rPr>
              <a:t>】</a:t>
            </a:r>
            <a:endParaRPr sz="2400" baseline="5208" dirty="0">
              <a:latin typeface="MS PGothic"/>
              <a:cs typeface="MS PGothic"/>
            </a:endParaRPr>
          </a:p>
        </p:txBody>
      </p:sp>
      <p:sp>
        <p:nvSpPr>
          <p:cNvPr id="74" name="object 7"/>
          <p:cNvSpPr txBox="1"/>
          <p:nvPr/>
        </p:nvSpPr>
        <p:spPr>
          <a:xfrm rot="21060000">
            <a:off x="1697528" y="4558744"/>
            <a:ext cx="1691786" cy="161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75"/>
              </a:lnSpc>
            </a:pPr>
            <a:r>
              <a:rPr sz="1875" spc="-67" baseline="-4444" dirty="0">
                <a:solidFill>
                  <a:srgbClr val="FFFFFF"/>
                </a:solidFill>
                <a:latin typeface="MS PGothic"/>
                <a:cs typeface="MS PGothic"/>
              </a:rPr>
              <a:t>受付け時</a:t>
            </a:r>
            <a:r>
              <a:rPr sz="1875" spc="22" baseline="-4444" dirty="0">
                <a:solidFill>
                  <a:srgbClr val="FFFFFF"/>
                </a:solidFill>
                <a:latin typeface="MS PGothic"/>
                <a:cs typeface="MS PGothic"/>
              </a:rPr>
              <a:t>間</a:t>
            </a:r>
            <a:r>
              <a:rPr sz="1875" spc="-247" baseline="-4444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：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9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-67" baseline="2222" dirty="0">
                <a:solidFill>
                  <a:srgbClr val="FFFFFF"/>
                </a:solidFill>
                <a:latin typeface="MS PGothic"/>
                <a:cs typeface="MS PGothic"/>
              </a:rPr>
              <a:t>時〜</a:t>
            </a:r>
            <a:r>
              <a:rPr sz="1875" spc="-37" baseline="2222" dirty="0">
                <a:solidFill>
                  <a:srgbClr val="FFFFFF"/>
                </a:solidFill>
                <a:latin typeface="MS PGothic"/>
                <a:cs typeface="MS PGothic"/>
              </a:rPr>
              <a:t>19</a:t>
            </a:r>
            <a:r>
              <a:rPr sz="1875" spc="-247" baseline="2222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22" baseline="4444" dirty="0">
                <a:solidFill>
                  <a:srgbClr val="FFFFFF"/>
                </a:solidFill>
                <a:latin typeface="MS PGothic"/>
                <a:cs typeface="MS PGothic"/>
              </a:rPr>
              <a:t>時</a:t>
            </a:r>
            <a:endParaRPr sz="1875" baseline="4444">
              <a:latin typeface="MS PGothic"/>
              <a:cs typeface="MS PGothic"/>
            </a:endParaRPr>
          </a:p>
        </p:txBody>
      </p:sp>
      <p:sp>
        <p:nvSpPr>
          <p:cNvPr id="75" name="object 8"/>
          <p:cNvSpPr txBox="1"/>
          <p:nvPr/>
        </p:nvSpPr>
        <p:spPr>
          <a:xfrm rot="21060000">
            <a:off x="1626527" y="5443723"/>
            <a:ext cx="1147456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50" dirty="0">
                <a:solidFill>
                  <a:srgbClr val="FFFFFF"/>
                </a:solidFill>
                <a:latin typeface="MS PGothic"/>
                <a:cs typeface="MS PGothic"/>
              </a:rPr>
              <a:t>今なら全機種</a:t>
            </a:r>
            <a:endParaRPr sz="1600">
              <a:latin typeface="MS PGothic"/>
              <a:cs typeface="MS PGothic"/>
            </a:endParaRPr>
          </a:p>
        </p:txBody>
      </p:sp>
      <p:sp>
        <p:nvSpPr>
          <p:cNvPr id="76" name="object 9"/>
          <p:cNvSpPr txBox="1"/>
          <p:nvPr/>
        </p:nvSpPr>
        <p:spPr>
          <a:xfrm rot="21060000">
            <a:off x="1663213" y="6658679"/>
            <a:ext cx="1588513" cy="20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35"/>
              </a:lnSpc>
            </a:pPr>
            <a:r>
              <a:rPr sz="1600" spc="-70" dirty="0">
                <a:solidFill>
                  <a:srgbClr val="FFFFFF"/>
                </a:solidFill>
                <a:latin typeface="MS PGothic"/>
                <a:cs typeface="MS PGothic"/>
              </a:rPr>
              <a:t>【</a:t>
            </a:r>
            <a:r>
              <a:rPr sz="1600" spc="-25" dirty="0">
                <a:solidFill>
                  <a:srgbClr val="FFFFFF"/>
                </a:solidFill>
                <a:latin typeface="MS PGothic"/>
                <a:cs typeface="MS PGothic"/>
              </a:rPr>
              <a:t>15</a:t>
            </a:r>
            <a:r>
              <a:rPr sz="1600" spc="-21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1736" dirty="0">
                <a:solidFill>
                  <a:srgbClr val="FFFFFF"/>
                </a:solidFill>
                <a:latin typeface="MS PGothic"/>
                <a:cs typeface="MS PGothic"/>
              </a:rPr>
              <a:t>日か</a:t>
            </a:r>
            <a:r>
              <a:rPr sz="2400" spc="37" baseline="1736" dirty="0">
                <a:solidFill>
                  <a:srgbClr val="FFFFFF"/>
                </a:solidFill>
                <a:latin typeface="MS PGothic"/>
                <a:cs typeface="MS PGothic"/>
              </a:rPr>
              <a:t>ら</a:t>
            </a:r>
            <a:r>
              <a:rPr sz="2400" spc="-322" baseline="1736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15" baseline="5208" dirty="0">
                <a:solidFill>
                  <a:srgbClr val="FFFFFF"/>
                </a:solidFill>
                <a:latin typeface="MS PGothic"/>
                <a:cs typeface="MS PGothic"/>
              </a:rPr>
              <a:t>2</a:t>
            </a:r>
            <a:r>
              <a:rPr sz="2400" spc="-322" baseline="5208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2400" spc="-75" baseline="5208" dirty="0">
                <a:solidFill>
                  <a:srgbClr val="FFFFFF"/>
                </a:solidFill>
                <a:latin typeface="MS PGothic"/>
                <a:cs typeface="MS PGothic"/>
              </a:rPr>
              <a:t>週間</a:t>
            </a:r>
            <a:r>
              <a:rPr sz="2400" spc="-104" baseline="5208" dirty="0">
                <a:solidFill>
                  <a:srgbClr val="FFFFFF"/>
                </a:solidFill>
                <a:latin typeface="MS PGothic"/>
                <a:cs typeface="MS PGothic"/>
              </a:rPr>
              <a:t>】</a:t>
            </a:r>
            <a:endParaRPr sz="2400" baseline="5208">
              <a:latin typeface="MS PGothic"/>
              <a:cs typeface="MS PGothic"/>
            </a:endParaRPr>
          </a:p>
        </p:txBody>
      </p:sp>
      <p:sp>
        <p:nvSpPr>
          <p:cNvPr id="77" name="object 10"/>
          <p:cNvSpPr txBox="1"/>
          <p:nvPr/>
        </p:nvSpPr>
        <p:spPr>
          <a:xfrm rot="21060000">
            <a:off x="1655891" y="6886873"/>
            <a:ext cx="1721497" cy="1619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275"/>
              </a:lnSpc>
            </a:pPr>
            <a:r>
              <a:rPr sz="1875" spc="-67" baseline="-4444" dirty="0">
                <a:solidFill>
                  <a:srgbClr val="FFFFFF"/>
                </a:solidFill>
                <a:latin typeface="MS PGothic"/>
                <a:cs typeface="MS PGothic"/>
              </a:rPr>
              <a:t>受付け時</a:t>
            </a:r>
            <a:r>
              <a:rPr sz="1875" spc="22" baseline="-4444" dirty="0">
                <a:solidFill>
                  <a:srgbClr val="FFFFFF"/>
                </a:solidFill>
                <a:latin typeface="MS PGothic"/>
                <a:cs typeface="MS PGothic"/>
              </a:rPr>
              <a:t>間</a:t>
            </a:r>
            <a:r>
              <a:rPr sz="1875" spc="-247" baseline="-4444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：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250" spc="5" dirty="0">
                <a:solidFill>
                  <a:srgbClr val="FFFFFF"/>
                </a:solidFill>
                <a:latin typeface="MS PGothic"/>
                <a:cs typeface="MS PGothic"/>
              </a:rPr>
              <a:t>9</a:t>
            </a:r>
            <a:r>
              <a:rPr sz="1250" spc="-165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-67" baseline="2222" dirty="0">
                <a:solidFill>
                  <a:srgbClr val="FFFFFF"/>
                </a:solidFill>
                <a:latin typeface="MS PGothic"/>
                <a:cs typeface="MS PGothic"/>
              </a:rPr>
              <a:t>時〜</a:t>
            </a:r>
            <a:r>
              <a:rPr sz="1875" spc="-30" baseline="2222" dirty="0">
                <a:solidFill>
                  <a:srgbClr val="FFFFFF"/>
                </a:solidFill>
                <a:latin typeface="MS PGothic"/>
                <a:cs typeface="MS PGothic"/>
              </a:rPr>
              <a:t>２4</a:t>
            </a:r>
            <a:r>
              <a:rPr sz="1875" spc="-247" baseline="2222" dirty="0">
                <a:solidFill>
                  <a:srgbClr val="FFFFFF"/>
                </a:solidFill>
                <a:latin typeface="MS PGothic"/>
                <a:cs typeface="MS PGothic"/>
              </a:rPr>
              <a:t> </a:t>
            </a:r>
            <a:r>
              <a:rPr sz="1875" spc="22" baseline="4444" dirty="0">
                <a:solidFill>
                  <a:srgbClr val="FFFFFF"/>
                </a:solidFill>
                <a:latin typeface="MS PGothic"/>
                <a:cs typeface="MS PGothic"/>
              </a:rPr>
              <a:t>時</a:t>
            </a:r>
            <a:endParaRPr sz="1875" baseline="4444">
              <a:latin typeface="MS PGothic"/>
              <a:cs typeface="MS PGothic"/>
            </a:endParaRPr>
          </a:p>
        </p:txBody>
      </p:sp>
      <p:sp>
        <p:nvSpPr>
          <p:cNvPr id="78" name="object 11"/>
          <p:cNvSpPr txBox="1"/>
          <p:nvPr/>
        </p:nvSpPr>
        <p:spPr>
          <a:xfrm rot="21000000">
            <a:off x="742230" y="5637718"/>
            <a:ext cx="3430481" cy="611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4595"/>
              </a:lnSpc>
            </a:pPr>
            <a:r>
              <a:rPr sz="4400" kern="1000" spc="-650" dirty="0" err="1" smtClean="0">
                <a:solidFill>
                  <a:srgbClr val="FFF459"/>
                </a:solidFill>
                <a:latin typeface="MS PGothic"/>
                <a:cs typeface="MS PGothic"/>
              </a:rPr>
              <a:t>半額サービス</a:t>
            </a:r>
            <a:r>
              <a:rPr lang="ja-JP" altLang="en-US" sz="4400" kern="1000" spc="-650" dirty="0">
                <a:solidFill>
                  <a:srgbClr val="FFF459"/>
                </a:solidFill>
                <a:latin typeface="MS PGothic"/>
                <a:cs typeface="MS PGothic"/>
              </a:rPr>
              <a:t> </a:t>
            </a:r>
            <a:r>
              <a:rPr lang="en-US" altLang="ja-JP" sz="4400" kern="1000" spc="-650" dirty="0" smtClean="0">
                <a:solidFill>
                  <a:srgbClr val="FFF459"/>
                </a:solidFill>
                <a:latin typeface="MS PGothic"/>
                <a:cs typeface="MS PGothic"/>
              </a:rPr>
              <a:t>!</a:t>
            </a:r>
            <a:endParaRPr sz="4400" kern="1000" spc="-650" dirty="0">
              <a:latin typeface="MS PGothic"/>
              <a:cs typeface="MS PGothic"/>
            </a:endParaRPr>
          </a:p>
        </p:txBody>
      </p:sp>
      <p:sp>
        <p:nvSpPr>
          <p:cNvPr id="79" name="object 12"/>
          <p:cNvSpPr txBox="1"/>
          <p:nvPr/>
        </p:nvSpPr>
        <p:spPr>
          <a:xfrm rot="21000000">
            <a:off x="1155030" y="6298405"/>
            <a:ext cx="2428388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このチラシをご持参の方にオープン記念として</a:t>
            </a:r>
            <a:endParaRPr sz="1000">
              <a:latin typeface="MS PGothic"/>
              <a:cs typeface="MS PGothic"/>
            </a:endParaRPr>
          </a:p>
        </p:txBody>
      </p:sp>
      <p:sp>
        <p:nvSpPr>
          <p:cNvPr id="80" name="object 13"/>
          <p:cNvSpPr txBox="1"/>
          <p:nvPr/>
        </p:nvSpPr>
        <p:spPr>
          <a:xfrm rot="21000000">
            <a:off x="1185894" y="6493365"/>
            <a:ext cx="2017586" cy="127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994"/>
              </a:lnSpc>
            </a:pP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１５日から２週間</a:t>
            </a:r>
            <a:r>
              <a:rPr sz="1000" spc="-210" dirty="0">
                <a:solidFill>
                  <a:srgbClr val="FFFFFF"/>
                </a:solidFill>
                <a:latin typeface="MS PGothic"/>
                <a:cs typeface="MS PGothic"/>
              </a:rPr>
              <a:t>、</a:t>
            </a:r>
            <a:r>
              <a:rPr sz="1000" spc="-5" dirty="0">
                <a:solidFill>
                  <a:srgbClr val="FFFFFF"/>
                </a:solidFill>
                <a:latin typeface="MS PGothic"/>
                <a:cs typeface="MS PGothic"/>
              </a:rPr>
              <a:t>通常料金の半額に。</a:t>
            </a:r>
            <a:endParaRPr sz="1000" dirty="0">
              <a:latin typeface="MS PGothic"/>
              <a:cs typeface="MS PGothic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7855200" y="5907600"/>
            <a:ext cx="2268000" cy="14004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899541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wrap="square" lIns="0" tIns="12700" rIns="0" bIns="0" rtlCol="0">
        <a:spAutoFit/>
      </a:bodyPr>
      <a:lstStyle>
        <a:defPPr marR="2700655" algn="ctr">
          <a:spcBef>
            <a:spcPts val="100"/>
          </a:spcBef>
          <a:defRPr sz="3000" spc="-155" dirty="0" err="1" smtClean="0">
            <a:solidFill>
              <a:srgbClr val="231F20"/>
            </a:solidFill>
            <a:latin typeface="MS PGothic"/>
            <a:cs typeface="MS PGothic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168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MS PGothic</vt:lpstr>
      <vt:lpstr>MS PGothic</vt:lpstr>
      <vt:lpstr>ＭＳ Ｐ明朝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69</cp:revision>
  <cp:lastPrinted>2018-04-20T02:52:07Z</cp:lastPrinted>
  <dcterms:created xsi:type="dcterms:W3CDTF">2013-08-07T01:20:38Z</dcterms:created>
  <dcterms:modified xsi:type="dcterms:W3CDTF">2018-04-20T03:12:19Z</dcterms:modified>
</cp:coreProperties>
</file>