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89" r:id="rId1"/>
  </p:sldMasterIdLst>
  <p:notesMasterIdLst>
    <p:notesMasterId r:id="rId4"/>
  </p:notesMasterIdLst>
  <p:handoutMasterIdLst>
    <p:handoutMasterId r:id="rId5"/>
  </p:handoutMasterIdLst>
  <p:sldIdLst>
    <p:sldId id="260" r:id="rId2"/>
    <p:sldId id="264" r:id="rId3"/>
  </p:sldIdLst>
  <p:sldSz cx="7775575" cy="10907713"/>
  <p:notesSz cx="6797675" cy="9926638"/>
  <p:kinsoku lang="ja-JP" invalStChars="、。，．・：；？！゛゜ヽヾゝゞ々ー’”）〕］｝〉》」』】°‰′″℃￠％ぁぃぅぇぉっゃゅょゎァィゥェォッャュョヮヵヶ!%),.:;?]}｡｣､･ｧｨｩｪｫｬｭｮｯｰﾞﾟ" invalEndChars="‘“（〔［｛〈《「『【￥＄$([\{｢￡"/>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435">
          <p15:clr>
            <a:srgbClr val="A4A3A4"/>
          </p15:clr>
        </p15:guide>
        <p15:guide id="2" pos="2449">
          <p15:clr>
            <a:srgbClr val="A4A3A4"/>
          </p15:clr>
        </p15:guide>
      </p15:sldGuideLst>
    </p:ext>
    <p:ext uri="{2D200454-40CA-4A62-9FC3-DE9A4176ACB9}">
      <p15:notesGuideLst xmlns:p15="http://schemas.microsoft.com/office/powerpoint/2012/main">
        <p15:guide id="1" orient="horz" pos="3127" userDrawn="1">
          <p15:clr>
            <a:srgbClr val="A4A3A4"/>
          </p15:clr>
        </p15:guide>
        <p15:guide id="2" pos="2141"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D96D5"/>
    <a:srgbClr val="06509B"/>
    <a:srgbClr val="FFDE25"/>
    <a:srgbClr val="EA5E85"/>
    <a:srgbClr val="F7ED80"/>
    <a:srgbClr val="663300"/>
    <a:srgbClr val="7ECEF4"/>
    <a:srgbClr val="F65C9E"/>
    <a:srgbClr val="EB6BA4"/>
    <a:srgbClr val="E6E6E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93D81CF-94F2-401A-BA57-92F5A7B2D0C5}" styleName="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2D5ABB26-0587-4C30-8999-92F81FD0307C}" styleName="スタイル/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91EBBBCC-DAD2-459C-BE2E-F6DE35CF9A28}" styleName="濃色 2 - アクセント 3/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5202B0CA-FC54-4496-8BCA-5EF66A818D29}" styleName="濃色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dk1">
              <a:tint val="20000"/>
            </a:schemeClr>
          </a:solidFill>
        </a:fill>
      </a:tcStyle>
    </a:lastRow>
    <a:firstRow>
      <a:tcTxStyle b="on">
        <a:fontRef idx="minor">
          <a:scrgbClr r="0" g="0" b="0"/>
        </a:fontRef>
        <a:schemeClr val="lt1"/>
      </a:tcTxStyle>
      <a:tcStyle>
        <a:tcBdr/>
        <a:fill>
          <a:solidFill>
            <a:schemeClr val="dk1"/>
          </a:solidFill>
        </a:fill>
      </a:tcStyle>
    </a:firstRow>
  </a:tblStyle>
  <a:tblStyle styleId="{8EC20E35-A176-4012-BC5E-935CFFF8708E}" styleName="中間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073A0DAA-6AF3-43AB-8588-CEC1D06C72B9}" styleName="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69012ECD-51FC-41F1-AA8D-1B2483CD663E}" styleName="淡色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72833802-FEF1-4C79-8D5D-14CF1EAF98D9}" styleName="淡色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F2DE63D5-997A-4646-A377-4702673A728D}" styleName="淡色 2 - アクセント 3">
    <a:wholeTbl>
      <a:tcTxStyle>
        <a:fontRef idx="minor">
          <a:scrgbClr r="0" g="0" b="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crgbClr r="0" g="0" b="0"/>
        </a:fontRef>
        <a:schemeClr val="bg1"/>
      </a:tcTxStyle>
      <a:tcStyle>
        <a:tcBdr/>
        <a:fillRef idx="1">
          <a:schemeClr val="accent3"/>
        </a:fillRef>
      </a:tcStyle>
    </a:firstRow>
  </a:tblStyle>
  <a:tblStyle styleId="{0660B408-B3CF-4A94-85FC-2B1E0A45F4A2}" styleName="濃色 2 - アクセント 1/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1">
              <a:tint val="20000"/>
            </a:schemeClr>
          </a:solidFill>
        </a:fill>
      </a:tcStyle>
    </a:lastRow>
    <a:firstRow>
      <a:tcTxStyle b="on">
        <a:fontRef idx="minor">
          <a:scrgbClr r="0" g="0" b="0"/>
        </a:fontRef>
        <a:schemeClr val="lt1"/>
      </a:tcTxStyle>
      <a:tcStyle>
        <a:tcBdr/>
        <a:fill>
          <a:solidFill>
            <a:schemeClr val="accent2"/>
          </a:solidFill>
        </a:fill>
      </a:tcStyle>
    </a:firstRow>
  </a:tblStyle>
  <a:tblStyle styleId="{C4B1156A-380E-4F78-BDF5-A606A8083BF9}" styleName="中間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063" autoAdjust="0"/>
    <p:restoredTop sz="99761" autoAdjust="0"/>
  </p:normalViewPr>
  <p:slideViewPr>
    <p:cSldViewPr snapToGrid="0">
      <p:cViewPr>
        <p:scale>
          <a:sx n="160" d="100"/>
          <a:sy n="160" d="100"/>
        </p:scale>
        <p:origin x="810" y="-5322"/>
      </p:cViewPr>
      <p:guideLst>
        <p:guide orient="horz" pos="3435"/>
        <p:guide pos="2449"/>
      </p:guideLst>
    </p:cSldViewPr>
  </p:slideViewPr>
  <p:notesTextViewPr>
    <p:cViewPr>
      <p:scale>
        <a:sx n="1" d="1"/>
        <a:sy n="1" d="1"/>
      </p:scale>
      <p:origin x="0" y="0"/>
    </p:cViewPr>
  </p:notesTextViewPr>
  <p:notesViewPr>
    <p:cSldViewPr snapToGrid="0">
      <p:cViewPr varScale="1">
        <p:scale>
          <a:sx n="70" d="100"/>
          <a:sy n="70" d="100"/>
        </p:scale>
        <p:origin x="-2148" y="-108"/>
      </p:cViewPr>
      <p:guideLst>
        <p:guide orient="horz" pos="3127"/>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0"/>
            <a:ext cx="2946151" cy="496106"/>
          </a:xfrm>
          <a:prstGeom prst="rect">
            <a:avLst/>
          </a:prstGeom>
        </p:spPr>
        <p:txBody>
          <a:bodyPr vert="horz" lIns="86022" tIns="43012" rIns="86022" bIns="43012" rtlCol="0"/>
          <a:lstStyle>
            <a:lvl1pPr algn="l">
              <a:defRPr sz="1000"/>
            </a:lvl1pPr>
          </a:lstStyle>
          <a:p>
            <a:endParaRPr kumimoji="1" lang="ja-JP" altLang="en-US" dirty="0"/>
          </a:p>
        </p:txBody>
      </p:sp>
      <p:sp>
        <p:nvSpPr>
          <p:cNvPr id="3" name="日付プレースホルダー 2"/>
          <p:cNvSpPr>
            <a:spLocks noGrp="1"/>
          </p:cNvSpPr>
          <p:nvPr>
            <p:ph type="dt" sz="quarter" idx="1"/>
          </p:nvPr>
        </p:nvSpPr>
        <p:spPr>
          <a:xfrm>
            <a:off x="3850054" y="0"/>
            <a:ext cx="2946151" cy="496106"/>
          </a:xfrm>
          <a:prstGeom prst="rect">
            <a:avLst/>
          </a:prstGeom>
        </p:spPr>
        <p:txBody>
          <a:bodyPr vert="horz" lIns="86022" tIns="43012" rIns="86022" bIns="43012" rtlCol="0"/>
          <a:lstStyle>
            <a:lvl1pPr algn="r">
              <a:defRPr sz="1000"/>
            </a:lvl1pPr>
          </a:lstStyle>
          <a:p>
            <a:fld id="{EA4C0380-2DE9-498B-B68D-60B46204BA80}" type="datetimeFigureOut">
              <a:rPr kumimoji="1" lang="ja-JP" altLang="en-US" smtClean="0"/>
              <a:t>2018/4/20</a:t>
            </a:fld>
            <a:endParaRPr kumimoji="1" lang="ja-JP" altLang="en-US" dirty="0"/>
          </a:p>
        </p:txBody>
      </p:sp>
      <p:sp>
        <p:nvSpPr>
          <p:cNvPr id="4" name="フッター プレースホルダー 3"/>
          <p:cNvSpPr>
            <a:spLocks noGrp="1"/>
          </p:cNvSpPr>
          <p:nvPr>
            <p:ph type="ftr" sz="quarter" idx="2"/>
          </p:nvPr>
        </p:nvSpPr>
        <p:spPr>
          <a:xfrm>
            <a:off x="5" y="9429030"/>
            <a:ext cx="2946151" cy="496105"/>
          </a:xfrm>
          <a:prstGeom prst="rect">
            <a:avLst/>
          </a:prstGeom>
        </p:spPr>
        <p:txBody>
          <a:bodyPr vert="horz" lIns="86022" tIns="43012" rIns="86022" bIns="43012" rtlCol="0" anchor="b"/>
          <a:lstStyle>
            <a:lvl1pPr algn="l">
              <a:defRPr sz="1000"/>
            </a:lvl1pPr>
          </a:lstStyle>
          <a:p>
            <a:endParaRPr kumimoji="1" lang="ja-JP" altLang="en-US" dirty="0"/>
          </a:p>
        </p:txBody>
      </p:sp>
      <p:sp>
        <p:nvSpPr>
          <p:cNvPr id="5" name="スライド番号プレースホルダー 4"/>
          <p:cNvSpPr>
            <a:spLocks noGrp="1"/>
          </p:cNvSpPr>
          <p:nvPr>
            <p:ph type="sldNum" sz="quarter" idx="3"/>
          </p:nvPr>
        </p:nvSpPr>
        <p:spPr>
          <a:xfrm>
            <a:off x="3850054" y="9429030"/>
            <a:ext cx="2946151" cy="496105"/>
          </a:xfrm>
          <a:prstGeom prst="rect">
            <a:avLst/>
          </a:prstGeom>
        </p:spPr>
        <p:txBody>
          <a:bodyPr vert="horz" lIns="86022" tIns="43012" rIns="86022" bIns="43012" rtlCol="0" anchor="b"/>
          <a:lstStyle>
            <a:lvl1pPr algn="r">
              <a:defRPr sz="1000"/>
            </a:lvl1pPr>
          </a:lstStyle>
          <a:p>
            <a:fld id="{78A262EF-70DF-4926-8929-0A60A2E81DC8}" type="slidenum">
              <a:rPr kumimoji="1" lang="ja-JP" altLang="en-US" smtClean="0"/>
              <a:t>‹#›</a:t>
            </a:fld>
            <a:endParaRPr kumimoji="1" lang="ja-JP" altLang="en-US" dirty="0"/>
          </a:p>
        </p:txBody>
      </p:sp>
    </p:spTree>
    <p:extLst>
      <p:ext uri="{BB962C8B-B14F-4D97-AF65-F5344CB8AC3E}">
        <p14:creationId xmlns:p14="http://schemas.microsoft.com/office/powerpoint/2010/main" val="385405215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7" y="3"/>
            <a:ext cx="2945658" cy="498054"/>
          </a:xfrm>
          <a:prstGeom prst="rect">
            <a:avLst/>
          </a:prstGeom>
        </p:spPr>
        <p:txBody>
          <a:bodyPr vert="horz" lIns="91408" tIns="45705" rIns="91408" bIns="45705" rtlCol="0"/>
          <a:lstStyle>
            <a:lvl1pPr algn="l">
              <a:defRPr sz="1000"/>
            </a:lvl1pPr>
          </a:lstStyle>
          <a:p>
            <a:endParaRPr kumimoji="1" lang="ja-JP" altLang="en-US" dirty="0"/>
          </a:p>
        </p:txBody>
      </p:sp>
      <p:sp>
        <p:nvSpPr>
          <p:cNvPr id="3" name="日付プレースホルダー 2"/>
          <p:cNvSpPr>
            <a:spLocks noGrp="1"/>
          </p:cNvSpPr>
          <p:nvPr>
            <p:ph type="dt" idx="1"/>
          </p:nvPr>
        </p:nvSpPr>
        <p:spPr>
          <a:xfrm>
            <a:off x="3850450" y="3"/>
            <a:ext cx="2945658" cy="498054"/>
          </a:xfrm>
          <a:prstGeom prst="rect">
            <a:avLst/>
          </a:prstGeom>
        </p:spPr>
        <p:txBody>
          <a:bodyPr vert="horz" lIns="91408" tIns="45705" rIns="91408" bIns="45705" rtlCol="0"/>
          <a:lstStyle>
            <a:lvl1pPr algn="r">
              <a:defRPr sz="1000"/>
            </a:lvl1pPr>
          </a:lstStyle>
          <a:p>
            <a:fld id="{70F99883-74AE-4A2C-81B7-5B86A08198C0}" type="datetimeFigureOut">
              <a:rPr kumimoji="1" lang="ja-JP" altLang="en-US" smtClean="0"/>
              <a:t>2018/4/20</a:t>
            </a:fld>
            <a:endParaRPr kumimoji="1" lang="ja-JP" altLang="en-US" dirty="0"/>
          </a:p>
        </p:txBody>
      </p:sp>
      <p:sp>
        <p:nvSpPr>
          <p:cNvPr id="4" name="スライド イメージ プレースホルダー 3"/>
          <p:cNvSpPr>
            <a:spLocks noGrp="1" noRot="1" noChangeAspect="1"/>
          </p:cNvSpPr>
          <p:nvPr>
            <p:ph type="sldImg" idx="2"/>
          </p:nvPr>
        </p:nvSpPr>
        <p:spPr>
          <a:xfrm>
            <a:off x="2205038" y="1239838"/>
            <a:ext cx="2387600" cy="3351212"/>
          </a:xfrm>
          <a:prstGeom prst="rect">
            <a:avLst/>
          </a:prstGeom>
          <a:noFill/>
          <a:ln w="12700">
            <a:solidFill>
              <a:prstClr val="black"/>
            </a:solidFill>
          </a:ln>
        </p:spPr>
        <p:txBody>
          <a:bodyPr vert="horz" lIns="91408" tIns="45705" rIns="91408" bIns="45705" rtlCol="0" anchor="ctr"/>
          <a:lstStyle/>
          <a:p>
            <a:endParaRPr lang="ja-JP" altLang="en-US" dirty="0"/>
          </a:p>
        </p:txBody>
      </p:sp>
      <p:sp>
        <p:nvSpPr>
          <p:cNvPr id="5" name="ノート プレースホルダー 4"/>
          <p:cNvSpPr>
            <a:spLocks noGrp="1"/>
          </p:cNvSpPr>
          <p:nvPr>
            <p:ph type="body" sz="quarter" idx="3"/>
          </p:nvPr>
        </p:nvSpPr>
        <p:spPr>
          <a:xfrm>
            <a:off x="679768" y="4777199"/>
            <a:ext cx="5438140" cy="3908613"/>
          </a:xfrm>
          <a:prstGeom prst="rect">
            <a:avLst/>
          </a:prstGeom>
        </p:spPr>
        <p:txBody>
          <a:bodyPr vert="horz" lIns="91408" tIns="45705" rIns="91408" bIns="45705"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7" y="9428588"/>
            <a:ext cx="2945658" cy="498053"/>
          </a:xfrm>
          <a:prstGeom prst="rect">
            <a:avLst/>
          </a:prstGeom>
        </p:spPr>
        <p:txBody>
          <a:bodyPr vert="horz" lIns="91408" tIns="45705" rIns="91408" bIns="45705" rtlCol="0" anchor="b"/>
          <a:lstStyle>
            <a:lvl1pPr algn="l">
              <a:defRPr sz="1000"/>
            </a:lvl1pPr>
          </a:lstStyle>
          <a:p>
            <a:endParaRPr kumimoji="1" lang="ja-JP" altLang="en-US" dirty="0"/>
          </a:p>
        </p:txBody>
      </p:sp>
      <p:sp>
        <p:nvSpPr>
          <p:cNvPr id="7" name="スライド番号プレースホルダー 6"/>
          <p:cNvSpPr>
            <a:spLocks noGrp="1"/>
          </p:cNvSpPr>
          <p:nvPr>
            <p:ph type="sldNum" sz="quarter" idx="5"/>
          </p:nvPr>
        </p:nvSpPr>
        <p:spPr>
          <a:xfrm>
            <a:off x="3850450" y="9428588"/>
            <a:ext cx="2945658" cy="498053"/>
          </a:xfrm>
          <a:prstGeom prst="rect">
            <a:avLst/>
          </a:prstGeom>
        </p:spPr>
        <p:txBody>
          <a:bodyPr vert="horz" lIns="91408" tIns="45705" rIns="91408" bIns="45705" rtlCol="0" anchor="b"/>
          <a:lstStyle>
            <a:lvl1pPr algn="r">
              <a:defRPr sz="1000"/>
            </a:lvl1pPr>
          </a:lstStyle>
          <a:p>
            <a:fld id="{ACD93CC5-A9B8-46A1-B8C3-70AA73E05DA2}" type="slidenum">
              <a:rPr kumimoji="1" lang="ja-JP" altLang="en-US" smtClean="0"/>
              <a:t>‹#›</a:t>
            </a:fld>
            <a:endParaRPr kumimoji="1" lang="ja-JP" altLang="en-US" dirty="0"/>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944657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4" name="日付プレースホルダー 3"/>
          <p:cNvSpPr>
            <a:spLocks noGrp="1"/>
          </p:cNvSpPr>
          <p:nvPr>
            <p:ph type="dt" sz="half" idx="2"/>
          </p:nvPr>
        </p:nvSpPr>
        <p:spPr>
          <a:xfrm>
            <a:off x="388938" y="10109200"/>
            <a:ext cx="1814512" cy="581025"/>
          </a:xfrm>
          <a:prstGeom prst="rect">
            <a:avLst/>
          </a:prstGeom>
        </p:spPr>
        <p:txBody>
          <a:bodyPr vert="horz" lIns="91440" tIns="45720" rIns="91440" bIns="45720" rtlCol="0" anchor="ctr"/>
          <a:lstStyle>
            <a:lvl1pPr algn="l">
              <a:defRPr sz="1200">
                <a:solidFill>
                  <a:schemeClr val="tx1">
                    <a:tint val="75000"/>
                  </a:schemeClr>
                </a:solidFill>
              </a:defRPr>
            </a:lvl1pPr>
          </a:lstStyle>
          <a:p>
            <a:fld id="{8CB738FA-7C4C-0845-BB42-5D9BC3AC2472}" type="datetimeFigureOut">
              <a:rPr kumimoji="1" lang="ja-JP" altLang="en-US" smtClean="0"/>
              <a:t>2018/4/20</a:t>
            </a:fld>
            <a:endParaRPr kumimoji="1" lang="ja-JP" altLang="en-US"/>
          </a:p>
        </p:txBody>
      </p:sp>
      <p:sp>
        <p:nvSpPr>
          <p:cNvPr id="5" name="フッター プレースホルダー 4"/>
          <p:cNvSpPr>
            <a:spLocks noGrp="1"/>
          </p:cNvSpPr>
          <p:nvPr>
            <p:ph type="ftr" sz="quarter" idx="3"/>
          </p:nvPr>
        </p:nvSpPr>
        <p:spPr>
          <a:xfrm>
            <a:off x="2655888" y="10109200"/>
            <a:ext cx="2463800" cy="5810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5572125" y="10109200"/>
            <a:ext cx="1814513" cy="581025"/>
          </a:xfrm>
          <a:prstGeom prst="rect">
            <a:avLst/>
          </a:prstGeom>
        </p:spPr>
        <p:txBody>
          <a:bodyPr vert="horz" lIns="91440" tIns="45720" rIns="91440" bIns="45720" rtlCol="0" anchor="ctr"/>
          <a:lstStyle>
            <a:lvl1pPr algn="r">
              <a:defRPr sz="1200">
                <a:solidFill>
                  <a:schemeClr val="tx1">
                    <a:tint val="75000"/>
                  </a:schemeClr>
                </a:solidFill>
              </a:defRPr>
            </a:lvl1pPr>
          </a:lstStyle>
          <a:p>
            <a:fld id="{A1E2F2E7-AB93-3F46-A354-39B52B0BB253}" type="slidenum">
              <a:rPr kumimoji="1" lang="ja-JP" altLang="en-US" smtClean="0"/>
              <a:t>‹#›</a:t>
            </a:fld>
            <a:endParaRPr kumimoji="1" lang="ja-JP" altLang="en-US"/>
          </a:p>
        </p:txBody>
      </p:sp>
    </p:spTree>
    <p:extLst>
      <p:ext uri="{BB962C8B-B14F-4D97-AF65-F5344CB8AC3E}">
        <p14:creationId xmlns:p14="http://schemas.microsoft.com/office/powerpoint/2010/main" val="1430896703"/>
      </p:ext>
    </p:extLst>
  </p:cSld>
  <p:clrMap bg1="lt1" tx1="dk1" bg2="lt2" tx2="dk2" accent1="accent1" accent2="accent2" accent3="accent3" accent4="accent4" accent5="accent5" accent6="accent6" hlink="hlink" folHlink="folHlink"/>
  <p:sldLayoutIdLst>
    <p:sldLayoutId id="2147483696" r:id="rId1"/>
    <p:sldLayoutId id="2147483697" r:id="rId2"/>
  </p:sldLayoutIdLst>
  <p:txStyles>
    <p:titleStyle>
      <a:lvl1pPr algn="ctr" defTabSz="4572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kumimoji="1"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kumimoji="1"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kumimoji="1"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9pPr>
    </p:bodyStyle>
    <p:other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image" Target="../media/image7.emf"/><Relationship Id="rId3" Type="http://schemas.openxmlformats.org/officeDocument/2006/relationships/image" Target="../media/image2.emf"/><Relationship Id="rId7" Type="http://schemas.openxmlformats.org/officeDocument/2006/relationships/image" Target="../media/image6.emf"/><Relationship Id="rId2" Type="http://schemas.openxmlformats.org/officeDocument/2006/relationships/image" Target="../media/image1.emf"/><Relationship Id="rId1" Type="http://schemas.openxmlformats.org/officeDocument/2006/relationships/slideLayout" Target="../slideLayouts/slideLayout1.xml"/><Relationship Id="rId6" Type="http://schemas.openxmlformats.org/officeDocument/2006/relationships/image" Target="../media/image5.emf"/><Relationship Id="rId5" Type="http://schemas.openxmlformats.org/officeDocument/2006/relationships/image" Target="../media/image4.emf"/><Relationship Id="rId10" Type="http://schemas.openxmlformats.org/officeDocument/2006/relationships/image" Target="../media/image9.emf"/><Relationship Id="rId4" Type="http://schemas.openxmlformats.org/officeDocument/2006/relationships/image" Target="../media/image3.emf"/><Relationship Id="rId9" Type="http://schemas.openxmlformats.org/officeDocument/2006/relationships/image" Target="../media/image8.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dirty="0" smtClean="0">
                <a:solidFill>
                  <a:prstClr val="black"/>
                </a:solidFill>
                <a:latin typeface="HG丸ｺﾞｼｯｸM-PRO" pitchFamily="50" charset="-128"/>
                <a:ea typeface="HG丸ｺﾞｼｯｸM-PRO" pitchFamily="50" charset="-128"/>
              </a:rPr>
              <a:t>POINT1</a:t>
            </a:r>
          </a:p>
          <a:p>
            <a:pPr defTabSz="1017588" fontAlgn="base">
              <a:spcBef>
                <a:spcPct val="0"/>
              </a:spcBef>
              <a:spcAft>
                <a:spcPct val="0"/>
              </a:spcAft>
            </a:pPr>
            <a:endParaRPr lang="en-US" altLang="ja-JP" sz="1400"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テンプレートのサイズは黒の枠</a:t>
            </a:r>
            <a:endParaRPr lang="en-US" altLang="ja-JP" sz="1800" b="1"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en-US" altLang="ja-JP" sz="1800" b="1" dirty="0" smtClean="0">
                <a:solidFill>
                  <a:prstClr val="black"/>
                </a:solidFill>
                <a:latin typeface="HG丸ｺﾞｼｯｸM-PRO" pitchFamily="50" charset="-128"/>
                <a:ea typeface="HG丸ｺﾞｼｯｸM-PRO" pitchFamily="50" charset="-128"/>
              </a:rPr>
              <a:t>(303</a:t>
            </a:r>
            <a:r>
              <a:rPr lang="ja-JP" altLang="en-US" sz="1800" b="1" dirty="0" smtClean="0">
                <a:solidFill>
                  <a:prstClr val="black"/>
                </a:solidFill>
                <a:latin typeface="HG丸ｺﾞｼｯｸM-PRO" pitchFamily="50" charset="-128"/>
                <a:ea typeface="HG丸ｺﾞｼｯｸM-PRO" pitchFamily="50" charset="-128"/>
              </a:rPr>
              <a:t>㎜</a:t>
            </a:r>
            <a:r>
              <a:rPr lang="en-US" altLang="ja-JP" sz="1800" b="1" dirty="0" smtClean="0">
                <a:solidFill>
                  <a:prstClr val="black"/>
                </a:solidFill>
                <a:latin typeface="HG丸ｺﾞｼｯｸM-PRO" pitchFamily="50" charset="-128"/>
                <a:ea typeface="HG丸ｺﾞｼｯｸM-PRO" pitchFamily="50" charset="-128"/>
              </a:rPr>
              <a:t>×216</a:t>
            </a:r>
            <a:r>
              <a:rPr lang="ja-JP" altLang="en-US" sz="1800" b="1" dirty="0" smtClean="0">
                <a:solidFill>
                  <a:prstClr val="black"/>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dirty="0" smtClean="0">
                <a:solidFill>
                  <a:srgbClr val="FF0000"/>
                </a:solidFill>
                <a:latin typeface="HG丸ｺﾞｼｯｸM-PRO" pitchFamily="50" charset="-128"/>
                <a:ea typeface="HG丸ｺﾞｼｯｸM-PRO" pitchFamily="50" charset="-128"/>
              </a:rPr>
              <a:t>POINT2</a:t>
            </a:r>
          </a:p>
          <a:p>
            <a:pPr defTabSz="1017588" fontAlgn="base">
              <a:spcBef>
                <a:spcPct val="0"/>
              </a:spcBef>
              <a:spcAft>
                <a:spcPct val="0"/>
              </a:spcAft>
            </a:pPr>
            <a:endParaRPr lang="en-US" altLang="ja-JP" sz="1400" b="1" dirty="0" smtClean="0">
              <a:solidFill>
                <a:srgbClr val="FF000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印刷物の仕上がりサイズは赤の枠</a:t>
            </a:r>
            <a:r>
              <a:rPr lang="en-US" altLang="ja-JP" sz="1800" b="1" dirty="0" smtClean="0">
                <a:solidFill>
                  <a:srgbClr val="FF0000"/>
                </a:solidFill>
                <a:latin typeface="HG丸ｺﾞｼｯｸM-PRO" pitchFamily="50" charset="-128"/>
                <a:ea typeface="HG丸ｺﾞｼｯｸM-PRO" pitchFamily="50" charset="-128"/>
              </a:rPr>
              <a:t>(297</a:t>
            </a:r>
            <a:r>
              <a:rPr lang="ja-JP" altLang="en-US" sz="1800" b="1" dirty="0" smtClean="0">
                <a:solidFill>
                  <a:srgbClr val="FF0000"/>
                </a:solidFill>
                <a:latin typeface="HG丸ｺﾞｼｯｸM-PRO" pitchFamily="50" charset="-128"/>
                <a:ea typeface="HG丸ｺﾞｼｯｸM-PRO" pitchFamily="50" charset="-128"/>
              </a:rPr>
              <a:t>㎜</a:t>
            </a:r>
            <a:r>
              <a:rPr lang="en-US" altLang="ja-JP" sz="1800" b="1" dirty="0" smtClean="0">
                <a:solidFill>
                  <a:srgbClr val="FF0000"/>
                </a:solidFill>
                <a:latin typeface="HG丸ｺﾞｼｯｸM-PRO" pitchFamily="50" charset="-128"/>
                <a:ea typeface="HG丸ｺﾞｼｯｸM-PRO" pitchFamily="50" charset="-128"/>
              </a:rPr>
              <a:t>×210</a:t>
            </a:r>
            <a:r>
              <a:rPr lang="ja-JP" altLang="en-US" sz="1800" b="1" dirty="0" smtClean="0">
                <a:solidFill>
                  <a:srgbClr val="FF0000"/>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dirty="0" smtClean="0">
                <a:solidFill>
                  <a:srgbClr val="0070C0"/>
                </a:solidFill>
                <a:latin typeface="HG丸ｺﾞｼｯｸM-PRO" pitchFamily="50" charset="-128"/>
                <a:ea typeface="HG丸ｺﾞｼｯｸM-PRO" pitchFamily="50" charset="-128"/>
              </a:rPr>
              <a:t>POINT</a:t>
            </a:r>
            <a:r>
              <a:rPr lang="ja-JP" altLang="en-US" sz="2000" b="1" dirty="0" smtClean="0">
                <a:solidFill>
                  <a:srgbClr val="0070C0"/>
                </a:solidFill>
                <a:latin typeface="HG丸ｺﾞｼｯｸM-PRO" pitchFamily="50" charset="-128"/>
                <a:ea typeface="HG丸ｺﾞｼｯｸM-PRO" pitchFamily="50" charset="-128"/>
              </a:rPr>
              <a:t>３</a:t>
            </a:r>
            <a:endParaRPr lang="en-US" altLang="ja-JP" sz="20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endParaRPr lang="en-US" altLang="ja-JP" sz="14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文字・イラスト・写真の絵柄等、</a:t>
            </a:r>
            <a:endParaRPr lang="en-US" altLang="ja-JP" sz="18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仕上がりで切れてはいけない部分は</a:t>
            </a:r>
            <a:endParaRPr lang="en-US" altLang="ja-JP" sz="18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青の枠（</a:t>
            </a:r>
            <a:r>
              <a:rPr lang="en-US" altLang="ja-JP" sz="1800" b="1" dirty="0" smtClean="0">
                <a:solidFill>
                  <a:srgbClr val="0070C0"/>
                </a:solidFill>
                <a:latin typeface="HG丸ｺﾞｼｯｸM-PRO" pitchFamily="50" charset="-128"/>
                <a:ea typeface="HG丸ｺﾞｼｯｸM-PRO" pitchFamily="50" charset="-128"/>
              </a:rPr>
              <a:t>293</a:t>
            </a:r>
            <a:r>
              <a:rPr lang="ja-JP" altLang="en-US" sz="1800" b="1" dirty="0" smtClean="0">
                <a:solidFill>
                  <a:srgbClr val="0070C0"/>
                </a:solidFill>
                <a:latin typeface="HG丸ｺﾞｼｯｸM-PRO" pitchFamily="50" charset="-128"/>
                <a:ea typeface="HG丸ｺﾞｼｯｸM-PRO" pitchFamily="50" charset="-128"/>
              </a:rPr>
              <a:t>㎜</a:t>
            </a:r>
            <a:r>
              <a:rPr lang="en-US" altLang="ja-JP" sz="1800" b="1" dirty="0" smtClean="0">
                <a:solidFill>
                  <a:srgbClr val="0070C0"/>
                </a:solidFill>
                <a:latin typeface="HG丸ｺﾞｼｯｸM-PRO" pitchFamily="50" charset="-128"/>
                <a:ea typeface="HG丸ｺﾞｼｯｸM-PRO" pitchFamily="50" charset="-128"/>
              </a:rPr>
              <a:t>×206</a:t>
            </a:r>
            <a:r>
              <a:rPr lang="ja-JP" altLang="en-US" sz="1800" b="1" dirty="0" smtClean="0">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このテンプレートは</a:t>
            </a:r>
            <a:r>
              <a:rPr lang="en-US" altLang="ja-JP" sz="1800" b="1" dirty="0" smtClean="0">
                <a:solidFill>
                  <a:srgbClr val="404040"/>
                </a:solidFill>
                <a:latin typeface="HG丸ｺﾞｼｯｸM-PRO" pitchFamily="50" charset="-128"/>
                <a:ea typeface="HG丸ｺﾞｼｯｸM-PRO" pitchFamily="50" charset="-128"/>
              </a:rPr>
              <a:t>A4</a:t>
            </a:r>
            <a:r>
              <a:rPr lang="ja-JP" altLang="en-US" sz="1800" b="1" dirty="0" smtClean="0">
                <a:solidFill>
                  <a:srgbClr val="404040"/>
                </a:solidFill>
                <a:latin typeface="HG丸ｺﾞｼｯｸM-PRO" pitchFamily="50" charset="-128"/>
                <a:ea typeface="HG丸ｺﾞｼｯｸM-PRO" pitchFamily="50" charset="-128"/>
              </a:rPr>
              <a:t>サイズ</a:t>
            </a:r>
            <a:r>
              <a:rPr lang="en-US" altLang="ja-JP" sz="1800" b="1" dirty="0" smtClean="0">
                <a:solidFill>
                  <a:srgbClr val="404040"/>
                </a:solidFill>
                <a:latin typeface="HG丸ｺﾞｼｯｸM-PRO" pitchFamily="50" charset="-128"/>
                <a:ea typeface="HG丸ｺﾞｼｯｸM-PRO" pitchFamily="50" charset="-128"/>
              </a:rPr>
              <a:t>(297</a:t>
            </a:r>
            <a:r>
              <a:rPr lang="ja-JP" altLang="en-US" sz="1800" b="1" dirty="0" smtClean="0">
                <a:solidFill>
                  <a:srgbClr val="404040"/>
                </a:solidFill>
                <a:latin typeface="HG丸ｺﾞｼｯｸM-PRO" pitchFamily="50" charset="-128"/>
                <a:ea typeface="HG丸ｺﾞｼｯｸM-PRO" pitchFamily="50" charset="-128"/>
              </a:rPr>
              <a:t>㎜</a:t>
            </a:r>
            <a:r>
              <a:rPr lang="en-US" altLang="ja-JP" sz="1800" b="1" dirty="0" smtClean="0">
                <a:solidFill>
                  <a:srgbClr val="404040"/>
                </a:solidFill>
                <a:latin typeface="HG丸ｺﾞｼｯｸM-PRO" pitchFamily="50" charset="-128"/>
                <a:ea typeface="HG丸ｺﾞｼｯｸM-PRO" pitchFamily="50" charset="-128"/>
              </a:rPr>
              <a:t>×210</a:t>
            </a:r>
            <a:r>
              <a:rPr lang="ja-JP" altLang="en-US" sz="1800" b="1" dirty="0" smtClean="0">
                <a:solidFill>
                  <a:srgbClr val="404040"/>
                </a:solidFill>
                <a:latin typeface="HG丸ｺﾞｼｯｸM-PRO" pitchFamily="50" charset="-128"/>
                <a:ea typeface="HG丸ｺﾞｼｯｸM-PRO" pitchFamily="50" charset="-128"/>
              </a:rPr>
              <a:t>㎜）の</a:t>
            </a:r>
          </a:p>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印刷物を作る為のテンプレートです。</a:t>
            </a:r>
          </a:p>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p:cNvSpPr/>
          <p:nvPr/>
        </p:nvSpPr>
        <p:spPr>
          <a:xfrm>
            <a:off x="-5198" y="6202071"/>
            <a:ext cx="7776000" cy="3870397"/>
          </a:xfrm>
          <a:prstGeom prst="rect">
            <a:avLst/>
          </a:prstGeom>
          <a:solidFill>
            <a:srgbClr val="FFDE2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3307" y="-1"/>
            <a:ext cx="7776000" cy="3545057"/>
          </a:xfrm>
          <a:prstGeom prst="rect">
            <a:avLst/>
          </a:prstGeom>
          <a:solidFill>
            <a:srgbClr val="FFDE2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21" name="円/楕円 20"/>
          <p:cNvSpPr>
            <a:spLocks noChangeAspect="1"/>
          </p:cNvSpPr>
          <p:nvPr/>
        </p:nvSpPr>
        <p:spPr>
          <a:xfrm>
            <a:off x="434325" y="7443891"/>
            <a:ext cx="1573200" cy="1573200"/>
          </a:xfrm>
          <a:prstGeom prst="ellipse">
            <a:avLst/>
          </a:prstGeom>
          <a:solidFill>
            <a:srgbClr val="1D96D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2" name="円/楕円 71"/>
          <p:cNvSpPr>
            <a:spLocks noChangeAspect="1"/>
          </p:cNvSpPr>
          <p:nvPr/>
        </p:nvSpPr>
        <p:spPr>
          <a:xfrm>
            <a:off x="5842399" y="7443891"/>
            <a:ext cx="1573200" cy="1573200"/>
          </a:xfrm>
          <a:prstGeom prst="ellipse">
            <a:avLst/>
          </a:prstGeom>
          <a:solidFill>
            <a:srgbClr val="1D96D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1" name="円/楕円 70"/>
          <p:cNvSpPr>
            <a:spLocks noChangeAspect="1"/>
          </p:cNvSpPr>
          <p:nvPr/>
        </p:nvSpPr>
        <p:spPr>
          <a:xfrm>
            <a:off x="4043463" y="7443891"/>
            <a:ext cx="1573200" cy="1573200"/>
          </a:xfrm>
          <a:prstGeom prst="ellipse">
            <a:avLst/>
          </a:prstGeom>
          <a:solidFill>
            <a:srgbClr val="1D96D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0" name="円/楕円 69"/>
          <p:cNvSpPr>
            <a:spLocks noChangeAspect="1"/>
          </p:cNvSpPr>
          <p:nvPr/>
        </p:nvSpPr>
        <p:spPr>
          <a:xfrm>
            <a:off x="2224837" y="7429823"/>
            <a:ext cx="1573200" cy="1573200"/>
          </a:xfrm>
          <a:prstGeom prst="ellipse">
            <a:avLst/>
          </a:prstGeom>
          <a:solidFill>
            <a:srgbClr val="1D96D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pic>
        <p:nvPicPr>
          <p:cNvPr id="2056" name="Picture 8"/>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88000" y="8460000"/>
            <a:ext cx="7130926" cy="1605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5" name="正方形/長方形 4"/>
          <p:cNvSpPr/>
          <p:nvPr/>
        </p:nvSpPr>
        <p:spPr>
          <a:xfrm>
            <a:off x="0" y="9959927"/>
            <a:ext cx="7775575" cy="1008000"/>
          </a:xfrm>
          <a:prstGeom prst="rect">
            <a:avLst/>
          </a:prstGeom>
          <a:solidFill>
            <a:srgbClr val="1D96D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pic>
        <p:nvPicPr>
          <p:cNvPr id="205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752000" y="2124000"/>
            <a:ext cx="2698538" cy="15500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2"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516922" y="2027440"/>
            <a:ext cx="1908000" cy="1169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3"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98376" y="432000"/>
            <a:ext cx="4608000" cy="39426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5" name="Picture 7"/>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416238" y="3797190"/>
            <a:ext cx="1527361" cy="212019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4" name="Picture 6"/>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416238" y="3797190"/>
            <a:ext cx="7039639" cy="21348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11" name="直線コネクタ 10"/>
          <p:cNvCxnSpPr/>
          <p:nvPr/>
        </p:nvCxnSpPr>
        <p:spPr>
          <a:xfrm>
            <a:off x="1943599" y="4206240"/>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1" name="直線コネクタ 30"/>
          <p:cNvCxnSpPr/>
          <p:nvPr/>
        </p:nvCxnSpPr>
        <p:spPr>
          <a:xfrm>
            <a:off x="1943599" y="4600136"/>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2" name="直線コネクタ 31"/>
          <p:cNvCxnSpPr/>
          <p:nvPr/>
        </p:nvCxnSpPr>
        <p:spPr>
          <a:xfrm>
            <a:off x="1943599" y="4994031"/>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3" name="直線コネクタ 32"/>
          <p:cNvCxnSpPr/>
          <p:nvPr/>
        </p:nvCxnSpPr>
        <p:spPr>
          <a:xfrm>
            <a:off x="1963786" y="5373859"/>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13" name="直線コネクタ 12"/>
          <p:cNvCxnSpPr/>
          <p:nvPr/>
        </p:nvCxnSpPr>
        <p:spPr>
          <a:xfrm>
            <a:off x="444374" y="4206240"/>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6" name="直線コネクタ 35"/>
          <p:cNvCxnSpPr/>
          <p:nvPr/>
        </p:nvCxnSpPr>
        <p:spPr>
          <a:xfrm>
            <a:off x="455986" y="4600136"/>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7" name="直線コネクタ 36"/>
          <p:cNvCxnSpPr/>
          <p:nvPr/>
        </p:nvCxnSpPr>
        <p:spPr>
          <a:xfrm>
            <a:off x="455986" y="4994031"/>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8" name="直線コネクタ 37"/>
          <p:cNvCxnSpPr/>
          <p:nvPr/>
        </p:nvCxnSpPr>
        <p:spPr>
          <a:xfrm>
            <a:off x="444374" y="5373859"/>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15" name="直線コネクタ 14"/>
          <p:cNvCxnSpPr/>
          <p:nvPr/>
        </p:nvCxnSpPr>
        <p:spPr>
          <a:xfrm>
            <a:off x="4527194" y="4206240"/>
            <a:ext cx="0" cy="787791"/>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41" name="直線コネクタ 40"/>
          <p:cNvCxnSpPr/>
          <p:nvPr/>
        </p:nvCxnSpPr>
        <p:spPr>
          <a:xfrm>
            <a:off x="5638542" y="4206240"/>
            <a:ext cx="0" cy="787791"/>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graphicFrame>
        <p:nvGraphicFramePr>
          <p:cNvPr id="19" name="表 18"/>
          <p:cNvGraphicFramePr>
            <a:graphicFrameLocks noGrp="1"/>
          </p:cNvGraphicFramePr>
          <p:nvPr>
            <p:extLst>
              <p:ext uri="{D42A27DB-BD31-4B8C-83A1-F6EECF244321}">
                <p14:modId xmlns:p14="http://schemas.microsoft.com/office/powerpoint/2010/main" val="2939842835"/>
              </p:ext>
            </p:extLst>
          </p:nvPr>
        </p:nvGraphicFramePr>
        <p:xfrm>
          <a:off x="456517" y="3857620"/>
          <a:ext cx="6999360" cy="2112503"/>
        </p:xfrm>
        <a:graphic>
          <a:graphicData uri="http://schemas.openxmlformats.org/drawingml/2006/table">
            <a:tbl>
              <a:tblPr firstRow="1" bandRow="1">
                <a:tableStyleId>{2D5ABB26-0587-4C30-8999-92F81FD0307C}</a:tableStyleId>
              </a:tblPr>
              <a:tblGrid>
                <a:gridCol w="1525104"/>
                <a:gridCol w="2588455"/>
                <a:gridCol w="1097280"/>
                <a:gridCol w="1788521"/>
              </a:tblGrid>
              <a:tr h="349981">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募集業種</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r>
                        <a:rPr kumimoji="1" lang="ja-JP" altLang="en-US" sz="1400" dirty="0" smtClean="0">
                          <a:latin typeface="ＭＳ Ｐゴシック" panose="020B0600070205080204" pitchFamily="50" charset="-128"/>
                          <a:ea typeface="ＭＳ Ｐゴシック" panose="020B0600070205080204" pitchFamily="50" charset="-128"/>
                        </a:rPr>
                        <a:t>室内清掃</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hMerge="1">
                  <a:txBody>
                    <a:bodyPr/>
                    <a:lstStyle/>
                    <a:p>
                      <a:endParaRPr kumimoji="1" lang="ja-JP" altLang="en-US" dirty="0"/>
                    </a:p>
                  </a:txBody>
                  <a:tcPr/>
                </a:tc>
                <a:tc hMerge="1">
                  <a:txBody>
                    <a:bodyPr/>
                    <a:lstStyle/>
                    <a:p>
                      <a:endParaRPr kumimoji="1" lang="ja-JP" altLang="en-US" dirty="0"/>
                    </a:p>
                  </a:txBody>
                  <a:tcPr/>
                </a:tc>
              </a:tr>
              <a:tr h="378116">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エ  リ  ア</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東京・大阪</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pPr algn="ctr"/>
                      <a:r>
                        <a:rPr kumimoji="1" lang="ja-JP" altLang="en-US" sz="1400" dirty="0" smtClean="0">
                          <a:latin typeface="ＭＳ Ｐゴシック" panose="020B0600070205080204" pitchFamily="50" charset="-128"/>
                          <a:ea typeface="ＭＳ Ｐゴシック" panose="020B0600070205080204" pitchFamily="50" charset="-128"/>
                        </a:rPr>
                        <a:t>最寄り駅</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沿線各駅</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r>
              <a:tr h="393896">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勤  務  日</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週</a:t>
                      </a:r>
                      <a:r>
                        <a:rPr kumimoji="1" lang="en-US" altLang="ja-JP" sz="1400" dirty="0" smtClean="0">
                          <a:latin typeface="ＭＳ Ｐゴシック" panose="020B0600070205080204" pitchFamily="50" charset="-128"/>
                          <a:ea typeface="ＭＳ Ｐゴシック" panose="020B0600070205080204" pitchFamily="50" charset="-128"/>
                        </a:rPr>
                        <a:t>1</a:t>
                      </a:r>
                      <a:r>
                        <a:rPr kumimoji="1" lang="ja-JP" altLang="en-US" sz="1400" dirty="0" smtClean="0">
                          <a:latin typeface="ＭＳ Ｐゴシック" panose="020B0600070205080204" pitchFamily="50" charset="-128"/>
                          <a:ea typeface="ＭＳ Ｐゴシック" panose="020B0600070205080204" pitchFamily="50" charset="-128"/>
                        </a:rPr>
                        <a:t>～</a:t>
                      </a:r>
                      <a:r>
                        <a:rPr kumimoji="1" lang="en-US" altLang="ja-JP" sz="1400" dirty="0" smtClean="0">
                          <a:latin typeface="ＭＳ Ｐゴシック" panose="020B0600070205080204" pitchFamily="50" charset="-128"/>
                          <a:ea typeface="ＭＳ Ｐゴシック" panose="020B0600070205080204" pitchFamily="50" charset="-128"/>
                        </a:rPr>
                        <a:t>7</a:t>
                      </a:r>
                      <a:r>
                        <a:rPr kumimoji="1" lang="ja-JP" altLang="en-US" sz="1400" dirty="0" smtClean="0">
                          <a:latin typeface="ＭＳ Ｐゴシック" panose="020B0600070205080204" pitchFamily="50" charset="-128"/>
                          <a:ea typeface="ＭＳ Ｐゴシック" panose="020B0600070205080204" pitchFamily="50" charset="-128"/>
                        </a:rPr>
                        <a:t>日</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pPr algn="ctr"/>
                      <a:r>
                        <a:rPr kumimoji="1" lang="ja-JP" altLang="en-US" sz="1400" dirty="0" smtClean="0">
                          <a:latin typeface="ＭＳ Ｐゴシック" panose="020B0600070205080204" pitchFamily="50" charset="-128"/>
                          <a:ea typeface="ＭＳ Ｐゴシック" panose="020B0600070205080204" pitchFamily="50" charset="-128"/>
                        </a:rPr>
                        <a:t>勤務時間</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r>
                        <a:rPr kumimoji="1" lang="en-US" altLang="ja-JP" sz="1400" dirty="0" smtClean="0">
                          <a:latin typeface="ＭＳ Ｐゴシック" panose="020B0600070205080204" pitchFamily="50" charset="-128"/>
                          <a:ea typeface="ＭＳ Ｐゴシック" panose="020B0600070205080204" pitchFamily="50" charset="-128"/>
                        </a:rPr>
                        <a:t>10:00</a:t>
                      </a:r>
                      <a:r>
                        <a:rPr kumimoji="1" lang="ja-JP" altLang="en-US" sz="1400" dirty="0" smtClean="0">
                          <a:latin typeface="ＭＳ Ｐゴシック" panose="020B0600070205080204" pitchFamily="50" charset="-128"/>
                          <a:ea typeface="ＭＳ Ｐゴシック" panose="020B0600070205080204" pitchFamily="50" charset="-128"/>
                        </a:rPr>
                        <a:t>～</a:t>
                      </a:r>
                      <a:r>
                        <a:rPr kumimoji="1" lang="en-US" altLang="ja-JP" sz="1400" dirty="0" smtClean="0">
                          <a:latin typeface="ＭＳ Ｐゴシック" panose="020B0600070205080204" pitchFamily="50" charset="-128"/>
                          <a:ea typeface="ＭＳ Ｐゴシック" panose="020B0600070205080204" pitchFamily="50" charset="-128"/>
                        </a:rPr>
                        <a:t>16:00</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r>
              <a:tr h="365670">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報       酬</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r>
                        <a:rPr kumimoji="1" lang="en-US" altLang="ja-JP" sz="1400" dirty="0" smtClean="0">
                          <a:latin typeface="ＭＳ Ｐゴシック" panose="020B0600070205080204" pitchFamily="50" charset="-128"/>
                          <a:ea typeface="ＭＳ Ｐゴシック" panose="020B0600070205080204" pitchFamily="50" charset="-128"/>
                        </a:rPr>
                        <a:t>1</a:t>
                      </a:r>
                      <a:r>
                        <a:rPr kumimoji="1" lang="ja-JP" altLang="en-US" sz="1400" dirty="0" smtClean="0">
                          <a:latin typeface="ＭＳ Ｐゴシック" panose="020B0600070205080204" pitchFamily="50" charset="-128"/>
                          <a:ea typeface="ＭＳ Ｐゴシック" panose="020B0600070205080204" pitchFamily="50" charset="-128"/>
                        </a:rPr>
                        <a:t>部屋　</a:t>
                      </a:r>
                      <a:r>
                        <a:rPr kumimoji="1" lang="ja-JP" altLang="en-US" sz="1400" baseline="0" dirty="0" smtClean="0">
                          <a:latin typeface="ＭＳ Ｐゴシック" panose="020B0600070205080204" pitchFamily="50" charset="-128"/>
                          <a:ea typeface="ＭＳ Ｐゴシック" panose="020B0600070205080204" pitchFamily="50" charset="-128"/>
                        </a:rPr>
                        <a:t>  </a:t>
                      </a:r>
                      <a:r>
                        <a:rPr kumimoji="1" lang="en-US" altLang="ja-JP" sz="1400" baseline="0" dirty="0" smtClean="0">
                          <a:latin typeface="ＭＳ Ｐゴシック" panose="020B0600070205080204" pitchFamily="50" charset="-128"/>
                          <a:ea typeface="ＭＳ Ｐゴシック" panose="020B0600070205080204" pitchFamily="50" charset="-128"/>
                        </a:rPr>
                        <a:t>1,900</a:t>
                      </a:r>
                      <a:r>
                        <a:rPr kumimoji="1" lang="ja-JP" altLang="en-US" sz="1400" baseline="0" dirty="0" smtClean="0">
                          <a:latin typeface="ＭＳ Ｐゴシック" panose="020B0600070205080204" pitchFamily="50" charset="-128"/>
                          <a:ea typeface="ＭＳ Ｐゴシック" panose="020B0600070205080204" pitchFamily="50" charset="-128"/>
                        </a:rPr>
                        <a:t>円～</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hMerge="1">
                  <a:txBody>
                    <a:bodyPr/>
                    <a:lstStyle/>
                    <a:p>
                      <a:endParaRPr kumimoji="1" lang="ja-JP" altLang="en-US" dirty="0"/>
                    </a:p>
                  </a:txBody>
                  <a:tcPr/>
                </a:tc>
                <a:tc hMerge="1">
                  <a:txBody>
                    <a:bodyPr/>
                    <a:lstStyle/>
                    <a:p>
                      <a:endParaRPr kumimoji="1" lang="ja-JP" altLang="en-US" dirty="0"/>
                    </a:p>
                  </a:txBody>
                  <a:tcPr/>
                </a:tc>
              </a:tr>
              <a:tr h="412224">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業務内容</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pPr>
                        <a:lnSpc>
                          <a:spcPct val="150000"/>
                        </a:lnSpc>
                      </a:pPr>
                      <a:r>
                        <a:rPr kumimoji="1" lang="ja-JP" altLang="en-US" sz="1400" dirty="0" smtClean="0">
                          <a:latin typeface="ＭＳ Ｐゴシック" panose="020B0600070205080204" pitchFamily="50" charset="-128"/>
                          <a:ea typeface="ＭＳ Ｐゴシック" panose="020B0600070205080204" pitchFamily="50" charset="-128"/>
                        </a:rPr>
                        <a:t>マンションの部屋の清掃</a:t>
                      </a:r>
                      <a:endParaRPr kumimoji="1" lang="en-US" altLang="ja-JP" sz="1400" dirty="0" smtClean="0">
                        <a:latin typeface="ＭＳ Ｐゴシック" panose="020B0600070205080204" pitchFamily="50" charset="-128"/>
                        <a:ea typeface="ＭＳ Ｐゴシック" panose="020B0600070205080204" pitchFamily="50" charset="-128"/>
                      </a:endParaRPr>
                    </a:p>
                    <a:p>
                      <a:endParaRPr kumimoji="1" lang="ja-JP" altLang="en-US" sz="1400" dirty="0">
                        <a:latin typeface="ＭＳ Ｐゴシック" panose="020B0600070205080204" pitchFamily="50" charset="-128"/>
                        <a:ea typeface="ＭＳ Ｐゴシック" panose="020B0600070205080204" pitchFamily="50" charset="-128"/>
                      </a:endParaRPr>
                    </a:p>
                  </a:txBody>
                  <a:tcPr anchor="b"/>
                </a:tc>
                <a:tc hMerge="1">
                  <a:txBody>
                    <a:bodyPr/>
                    <a:lstStyle/>
                    <a:p>
                      <a:endParaRPr kumimoji="1" lang="ja-JP" altLang="en-US" dirty="0"/>
                    </a:p>
                  </a:txBody>
                  <a:tcPr/>
                </a:tc>
                <a:tc hMerge="1">
                  <a:txBody>
                    <a:bodyPr/>
                    <a:lstStyle/>
                    <a:p>
                      <a:endParaRPr kumimoji="1" lang="ja-JP" altLang="en-US" dirty="0"/>
                    </a:p>
                  </a:txBody>
                  <a:tcPr/>
                </a:tc>
              </a:tr>
            </a:tbl>
          </a:graphicData>
        </a:graphic>
      </p:graphicFrame>
      <p:sp>
        <p:nvSpPr>
          <p:cNvPr id="20" name="テキスト ボックス 19"/>
          <p:cNvSpPr txBox="1"/>
          <p:nvPr/>
        </p:nvSpPr>
        <p:spPr>
          <a:xfrm>
            <a:off x="3033090" y="4331453"/>
            <a:ext cx="1500732"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a:t>
            </a:r>
            <a:r>
              <a:rPr lang="ja-JP" altLang="en-US" sz="800" dirty="0" smtClean="0">
                <a:latin typeface="ＭＳ Ｐゴシック" panose="020B0600070205080204" pitchFamily="50" charset="-128"/>
                <a:ea typeface="ＭＳ Ｐゴシック" panose="020B0600070205080204" pitchFamily="50" charset="-128"/>
              </a:rPr>
              <a:t>各希望エリアご相談下さい。</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1" name="テキスト ボックス 50"/>
          <p:cNvSpPr txBox="1"/>
          <p:nvPr/>
        </p:nvSpPr>
        <p:spPr>
          <a:xfrm>
            <a:off x="3679774" y="5102537"/>
            <a:ext cx="1266693"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※1</a:t>
            </a:r>
            <a:r>
              <a:rPr lang="ja-JP" altLang="en-US" sz="800" dirty="0" smtClean="0">
                <a:latin typeface="ＭＳ Ｐゴシック" panose="020B0600070205080204" pitchFamily="50" charset="-128"/>
                <a:ea typeface="ＭＳ Ｐゴシック" panose="020B0600070205080204" pitchFamily="50" charset="-128"/>
              </a:rPr>
              <a:t>部屋平均</a:t>
            </a:r>
            <a:r>
              <a:rPr lang="en-US" altLang="ja-JP" sz="800" dirty="0" smtClean="0">
                <a:latin typeface="ＭＳ Ｐゴシック" panose="020B0600070205080204" pitchFamily="50" charset="-128"/>
                <a:ea typeface="ＭＳ Ｐゴシック" panose="020B0600070205080204" pitchFamily="50" charset="-128"/>
              </a:rPr>
              <a:t>1</a:t>
            </a:r>
            <a:r>
              <a:rPr lang="ja-JP" altLang="en-US" sz="800" dirty="0" smtClean="0">
                <a:latin typeface="ＭＳ Ｐゴシック" panose="020B0600070205080204" pitchFamily="50" charset="-128"/>
                <a:ea typeface="ＭＳ Ｐゴシック" panose="020B0600070205080204" pitchFamily="50" charset="-128"/>
              </a:rPr>
              <a:t>時間です。</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5" name="テキスト ボックス 54"/>
          <p:cNvSpPr txBox="1"/>
          <p:nvPr/>
        </p:nvSpPr>
        <p:spPr>
          <a:xfrm>
            <a:off x="6778360" y="4721427"/>
            <a:ext cx="595035"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a:t>
            </a:r>
            <a:r>
              <a:rPr lang="ja-JP" altLang="en-US" sz="800" dirty="0" smtClean="0">
                <a:latin typeface="ＭＳ Ｐゴシック" panose="020B0600070205080204" pitchFamily="50" charset="-128"/>
                <a:ea typeface="ＭＳ Ｐゴシック" panose="020B0600070205080204" pitchFamily="50" charset="-128"/>
              </a:rPr>
              <a:t>要相談</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6" name="テキスト ボックス 55"/>
          <p:cNvSpPr txBox="1"/>
          <p:nvPr/>
        </p:nvSpPr>
        <p:spPr>
          <a:xfrm>
            <a:off x="4100327" y="5416063"/>
            <a:ext cx="3260829" cy="430887"/>
          </a:xfrm>
          <a:prstGeom prst="rect">
            <a:avLst/>
          </a:prstGeom>
          <a:noFill/>
        </p:spPr>
        <p:txBody>
          <a:bodyPr wrap="none" rtlCol="0">
            <a:spAutoFit/>
          </a:bodyPr>
          <a:lstStyle/>
          <a:p>
            <a:r>
              <a:rPr kumimoji="1" lang="ja-JP" altLang="en-US" sz="1100" dirty="0" smtClean="0">
                <a:latin typeface="ＭＳ Ｐゴシック" panose="020B0600070205080204" pitchFamily="50" charset="-128"/>
                <a:ea typeface="ＭＳ Ｐゴシック" panose="020B0600070205080204" pitchFamily="50" charset="-128"/>
              </a:rPr>
              <a:t>部屋のお掃除・キッチンのお掃除・洗面所のお掃除・</a:t>
            </a:r>
            <a:endParaRPr kumimoji="1" lang="en-US" altLang="ja-JP" sz="1100" dirty="0" smtClean="0">
              <a:latin typeface="ＭＳ Ｐゴシック" panose="020B0600070205080204" pitchFamily="50" charset="-128"/>
              <a:ea typeface="ＭＳ Ｐゴシック" panose="020B0600070205080204" pitchFamily="50" charset="-128"/>
            </a:endParaRPr>
          </a:p>
          <a:p>
            <a:r>
              <a:rPr lang="ja-JP" altLang="en-US" sz="1100" dirty="0" smtClean="0">
                <a:latin typeface="ＭＳ Ｐゴシック" panose="020B0600070205080204" pitchFamily="50" charset="-128"/>
                <a:ea typeface="ＭＳ Ｐゴシック" panose="020B0600070205080204" pitchFamily="50" charset="-128"/>
              </a:rPr>
              <a:t>バスルームのお掃除・トイレのお掃除・ベッドメイク</a:t>
            </a:r>
            <a:endParaRPr kumimoji="1" lang="ja-JP" altLang="en-US" sz="1100" dirty="0">
              <a:latin typeface="ＭＳ Ｐゴシック" panose="020B0600070205080204" pitchFamily="50" charset="-128"/>
              <a:ea typeface="ＭＳ Ｐゴシック" panose="020B0600070205080204" pitchFamily="50" charset="-128"/>
            </a:endParaRPr>
          </a:p>
        </p:txBody>
      </p:sp>
      <p:sp>
        <p:nvSpPr>
          <p:cNvPr id="65" name="object 17"/>
          <p:cNvSpPr txBox="1"/>
          <p:nvPr/>
        </p:nvSpPr>
        <p:spPr>
          <a:xfrm>
            <a:off x="585405" y="6637617"/>
            <a:ext cx="6588759" cy="641350"/>
          </a:xfrm>
          <a:prstGeom prst="rect">
            <a:avLst/>
          </a:prstGeom>
        </p:spPr>
        <p:txBody>
          <a:bodyPr vert="horz" wrap="square" lIns="0" tIns="31115" rIns="0" bIns="0" rtlCol="0">
            <a:spAutoFit/>
          </a:bodyPr>
          <a:lstStyle/>
          <a:p>
            <a:pPr marL="1832610">
              <a:lnSpc>
                <a:spcPct val="100000"/>
              </a:lnSpc>
              <a:spcBef>
                <a:spcPts val="245"/>
              </a:spcBef>
            </a:pPr>
            <a:r>
              <a:rPr sz="1800" baseline="2314" dirty="0">
                <a:solidFill>
                  <a:srgbClr val="231F20"/>
                </a:solidFill>
                <a:latin typeface="MS PGothic"/>
                <a:cs typeface="MS PGothic"/>
              </a:rPr>
              <a:t>しっかりと研修もあるので未経験者でも</a:t>
            </a:r>
            <a:r>
              <a:rPr sz="1800" spc="-112" baseline="2314" dirty="0">
                <a:solidFill>
                  <a:srgbClr val="231F20"/>
                </a:solidFill>
                <a:latin typeface="MS PGothic"/>
                <a:cs typeface="MS PGothic"/>
              </a:rPr>
              <a:t> </a:t>
            </a:r>
            <a:r>
              <a:rPr sz="1200" spc="-5" dirty="0">
                <a:solidFill>
                  <a:srgbClr val="231F20"/>
                </a:solidFill>
                <a:latin typeface="MS PGothic"/>
                <a:cs typeface="MS PGothic"/>
              </a:rPr>
              <a:t>OK</a:t>
            </a:r>
            <a:r>
              <a:rPr sz="1200" spc="-75" dirty="0">
                <a:solidFill>
                  <a:srgbClr val="231F20"/>
                </a:solidFill>
                <a:latin typeface="MS PGothic"/>
                <a:cs typeface="MS PGothic"/>
              </a:rPr>
              <a:t> </a:t>
            </a:r>
            <a:r>
              <a:rPr sz="1200" dirty="0">
                <a:solidFill>
                  <a:srgbClr val="231F20"/>
                </a:solidFill>
                <a:latin typeface="MS PGothic"/>
                <a:cs typeface="MS PGothic"/>
              </a:rPr>
              <a:t>！</a:t>
            </a:r>
            <a:endParaRPr sz="1200" dirty="0">
              <a:latin typeface="MS PGothic"/>
              <a:cs typeface="MS PGothic"/>
            </a:endParaRPr>
          </a:p>
          <a:p>
            <a:pPr marR="5080" algn="ctr">
              <a:lnSpc>
                <a:spcPts val="1670"/>
              </a:lnSpc>
              <a:spcBef>
                <a:spcPts val="10"/>
              </a:spcBef>
            </a:pPr>
            <a:r>
              <a:rPr sz="1800" baseline="2314" dirty="0">
                <a:solidFill>
                  <a:srgbClr val="231F20"/>
                </a:solidFill>
                <a:latin typeface="MS PGothic"/>
                <a:cs typeface="MS PGothic"/>
              </a:rPr>
              <a:t>昼間限定のシフト制なので、</a:t>
            </a:r>
            <a:r>
              <a:rPr sz="1800" spc="202" baseline="2314" dirty="0">
                <a:solidFill>
                  <a:srgbClr val="231F20"/>
                </a:solidFill>
                <a:latin typeface="MS PGothic"/>
                <a:cs typeface="MS PGothic"/>
              </a:rPr>
              <a:t> </a:t>
            </a:r>
            <a:r>
              <a:rPr sz="1200" spc="-5" dirty="0">
                <a:solidFill>
                  <a:srgbClr val="231F20"/>
                </a:solidFill>
                <a:latin typeface="MS PGothic"/>
                <a:cs typeface="MS PGothic"/>
              </a:rPr>
              <a:t>お子さんが学校や幼稚園や保育園に行かれている間でのお仕事が可能。 </a:t>
            </a:r>
            <a:r>
              <a:rPr sz="1800" baseline="2314" dirty="0">
                <a:solidFill>
                  <a:srgbClr val="231F20"/>
                </a:solidFill>
                <a:latin typeface="MS PGothic"/>
                <a:cs typeface="MS PGothic"/>
              </a:rPr>
              <a:t>土日も入れるのでお小遣い稼ぎにもどうぞ。</a:t>
            </a:r>
            <a:r>
              <a:rPr sz="1800" spc="322" baseline="2314" dirty="0">
                <a:solidFill>
                  <a:srgbClr val="231F20"/>
                </a:solidFill>
                <a:latin typeface="MS PGothic"/>
                <a:cs typeface="MS PGothic"/>
              </a:rPr>
              <a:t> </a:t>
            </a:r>
            <a:r>
              <a:rPr sz="1200" dirty="0">
                <a:solidFill>
                  <a:srgbClr val="231F20"/>
                </a:solidFill>
                <a:latin typeface="MS PGothic"/>
                <a:cs typeface="MS PGothic"/>
              </a:rPr>
              <a:t>直行直帰もできます。</a:t>
            </a:r>
            <a:endParaRPr sz="1200" dirty="0">
              <a:latin typeface="MS PGothic"/>
              <a:cs typeface="MS PGothic"/>
            </a:endParaRPr>
          </a:p>
        </p:txBody>
      </p:sp>
      <p:sp>
        <p:nvSpPr>
          <p:cNvPr id="66" name="object 22"/>
          <p:cNvSpPr txBox="1">
            <a:spLocks noChangeAspect="1"/>
          </p:cNvSpPr>
          <p:nvPr/>
        </p:nvSpPr>
        <p:spPr>
          <a:xfrm>
            <a:off x="396000" y="9958907"/>
            <a:ext cx="3451174" cy="655949"/>
          </a:xfrm>
          <a:prstGeom prst="rect">
            <a:avLst/>
          </a:prstGeom>
        </p:spPr>
        <p:txBody>
          <a:bodyPr vert="horz" wrap="square" lIns="0" tIns="78105" rIns="0" bIns="0" rtlCol="0">
            <a:spAutoFit/>
          </a:bodyPr>
          <a:lstStyle/>
          <a:p>
            <a:pPr>
              <a:lnSpc>
                <a:spcPct val="100000"/>
              </a:lnSpc>
              <a:spcBef>
                <a:spcPts val="615"/>
              </a:spcBef>
            </a:pPr>
            <a:r>
              <a:rPr sz="2300" spc="-5" dirty="0">
                <a:solidFill>
                  <a:srgbClr val="FFFFFF"/>
                </a:solidFill>
                <a:latin typeface="MS PGothic"/>
                <a:cs typeface="MS PGothic"/>
              </a:rPr>
              <a:t>アスクルクリーン株式会社</a:t>
            </a:r>
            <a:endParaRPr sz="2300" dirty="0">
              <a:latin typeface="MS PGothic"/>
              <a:cs typeface="MS PGothic"/>
            </a:endParaRPr>
          </a:p>
          <a:p>
            <a:pPr>
              <a:lnSpc>
                <a:spcPct val="100000"/>
              </a:lnSpc>
              <a:spcBef>
                <a:spcPts val="254"/>
              </a:spcBef>
              <a:tabLst>
                <a:tab pos="2127885" algn="l"/>
              </a:tabLst>
            </a:pPr>
            <a:r>
              <a:rPr lang="ja-JP" altLang="en-US" sz="1200" spc="-60" dirty="0" smtClean="0">
                <a:solidFill>
                  <a:srgbClr val="FFFFFF"/>
                </a:solidFill>
                <a:latin typeface="MS PGothic"/>
                <a:cs typeface="MS PGothic"/>
              </a:rPr>
              <a:t>　</a:t>
            </a:r>
            <a:r>
              <a:rPr sz="1100" spc="-60" dirty="0" err="1" smtClean="0">
                <a:solidFill>
                  <a:srgbClr val="FFFFFF"/>
                </a:solidFill>
                <a:latin typeface="MS PGothic"/>
                <a:cs typeface="MS PGothic"/>
              </a:rPr>
              <a:t>東京都豊</a:t>
            </a:r>
            <a:r>
              <a:rPr sz="1100" dirty="0" err="1" smtClean="0">
                <a:solidFill>
                  <a:srgbClr val="FFFFFF"/>
                </a:solidFill>
                <a:latin typeface="MS PGothic"/>
                <a:cs typeface="MS PGothic"/>
              </a:rPr>
              <a:t>洲</a:t>
            </a:r>
            <a:r>
              <a:rPr sz="1100" spc="-130" dirty="0" smtClean="0">
                <a:solidFill>
                  <a:srgbClr val="FFFFFF"/>
                </a:solidFill>
                <a:latin typeface="MS PGothic"/>
                <a:cs typeface="MS PGothic"/>
              </a:rPr>
              <a:t> </a:t>
            </a:r>
            <a:r>
              <a:rPr sz="1100" spc="-50" dirty="0">
                <a:solidFill>
                  <a:srgbClr val="FFFFFF"/>
                </a:solidFill>
                <a:latin typeface="MS PGothic"/>
                <a:cs typeface="MS PGothic"/>
              </a:rPr>
              <a:t>3-2-3</a:t>
            </a:r>
            <a:r>
              <a:rPr sz="1100" spc="-50">
                <a:solidFill>
                  <a:srgbClr val="FFFFFF"/>
                </a:solidFill>
                <a:latin typeface="MS PGothic"/>
                <a:cs typeface="MS PGothic"/>
              </a:rPr>
              <a:t>	</a:t>
            </a:r>
            <a:r>
              <a:rPr sz="1100" spc="-65" smtClean="0">
                <a:solidFill>
                  <a:srgbClr val="FFFFFF"/>
                </a:solidFill>
                <a:latin typeface="MS PGothic"/>
                <a:cs typeface="MS PGothic"/>
              </a:rPr>
              <a:t>http</a:t>
            </a:r>
            <a:r>
              <a:rPr lang="en-US" altLang="ja-JP" sz="1100" spc="-65" smtClean="0">
                <a:solidFill>
                  <a:srgbClr val="FFFFFF"/>
                </a:solidFill>
                <a:latin typeface="MS PGothic"/>
                <a:cs typeface="MS PGothic"/>
              </a:rPr>
              <a:t>:</a:t>
            </a:r>
            <a:r>
              <a:rPr sz="1100" spc="-65" smtClean="0">
                <a:solidFill>
                  <a:srgbClr val="FFFFFF"/>
                </a:solidFill>
                <a:latin typeface="MS PGothic"/>
                <a:cs typeface="MS PGothic"/>
              </a:rPr>
              <a:t>//</a:t>
            </a:r>
            <a:r>
              <a:rPr sz="1100" spc="-65" smtClean="0">
                <a:solidFill>
                  <a:srgbClr val="FFFFFF"/>
                </a:solidFill>
                <a:latin typeface="MS PGothic"/>
                <a:cs typeface="MS PGothic"/>
              </a:rPr>
              <a:t>askult.com</a:t>
            </a:r>
            <a:endParaRPr sz="1100" dirty="0">
              <a:latin typeface="MS PGothic"/>
              <a:cs typeface="MS PGothic"/>
            </a:endParaRPr>
          </a:p>
        </p:txBody>
      </p:sp>
      <p:sp>
        <p:nvSpPr>
          <p:cNvPr id="68" name="object 24"/>
          <p:cNvSpPr txBox="1">
            <a:spLocks noChangeAspect="1"/>
          </p:cNvSpPr>
          <p:nvPr/>
        </p:nvSpPr>
        <p:spPr>
          <a:xfrm>
            <a:off x="3870000" y="10105463"/>
            <a:ext cx="3703047" cy="546945"/>
          </a:xfrm>
          <a:prstGeom prst="rect">
            <a:avLst/>
          </a:prstGeom>
        </p:spPr>
        <p:txBody>
          <a:bodyPr vert="horz" wrap="square" lIns="0" tIns="15875" rIns="0" bIns="0" rtlCol="0">
            <a:spAutoFit/>
          </a:bodyPr>
          <a:lstStyle/>
          <a:p>
            <a:pPr>
              <a:lnSpc>
                <a:spcPct val="100000"/>
              </a:lnSpc>
              <a:spcBef>
                <a:spcPts val="125"/>
              </a:spcBef>
            </a:pPr>
            <a:r>
              <a:rPr sz="4600" spc="7" baseline="2564" dirty="0" smtClean="0">
                <a:solidFill>
                  <a:srgbClr val="FFFFFF"/>
                </a:solidFill>
                <a:latin typeface="MS PGothic"/>
                <a:cs typeface="MS PGothic"/>
              </a:rPr>
              <a:t>TEL</a:t>
            </a:r>
            <a:r>
              <a:rPr lang="en-US" sz="4600" spc="7" baseline="2564" dirty="0" smtClean="0">
                <a:solidFill>
                  <a:srgbClr val="FFFFFF"/>
                </a:solidFill>
                <a:latin typeface="MS PGothic"/>
                <a:cs typeface="MS PGothic"/>
              </a:rPr>
              <a:t> </a:t>
            </a:r>
            <a:r>
              <a:rPr sz="4875" spc="-667" baseline="2564" dirty="0" smtClean="0">
                <a:solidFill>
                  <a:srgbClr val="FFFFFF"/>
                </a:solidFill>
                <a:latin typeface="MS PGothic"/>
                <a:cs typeface="MS PGothic"/>
              </a:rPr>
              <a:t> </a:t>
            </a:r>
            <a:r>
              <a:rPr sz="3450" spc="5" dirty="0">
                <a:solidFill>
                  <a:srgbClr val="FFFFFF"/>
                </a:solidFill>
                <a:latin typeface="MS PGothic"/>
                <a:cs typeface="MS PGothic"/>
              </a:rPr>
              <a:t>03-1234-1111</a:t>
            </a:r>
            <a:endParaRPr sz="3450" dirty="0">
              <a:latin typeface="MS PGothic"/>
              <a:cs typeface="MS PGothic"/>
            </a:endParaRPr>
          </a:p>
        </p:txBody>
      </p:sp>
      <p:sp>
        <p:nvSpPr>
          <p:cNvPr id="69" name="object 25"/>
          <p:cNvSpPr txBox="1">
            <a:spLocks noChangeAspect="1"/>
          </p:cNvSpPr>
          <p:nvPr/>
        </p:nvSpPr>
        <p:spPr>
          <a:xfrm>
            <a:off x="3888000" y="10046018"/>
            <a:ext cx="3420000" cy="136309"/>
          </a:xfrm>
          <a:prstGeom prst="rect">
            <a:avLst/>
          </a:prstGeom>
          <a:solidFill>
            <a:srgbClr val="FFFFFF"/>
          </a:solidFill>
        </p:spPr>
        <p:txBody>
          <a:bodyPr vert="horz" wrap="square" lIns="0" tIns="635" rIns="0" bIns="0" rtlCol="0">
            <a:spAutoFit/>
          </a:bodyPr>
          <a:lstStyle/>
          <a:p>
            <a:pPr marL="488950">
              <a:lnSpc>
                <a:spcPct val="100000"/>
              </a:lnSpc>
              <a:spcBef>
                <a:spcPts val="5"/>
              </a:spcBef>
            </a:pPr>
            <a:r>
              <a:rPr lang="ja-JP" altLang="en-US" sz="900" spc="-45" dirty="0" smtClean="0">
                <a:solidFill>
                  <a:srgbClr val="1E99D6"/>
                </a:solidFill>
                <a:latin typeface="MS PGothic"/>
                <a:cs typeface="MS PGothic"/>
              </a:rPr>
              <a:t>　</a:t>
            </a:r>
            <a:r>
              <a:rPr sz="900" spc="-45" dirty="0" err="1" smtClean="0">
                <a:solidFill>
                  <a:srgbClr val="1E99D6"/>
                </a:solidFill>
                <a:latin typeface="MS PGothic"/>
                <a:cs typeface="MS PGothic"/>
              </a:rPr>
              <a:t>まずは</a:t>
            </a:r>
            <a:r>
              <a:rPr sz="900" spc="-50" dirty="0" err="1">
                <a:solidFill>
                  <a:srgbClr val="1E99D6"/>
                </a:solidFill>
                <a:latin typeface="MS PGothic"/>
                <a:cs typeface="MS PGothic"/>
              </a:rPr>
              <a:t>、お気軽にお電話にてお問い合わせください</a:t>
            </a:r>
            <a:r>
              <a:rPr sz="900" spc="-50" dirty="0">
                <a:solidFill>
                  <a:srgbClr val="1E99D6"/>
                </a:solidFill>
                <a:latin typeface="MS PGothic"/>
                <a:cs typeface="MS PGothic"/>
              </a:rPr>
              <a:t>。</a:t>
            </a:r>
            <a:endParaRPr sz="900" dirty="0">
              <a:latin typeface="MS PGothic"/>
              <a:cs typeface="MS PGothic"/>
            </a:endParaRPr>
          </a:p>
        </p:txBody>
      </p:sp>
      <p:sp>
        <p:nvSpPr>
          <p:cNvPr id="73" name="object 18"/>
          <p:cNvSpPr txBox="1">
            <a:spLocks noChangeAspect="1"/>
          </p:cNvSpPr>
          <p:nvPr/>
        </p:nvSpPr>
        <p:spPr>
          <a:xfrm>
            <a:off x="557256" y="7650502"/>
            <a:ext cx="1369378" cy="769441"/>
          </a:xfrm>
          <a:prstGeom prst="rect">
            <a:avLst/>
          </a:prstGeom>
        </p:spPr>
        <p:txBody>
          <a:bodyPr vert="horz" wrap="square" lIns="0" tIns="12700" rIns="0" bIns="0" rtlCol="0">
            <a:spAutoFit/>
          </a:bodyPr>
          <a:lstStyle/>
          <a:p>
            <a:pPr marL="390525">
              <a:lnSpc>
                <a:spcPts val="1964"/>
              </a:lnSpc>
              <a:spcBef>
                <a:spcPts val="100"/>
              </a:spcBef>
            </a:pPr>
            <a:r>
              <a:rPr sz="1600" dirty="0">
                <a:solidFill>
                  <a:srgbClr val="FFFFFF"/>
                </a:solidFill>
                <a:latin typeface="MS PGothic"/>
                <a:cs typeface="MS PGothic"/>
              </a:rPr>
              <a:t>昼間の</a:t>
            </a:r>
            <a:endParaRPr sz="1600" dirty="0">
              <a:latin typeface="MS PGothic"/>
              <a:cs typeface="MS PGothic"/>
            </a:endParaRPr>
          </a:p>
          <a:p>
            <a:pPr marR="5080" algn="ctr">
              <a:lnSpc>
                <a:spcPts val="1910"/>
              </a:lnSpc>
              <a:spcBef>
                <a:spcPts val="95"/>
              </a:spcBef>
            </a:pPr>
            <a:r>
              <a:rPr sz="1600" dirty="0">
                <a:solidFill>
                  <a:srgbClr val="FFFFFF"/>
                </a:solidFill>
                <a:latin typeface="MS PGothic"/>
                <a:cs typeface="MS PGothic"/>
              </a:rPr>
              <a:t>空き時間だけで 働きたい</a:t>
            </a:r>
            <a:endParaRPr sz="1600" dirty="0">
              <a:latin typeface="MS PGothic"/>
              <a:cs typeface="MS PGothic"/>
            </a:endParaRPr>
          </a:p>
        </p:txBody>
      </p:sp>
      <p:sp>
        <p:nvSpPr>
          <p:cNvPr id="74" name="object 19"/>
          <p:cNvSpPr txBox="1">
            <a:spLocks noChangeAspect="1"/>
          </p:cNvSpPr>
          <p:nvPr/>
        </p:nvSpPr>
        <p:spPr>
          <a:xfrm>
            <a:off x="2144228" y="7650499"/>
            <a:ext cx="1454282" cy="560410"/>
          </a:xfrm>
          <a:prstGeom prst="rect">
            <a:avLst/>
          </a:prstGeom>
        </p:spPr>
        <p:txBody>
          <a:bodyPr vert="horz" wrap="square" lIns="0" tIns="34290" rIns="0" bIns="0" rtlCol="0">
            <a:spAutoFit/>
          </a:bodyPr>
          <a:lstStyle/>
          <a:p>
            <a:pPr marR="5080" indent="264160" algn="ctr">
              <a:lnSpc>
                <a:spcPts val="1910"/>
              </a:lnSpc>
              <a:spcBef>
                <a:spcPts val="270"/>
              </a:spcBef>
            </a:pPr>
            <a:r>
              <a:rPr sz="1600" dirty="0">
                <a:solidFill>
                  <a:srgbClr val="FFFFFF"/>
                </a:solidFill>
                <a:latin typeface="MS PGothic"/>
                <a:cs typeface="MS PGothic"/>
              </a:rPr>
              <a:t>週１</a:t>
            </a:r>
            <a:r>
              <a:rPr sz="1600" dirty="0" smtClean="0">
                <a:solidFill>
                  <a:srgbClr val="FFFFFF"/>
                </a:solidFill>
                <a:latin typeface="MS PGothic"/>
                <a:cs typeface="MS PGothic"/>
              </a:rPr>
              <a:t>日</a:t>
            </a:r>
            <a:endParaRPr lang="en-US" sz="1600" dirty="0" smtClean="0">
              <a:solidFill>
                <a:srgbClr val="FFFFFF"/>
              </a:solidFill>
              <a:latin typeface="MS PGothic"/>
              <a:cs typeface="MS PGothic"/>
            </a:endParaRPr>
          </a:p>
          <a:p>
            <a:pPr marR="5080" indent="264160" algn="ctr">
              <a:lnSpc>
                <a:spcPts val="1910"/>
              </a:lnSpc>
              <a:spcBef>
                <a:spcPts val="270"/>
              </a:spcBef>
            </a:pPr>
            <a:r>
              <a:rPr sz="1600" dirty="0" err="1" smtClean="0">
                <a:solidFill>
                  <a:srgbClr val="FFFFFF"/>
                </a:solidFill>
                <a:latin typeface="MS PGothic"/>
                <a:cs typeface="MS PGothic"/>
              </a:rPr>
              <a:t>だけでも</a:t>
            </a:r>
            <a:r>
              <a:rPr sz="1600" spc="-195" dirty="0" smtClean="0">
                <a:solidFill>
                  <a:srgbClr val="FFFFFF"/>
                </a:solidFill>
                <a:latin typeface="MS PGothic"/>
                <a:cs typeface="MS PGothic"/>
              </a:rPr>
              <a:t> </a:t>
            </a:r>
            <a:r>
              <a:rPr sz="1600" spc="-5" dirty="0">
                <a:solidFill>
                  <a:srgbClr val="FFFFFF"/>
                </a:solidFill>
                <a:latin typeface="MS PGothic"/>
                <a:cs typeface="MS PGothic"/>
              </a:rPr>
              <a:t>OK</a:t>
            </a:r>
            <a:endParaRPr sz="1600" dirty="0">
              <a:latin typeface="MS PGothic"/>
              <a:cs typeface="MS PGothic"/>
            </a:endParaRPr>
          </a:p>
        </p:txBody>
      </p:sp>
      <p:sp>
        <p:nvSpPr>
          <p:cNvPr id="75" name="object 20"/>
          <p:cNvSpPr txBox="1">
            <a:spLocks noChangeAspect="1"/>
          </p:cNvSpPr>
          <p:nvPr/>
        </p:nvSpPr>
        <p:spPr>
          <a:xfrm>
            <a:off x="4258053" y="7650501"/>
            <a:ext cx="1165480" cy="769441"/>
          </a:xfrm>
          <a:prstGeom prst="rect">
            <a:avLst/>
          </a:prstGeom>
        </p:spPr>
        <p:txBody>
          <a:bodyPr vert="horz" wrap="square" lIns="0" tIns="12700" rIns="0" bIns="0" rtlCol="0">
            <a:spAutoFit/>
          </a:bodyPr>
          <a:lstStyle/>
          <a:p>
            <a:pPr marL="293370">
              <a:lnSpc>
                <a:spcPts val="1970"/>
              </a:lnSpc>
              <a:spcBef>
                <a:spcPts val="100"/>
              </a:spcBef>
            </a:pPr>
            <a:r>
              <a:rPr sz="1600" dirty="0">
                <a:solidFill>
                  <a:srgbClr val="FFFFFF"/>
                </a:solidFill>
                <a:latin typeface="MS PGothic"/>
                <a:cs typeface="MS PGothic"/>
              </a:rPr>
              <a:t>一人で</a:t>
            </a:r>
            <a:endParaRPr sz="1600" dirty="0">
              <a:latin typeface="MS PGothic"/>
              <a:cs typeface="MS PGothic"/>
            </a:endParaRPr>
          </a:p>
          <a:p>
            <a:pPr marR="5080" algn="ctr">
              <a:lnSpc>
                <a:spcPts val="1910"/>
              </a:lnSpc>
              <a:spcBef>
                <a:spcPts val="100"/>
              </a:spcBef>
            </a:pPr>
            <a:r>
              <a:rPr sz="1600" dirty="0">
                <a:solidFill>
                  <a:srgbClr val="FFFFFF"/>
                </a:solidFill>
                <a:latin typeface="MS PGothic"/>
                <a:cs typeface="MS PGothic"/>
              </a:rPr>
              <a:t>黙々と仕事を したい</a:t>
            </a:r>
            <a:endParaRPr sz="1600" dirty="0">
              <a:latin typeface="MS PGothic"/>
              <a:cs typeface="MS PGothic"/>
            </a:endParaRPr>
          </a:p>
        </p:txBody>
      </p:sp>
      <p:sp>
        <p:nvSpPr>
          <p:cNvPr id="76" name="object 21"/>
          <p:cNvSpPr txBox="1">
            <a:spLocks noChangeAspect="1"/>
          </p:cNvSpPr>
          <p:nvPr/>
        </p:nvSpPr>
        <p:spPr>
          <a:xfrm>
            <a:off x="6260024" y="7650499"/>
            <a:ext cx="805940" cy="523220"/>
          </a:xfrm>
          <a:prstGeom prst="rect">
            <a:avLst/>
          </a:prstGeom>
        </p:spPr>
        <p:txBody>
          <a:bodyPr vert="horz" wrap="square" lIns="0" tIns="35560" rIns="0" bIns="0" rtlCol="0">
            <a:spAutoFit/>
          </a:bodyPr>
          <a:lstStyle/>
          <a:p>
            <a:pPr marL="15875" marR="5080" indent="-16510">
              <a:lnSpc>
                <a:spcPts val="1900"/>
              </a:lnSpc>
              <a:spcBef>
                <a:spcPts val="280"/>
              </a:spcBef>
            </a:pPr>
            <a:r>
              <a:rPr sz="1600" dirty="0">
                <a:solidFill>
                  <a:srgbClr val="FFFFFF"/>
                </a:solidFill>
                <a:latin typeface="MS PGothic"/>
                <a:cs typeface="MS PGothic"/>
              </a:rPr>
              <a:t>土日だけ 働きたい</a:t>
            </a:r>
            <a:endParaRPr sz="1600" dirty="0">
              <a:latin typeface="MS PGothic"/>
              <a:cs typeface="MS PGothic"/>
            </a:endParaRPr>
          </a:p>
        </p:txBody>
      </p:sp>
      <p:pic>
        <p:nvPicPr>
          <p:cNvPr id="2057" name="Picture 9"/>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1960211" y="6351839"/>
            <a:ext cx="3888000" cy="2380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8" name="Picture 10"/>
          <p:cNvPicPr>
            <a:picLocks noChangeAspect="1" noChangeArrowheads="1"/>
          </p:cNvPicPr>
          <p:nvPr/>
        </p:nvPicPr>
        <p:blipFill>
          <a:blip r:embed="rId9">
            <a:extLst>
              <a:ext uri="{28A0092B-C50C-407E-A947-70E740481C1C}">
                <a14:useLocalDpi xmlns:a14="http://schemas.microsoft.com/office/drawing/2010/main" val="0"/>
              </a:ext>
            </a:extLst>
          </a:blip>
          <a:srcRect/>
          <a:stretch>
            <a:fillRect/>
          </a:stretch>
        </p:blipFill>
        <p:spPr bwMode="auto">
          <a:xfrm>
            <a:off x="900000" y="972000"/>
            <a:ext cx="5857876" cy="2223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9" name="Picture 11"/>
          <p:cNvPicPr>
            <a:picLocks noChangeAspect="1" noChangeArrowheads="1"/>
          </p:cNvPicPr>
          <p:nvPr/>
        </p:nvPicPr>
        <p:blipFill>
          <a:blip r:embed="rId10">
            <a:extLst>
              <a:ext uri="{28A0092B-C50C-407E-A947-70E740481C1C}">
                <a14:useLocalDpi xmlns:a14="http://schemas.microsoft.com/office/drawing/2010/main" val="0"/>
              </a:ext>
            </a:extLst>
          </a:blip>
          <a:srcRect/>
          <a:stretch>
            <a:fillRect/>
          </a:stretch>
        </p:blipFill>
        <p:spPr bwMode="auto">
          <a:xfrm>
            <a:off x="3741253" y="2280354"/>
            <a:ext cx="1409963" cy="7376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77" name="object 2"/>
          <p:cNvSpPr txBox="1"/>
          <p:nvPr/>
        </p:nvSpPr>
        <p:spPr>
          <a:xfrm>
            <a:off x="1937297" y="432000"/>
            <a:ext cx="4009390" cy="345440"/>
          </a:xfrm>
          <a:prstGeom prst="rect">
            <a:avLst/>
          </a:prstGeom>
        </p:spPr>
        <p:txBody>
          <a:bodyPr vert="horz" wrap="square" lIns="0" tIns="12700" rIns="0" bIns="0" rtlCol="0">
            <a:spAutoFit/>
          </a:bodyPr>
          <a:lstStyle/>
          <a:p>
            <a:pPr marL="12700">
              <a:lnSpc>
                <a:spcPct val="100000"/>
              </a:lnSpc>
              <a:spcBef>
                <a:spcPts val="100"/>
              </a:spcBef>
            </a:pPr>
            <a:r>
              <a:rPr sz="2100" dirty="0">
                <a:solidFill>
                  <a:srgbClr val="FFFFFF"/>
                </a:solidFill>
                <a:latin typeface="MS PGothic"/>
                <a:cs typeface="MS PGothic"/>
              </a:rPr>
              <a:t>時間を有効活用できるお仕事です。</a:t>
            </a:r>
            <a:endParaRPr sz="2100" dirty="0">
              <a:latin typeface="MS PGothic"/>
              <a:cs typeface="MS PGothic"/>
            </a:endParaRPr>
          </a:p>
        </p:txBody>
      </p:sp>
      <p:sp>
        <p:nvSpPr>
          <p:cNvPr id="67" name="object 23"/>
          <p:cNvSpPr txBox="1"/>
          <p:nvPr/>
        </p:nvSpPr>
        <p:spPr>
          <a:xfrm>
            <a:off x="4572000" y="10080000"/>
            <a:ext cx="97155" cy="523875"/>
          </a:xfrm>
          <a:prstGeom prst="rect">
            <a:avLst/>
          </a:prstGeom>
        </p:spPr>
        <p:txBody>
          <a:bodyPr vert="horz" wrap="square" lIns="0" tIns="15240" rIns="0" bIns="0" rtlCol="0">
            <a:spAutoFit/>
          </a:bodyPr>
          <a:lstStyle/>
          <a:p>
            <a:pPr>
              <a:lnSpc>
                <a:spcPct val="100000"/>
              </a:lnSpc>
              <a:spcBef>
                <a:spcPts val="120"/>
              </a:spcBef>
            </a:pPr>
            <a:r>
              <a:rPr sz="3250" dirty="0">
                <a:solidFill>
                  <a:srgbClr val="FFFFFF"/>
                </a:solidFill>
                <a:latin typeface="MS PGothic"/>
                <a:cs typeface="MS PGothic"/>
              </a:rPr>
              <a:t>:</a:t>
            </a:r>
            <a:endParaRPr sz="3250" dirty="0">
              <a:latin typeface="MS PGothic"/>
              <a:cs typeface="MS PGothic"/>
            </a:endParaRPr>
          </a:p>
        </p:txBody>
      </p:sp>
    </p:spTree>
    <p:extLst>
      <p:ext uri="{BB962C8B-B14F-4D97-AF65-F5344CB8AC3E}">
        <p14:creationId xmlns:p14="http://schemas.microsoft.com/office/powerpoint/2010/main" val="725806174"/>
      </p:ext>
    </p:extLst>
  </p:cSld>
  <p:clrMapOvr>
    <a:masterClrMapping/>
  </p:clrMapOvr>
  <p:timing>
    <p:tnLst>
      <p:par>
        <p:cTn id="1" dur="indefinite" restart="never" nodeType="tmRoot"/>
      </p:par>
    </p:tnLst>
  </p:timing>
</p:sld>
</file>

<file path=ppt/theme/theme1.xml><?xml version="1.0" encoding="utf-8"?>
<a:theme xmlns:a="http://schemas.openxmlformats.org/drawingml/2006/main" name="デザインの設定">
  <a:themeElements>
    <a:clrScheme name="スカイ">
      <a:dk1>
        <a:sysClr val="windowText" lastClr="000000"/>
      </a:dk1>
      <a:lt1>
        <a:sysClr val="window" lastClr="FFFFFF"/>
      </a:lt1>
      <a:dk2>
        <a:srgbClr val="1782BF"/>
      </a:dk2>
      <a:lt2>
        <a:srgbClr val="62BCE9"/>
      </a:lt2>
      <a:accent1>
        <a:srgbClr val="073779"/>
      </a:accent1>
      <a:accent2>
        <a:srgbClr val="8FD9FB"/>
      </a:accent2>
      <a:accent3>
        <a:srgbClr val="FFCC00"/>
      </a:accent3>
      <a:accent4>
        <a:srgbClr val="EB6615"/>
      </a:accent4>
      <a:accent5>
        <a:srgbClr val="C76402"/>
      </a:accent5>
      <a:accent6>
        <a:srgbClr val="B523B4"/>
      </a:accent6>
      <a:hlink>
        <a:srgbClr val="FFDE26"/>
      </a:hlink>
      <a:folHlink>
        <a:srgbClr val="DEBE00"/>
      </a:folHlink>
    </a:clrScheme>
    <a:fontScheme name="インスピレーション">
      <a:majorFont>
        <a:latin typeface="News Gothic MT"/>
        <a:ea typeface=""/>
        <a:cs typeface=""/>
        <a:font script="Jpan" typeface="メイリオ"/>
        <a:font script="Hans" typeface="宋体"/>
        <a:font script="Hant" typeface="新細明體"/>
      </a:majorFont>
      <a:minorFont>
        <a:latin typeface="News Gothic MT"/>
        <a:ea typeface=""/>
        <a:cs typeface=""/>
        <a:font script="Jpan" typeface="メイリオ"/>
        <a:font script="Hans" typeface="宋体"/>
        <a:font script="Hant" typeface="新細明體"/>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213</Words>
  <Application>Microsoft Office PowerPoint</Application>
  <PresentationFormat>ユーザー設定</PresentationFormat>
  <Paragraphs>51</Paragraphs>
  <Slides>2</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2</vt:i4>
      </vt:variant>
    </vt:vector>
  </HeadingPairs>
  <TitlesOfParts>
    <vt:vector size="10" baseType="lpstr">
      <vt:lpstr>HG丸ｺﾞｼｯｸM-PRO</vt:lpstr>
      <vt:lpstr>MS PGothic</vt:lpstr>
      <vt:lpstr>MS PGothic</vt:lpstr>
      <vt:lpstr>News Gothic MT</vt:lpstr>
      <vt:lpstr>メイリオ</vt:lpstr>
      <vt:lpstr>Arial</vt:lpstr>
      <vt:lpstr>Calibri</vt:lpstr>
      <vt:lpstr>デザインの設定</vt:lpstr>
      <vt:lpstr>PowerPoint プレゼンテーション</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2017-01-20T02:56:24Z</dcterms:created>
  <dcterms:modified xsi:type="dcterms:W3CDTF">2018-04-20T04:05:47Z</dcterms:modified>
</cp:coreProperties>
</file>

<file path=docProps/thumbnail.jpeg>
</file>