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89" r:id="rId1"/>
  </p:sldMasterIdLst>
  <p:notesMasterIdLst>
    <p:notesMasterId r:id="rId4"/>
  </p:notesMasterIdLst>
  <p:handoutMasterIdLst>
    <p:handoutMasterId r:id="rId5"/>
  </p:handoutMasterIdLst>
  <p:sldIdLst>
    <p:sldId id="260" r:id="rId2"/>
    <p:sldId id="264" r:id="rId3"/>
  </p:sldIdLst>
  <p:sldSz cx="7775575" cy="10907713"/>
  <p:notesSz cx="6797675" cy="9926638"/>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09B"/>
    <a:srgbClr val="FFDE24"/>
    <a:srgbClr val="319CD7"/>
    <a:srgbClr val="F19DB5"/>
    <a:srgbClr val="1D96D5"/>
    <a:srgbClr val="FFDE25"/>
    <a:srgbClr val="EA5E85"/>
    <a:srgbClr val="F7ED80"/>
    <a:srgbClr val="663300"/>
    <a:srgbClr val="7ECE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761" autoAdjust="0"/>
  </p:normalViewPr>
  <p:slideViewPr>
    <p:cSldViewPr snapToGrid="0">
      <p:cViewPr>
        <p:scale>
          <a:sx n="170" d="100"/>
          <a:sy n="170" d="100"/>
        </p:scale>
        <p:origin x="558" y="-5664"/>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2946151" cy="496106"/>
          </a:xfrm>
          <a:prstGeom prst="rect">
            <a:avLst/>
          </a:prstGeom>
        </p:spPr>
        <p:txBody>
          <a:bodyPr vert="horz" lIns="86022" tIns="43012" rIns="86022" bIns="43012" rtlCol="0"/>
          <a:lstStyle>
            <a:lvl1pPr algn="l">
              <a:defRPr sz="1000"/>
            </a:lvl1pPr>
          </a:lstStyle>
          <a:p>
            <a:endParaRPr kumimoji="1" lang="ja-JP" altLang="en-US" dirty="0"/>
          </a:p>
        </p:txBody>
      </p:sp>
      <p:sp>
        <p:nvSpPr>
          <p:cNvPr id="3" name="日付プレースホルダー 2"/>
          <p:cNvSpPr>
            <a:spLocks noGrp="1"/>
          </p:cNvSpPr>
          <p:nvPr>
            <p:ph type="dt" sz="quarter" idx="1"/>
          </p:nvPr>
        </p:nvSpPr>
        <p:spPr>
          <a:xfrm>
            <a:off x="3850054" y="0"/>
            <a:ext cx="2946151" cy="496106"/>
          </a:xfrm>
          <a:prstGeom prst="rect">
            <a:avLst/>
          </a:prstGeom>
        </p:spPr>
        <p:txBody>
          <a:bodyPr vert="horz" lIns="86022" tIns="43012" rIns="86022" bIns="43012" rtlCol="0"/>
          <a:lstStyle>
            <a:lvl1pPr algn="r">
              <a:defRPr sz="1000"/>
            </a:lvl1pPr>
          </a:lstStyle>
          <a:p>
            <a:fld id="{EA4C0380-2DE9-498B-B68D-60B46204BA80}" type="datetimeFigureOut">
              <a:rPr kumimoji="1" lang="ja-JP" altLang="en-US" smtClean="0"/>
              <a:t>2018/4/20</a:t>
            </a:fld>
            <a:endParaRPr kumimoji="1" lang="ja-JP" altLang="en-US" dirty="0"/>
          </a:p>
        </p:txBody>
      </p:sp>
      <p:sp>
        <p:nvSpPr>
          <p:cNvPr id="4" name="フッター プレースホルダー 3"/>
          <p:cNvSpPr>
            <a:spLocks noGrp="1"/>
          </p:cNvSpPr>
          <p:nvPr>
            <p:ph type="ftr" sz="quarter" idx="2"/>
          </p:nvPr>
        </p:nvSpPr>
        <p:spPr>
          <a:xfrm>
            <a:off x="5" y="9429030"/>
            <a:ext cx="2946151" cy="496105"/>
          </a:xfrm>
          <a:prstGeom prst="rect">
            <a:avLst/>
          </a:prstGeom>
        </p:spPr>
        <p:txBody>
          <a:bodyPr vert="horz" lIns="86022" tIns="43012" rIns="86022" bIns="43012" rtlCol="0" anchor="b"/>
          <a:lstStyle>
            <a:lvl1pPr algn="l">
              <a:defRPr sz="1000"/>
            </a:lvl1pPr>
          </a:lstStyle>
          <a:p>
            <a:endParaRPr kumimoji="1" lang="ja-JP" altLang="en-US" dirty="0"/>
          </a:p>
        </p:txBody>
      </p:sp>
      <p:sp>
        <p:nvSpPr>
          <p:cNvPr id="5" name="スライド番号プレースホルダー 4"/>
          <p:cNvSpPr>
            <a:spLocks noGrp="1"/>
          </p:cNvSpPr>
          <p:nvPr>
            <p:ph type="sldNum" sz="quarter" idx="3"/>
          </p:nvPr>
        </p:nvSpPr>
        <p:spPr>
          <a:xfrm>
            <a:off x="3850054" y="9429030"/>
            <a:ext cx="2946151" cy="496105"/>
          </a:xfrm>
          <a:prstGeom prst="rect">
            <a:avLst/>
          </a:prstGeom>
        </p:spPr>
        <p:txBody>
          <a:bodyPr vert="horz" lIns="86022" tIns="43012" rIns="86022" bIns="43012" rtlCol="0" anchor="b"/>
          <a:lstStyle>
            <a:lvl1pPr algn="r">
              <a:defRPr sz="10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2945658" cy="498054"/>
          </a:xfrm>
          <a:prstGeom prst="rect">
            <a:avLst/>
          </a:prstGeom>
        </p:spPr>
        <p:txBody>
          <a:bodyPr vert="horz" lIns="91408" tIns="45705" rIns="91408" bIns="45705" rtlCol="0"/>
          <a:lstStyle>
            <a:lvl1pPr algn="l">
              <a:defRPr sz="1000"/>
            </a:lvl1pPr>
          </a:lstStyle>
          <a:p>
            <a:endParaRPr kumimoji="1" lang="ja-JP" altLang="en-US" dirty="0"/>
          </a:p>
        </p:txBody>
      </p:sp>
      <p:sp>
        <p:nvSpPr>
          <p:cNvPr id="3" name="日付プレースホルダー 2"/>
          <p:cNvSpPr>
            <a:spLocks noGrp="1"/>
          </p:cNvSpPr>
          <p:nvPr>
            <p:ph type="dt" idx="1"/>
          </p:nvPr>
        </p:nvSpPr>
        <p:spPr>
          <a:xfrm>
            <a:off x="3850450" y="3"/>
            <a:ext cx="2945658" cy="498054"/>
          </a:xfrm>
          <a:prstGeom prst="rect">
            <a:avLst/>
          </a:prstGeom>
        </p:spPr>
        <p:txBody>
          <a:bodyPr vert="horz" lIns="91408" tIns="45705" rIns="91408" bIns="45705" rtlCol="0"/>
          <a:lstStyle>
            <a:lvl1pPr algn="r">
              <a:defRPr sz="1000"/>
            </a:lvl1pPr>
          </a:lstStyle>
          <a:p>
            <a:fld id="{70F99883-74AE-4A2C-81B7-5B86A08198C0}" type="datetimeFigureOut">
              <a:rPr kumimoji="1" lang="ja-JP" altLang="en-US" smtClean="0"/>
              <a:t>2018/4/20</a:t>
            </a:fld>
            <a:endParaRPr kumimoji="1" lang="ja-JP" altLang="en-US" dirty="0"/>
          </a:p>
        </p:txBody>
      </p:sp>
      <p:sp>
        <p:nvSpPr>
          <p:cNvPr id="4" name="スライド イメージ プレースホルダー 3"/>
          <p:cNvSpPr>
            <a:spLocks noGrp="1" noRot="1" noChangeAspect="1"/>
          </p:cNvSpPr>
          <p:nvPr>
            <p:ph type="sldImg" idx="2"/>
          </p:nvPr>
        </p:nvSpPr>
        <p:spPr>
          <a:xfrm>
            <a:off x="2205038" y="1239838"/>
            <a:ext cx="2387600" cy="3351212"/>
          </a:xfrm>
          <a:prstGeom prst="rect">
            <a:avLst/>
          </a:prstGeom>
          <a:noFill/>
          <a:ln w="12700">
            <a:solidFill>
              <a:prstClr val="black"/>
            </a:solidFill>
          </a:ln>
        </p:spPr>
        <p:txBody>
          <a:bodyPr vert="horz" lIns="91408" tIns="45705" rIns="91408" bIns="45705" rtlCol="0" anchor="ctr"/>
          <a:lstStyle/>
          <a:p>
            <a:endParaRPr lang="ja-JP" altLang="en-US" dirty="0"/>
          </a:p>
        </p:txBody>
      </p:sp>
      <p:sp>
        <p:nvSpPr>
          <p:cNvPr id="5" name="ノート プレースホルダー 4"/>
          <p:cNvSpPr>
            <a:spLocks noGrp="1"/>
          </p:cNvSpPr>
          <p:nvPr>
            <p:ph type="body" sz="quarter" idx="3"/>
          </p:nvPr>
        </p:nvSpPr>
        <p:spPr>
          <a:xfrm>
            <a:off x="679768" y="4777199"/>
            <a:ext cx="5438140" cy="3908613"/>
          </a:xfrm>
          <a:prstGeom prst="rect">
            <a:avLst/>
          </a:prstGeom>
        </p:spPr>
        <p:txBody>
          <a:bodyPr vert="horz" lIns="91408" tIns="45705" rIns="91408" bIns="4570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428588"/>
            <a:ext cx="2945658" cy="498053"/>
          </a:xfrm>
          <a:prstGeom prst="rect">
            <a:avLst/>
          </a:prstGeom>
        </p:spPr>
        <p:txBody>
          <a:bodyPr vert="horz" lIns="91408" tIns="45705" rIns="91408" bIns="45705" rtlCol="0" anchor="b"/>
          <a:lstStyle>
            <a:lvl1pPr algn="l">
              <a:defRPr sz="1000"/>
            </a:lvl1pPr>
          </a:lstStyle>
          <a:p>
            <a:endParaRPr kumimoji="1" lang="ja-JP" altLang="en-US" dirty="0"/>
          </a:p>
        </p:txBody>
      </p:sp>
      <p:sp>
        <p:nvSpPr>
          <p:cNvPr id="7" name="スライド番号プレースホルダー 6"/>
          <p:cNvSpPr>
            <a:spLocks noGrp="1"/>
          </p:cNvSpPr>
          <p:nvPr>
            <p:ph type="sldNum" sz="quarter" idx="5"/>
          </p:nvPr>
        </p:nvSpPr>
        <p:spPr>
          <a:xfrm>
            <a:off x="3850450" y="9428588"/>
            <a:ext cx="2945658" cy="498053"/>
          </a:xfrm>
          <a:prstGeom prst="rect">
            <a:avLst/>
          </a:prstGeom>
        </p:spPr>
        <p:txBody>
          <a:bodyPr vert="horz" lIns="91408" tIns="45705" rIns="91408" bIns="45705" rtlCol="0" anchor="b"/>
          <a:lstStyle>
            <a:lvl1pPr algn="r">
              <a:defRPr sz="10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6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388938" y="10109200"/>
            <a:ext cx="1814512" cy="5810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738FA-7C4C-0845-BB42-5D9BC3AC2472}"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2655888" y="10109200"/>
            <a:ext cx="2463800" cy="5810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572125" y="10109200"/>
            <a:ext cx="1814513" cy="5810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2F2E7-AB93-3F46-A354-39B52B0BB253}" type="slidenum">
              <a:rPr kumimoji="1" lang="ja-JP" altLang="en-US" smtClean="0"/>
              <a:t>‹#›</a:t>
            </a:fld>
            <a:endParaRPr kumimoji="1" lang="ja-JP" altLang="en-US"/>
          </a:p>
        </p:txBody>
      </p:sp>
    </p:spTree>
    <p:extLst>
      <p:ext uri="{BB962C8B-B14F-4D97-AF65-F5344CB8AC3E}">
        <p14:creationId xmlns:p14="http://schemas.microsoft.com/office/powerpoint/2010/main" val="1430896703"/>
      </p:ext>
    </p:extLst>
  </p:cSld>
  <p:clrMap bg1="lt1" tx1="dk1" bg2="lt2" tx2="dk2" accent1="accent1" accent2="accent2" accent3="accent3" accent4="accent4" accent5="accent5" accent6="accent6" hlink="hlink" folHlink="folHlink"/>
  <p:sldLayoutIdLst>
    <p:sldLayoutId id="2147483696" r:id="rId1"/>
    <p:sldLayoutId id="2147483697" r:id="rId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198" y="6202071"/>
            <a:ext cx="7776000" cy="3870397"/>
          </a:xfrm>
          <a:prstGeom prst="rect">
            <a:avLst/>
          </a:prstGeom>
          <a:solidFill>
            <a:srgbClr val="F19D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307" y="-1"/>
            <a:ext cx="7776000" cy="3545057"/>
          </a:xfrm>
          <a:prstGeom prst="rect">
            <a:avLst/>
          </a:prstGeom>
          <a:solidFill>
            <a:srgbClr val="F19D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円/楕円 20"/>
          <p:cNvSpPr/>
          <p:nvPr/>
        </p:nvSpPr>
        <p:spPr>
          <a:xfrm>
            <a:off x="435600" y="7444800"/>
            <a:ext cx="1573200" cy="1573200"/>
          </a:xfrm>
          <a:prstGeom prst="ellipse">
            <a:avLst/>
          </a:prstGeom>
          <a:solidFill>
            <a:srgbClr val="FFD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2" name="円/楕円 71"/>
          <p:cNvSpPr/>
          <p:nvPr/>
        </p:nvSpPr>
        <p:spPr>
          <a:xfrm>
            <a:off x="5780448" y="7427563"/>
            <a:ext cx="1573200" cy="1573200"/>
          </a:xfrm>
          <a:prstGeom prst="ellipse">
            <a:avLst/>
          </a:prstGeom>
          <a:solidFill>
            <a:srgbClr val="FFD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1" name="円/楕円 70"/>
          <p:cNvSpPr/>
          <p:nvPr/>
        </p:nvSpPr>
        <p:spPr>
          <a:xfrm>
            <a:off x="3981512" y="7427563"/>
            <a:ext cx="1573200" cy="1573200"/>
          </a:xfrm>
          <a:prstGeom prst="ellipse">
            <a:avLst/>
          </a:prstGeom>
          <a:solidFill>
            <a:srgbClr val="FFD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0" name="円/楕円 69"/>
          <p:cNvSpPr/>
          <p:nvPr/>
        </p:nvSpPr>
        <p:spPr>
          <a:xfrm>
            <a:off x="2162886" y="7413495"/>
            <a:ext cx="1573200" cy="1573200"/>
          </a:xfrm>
          <a:prstGeom prst="ellipse">
            <a:avLst/>
          </a:prstGeom>
          <a:solidFill>
            <a:srgbClr val="FFDE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238" y="3797190"/>
            <a:ext cx="1527361" cy="2120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238" y="3797190"/>
            <a:ext cx="7039639" cy="2134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直線コネクタ 10"/>
          <p:cNvCxnSpPr/>
          <p:nvPr/>
        </p:nvCxnSpPr>
        <p:spPr>
          <a:xfrm>
            <a:off x="1943599" y="4206240"/>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1" name="直線コネクタ 30"/>
          <p:cNvCxnSpPr/>
          <p:nvPr/>
        </p:nvCxnSpPr>
        <p:spPr>
          <a:xfrm>
            <a:off x="1943599" y="4600136"/>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1943599" y="4994031"/>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1963786" y="5373859"/>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444374" y="4206240"/>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455986" y="4600136"/>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455986" y="4994031"/>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直線コネクタ 37"/>
          <p:cNvCxnSpPr/>
          <p:nvPr/>
        </p:nvCxnSpPr>
        <p:spPr>
          <a:xfrm>
            <a:off x="444374" y="5373859"/>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4527194" y="4206240"/>
            <a:ext cx="0" cy="787791"/>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a:off x="5638542" y="4206240"/>
            <a:ext cx="0" cy="787791"/>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graphicFrame>
        <p:nvGraphicFramePr>
          <p:cNvPr id="19" name="表 18"/>
          <p:cNvGraphicFramePr>
            <a:graphicFrameLocks noGrp="1"/>
          </p:cNvGraphicFramePr>
          <p:nvPr>
            <p:extLst>
              <p:ext uri="{D42A27DB-BD31-4B8C-83A1-F6EECF244321}">
                <p14:modId xmlns:p14="http://schemas.microsoft.com/office/powerpoint/2010/main" val="2939842835"/>
              </p:ext>
            </p:extLst>
          </p:nvPr>
        </p:nvGraphicFramePr>
        <p:xfrm>
          <a:off x="456517" y="3857620"/>
          <a:ext cx="6999360" cy="2112503"/>
        </p:xfrm>
        <a:graphic>
          <a:graphicData uri="http://schemas.openxmlformats.org/drawingml/2006/table">
            <a:tbl>
              <a:tblPr firstRow="1" bandRow="1">
                <a:tableStyleId>{2D5ABB26-0587-4C30-8999-92F81FD0307C}</a:tableStyleId>
              </a:tblPr>
              <a:tblGrid>
                <a:gridCol w="1525104"/>
                <a:gridCol w="2588455"/>
                <a:gridCol w="1097280"/>
                <a:gridCol w="1788521"/>
              </a:tblGrid>
              <a:tr h="349981">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募集業種</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ja-JP" altLang="en-US" sz="1400" dirty="0" smtClean="0">
                          <a:latin typeface="ＭＳ Ｐゴシック" panose="020B0600070205080204" pitchFamily="50" charset="-128"/>
                          <a:ea typeface="ＭＳ Ｐゴシック" panose="020B0600070205080204" pitchFamily="50" charset="-128"/>
                        </a:rPr>
                        <a:t>室内清掃</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37811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エ  リ  ア</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東京・大阪</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最寄り駅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沿線各駅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39389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勤  務  日</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週</a:t>
                      </a:r>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7</a:t>
                      </a:r>
                      <a:r>
                        <a:rPr kumimoji="1" lang="ja-JP" altLang="en-US" sz="1400" dirty="0" smtClean="0">
                          <a:latin typeface="ＭＳ Ｐゴシック" panose="020B0600070205080204" pitchFamily="50" charset="-128"/>
                          <a:ea typeface="ＭＳ Ｐゴシック" panose="020B0600070205080204" pitchFamily="50" charset="-128"/>
                        </a:rPr>
                        <a:t>日</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勤務時間</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1400" dirty="0" smtClean="0">
                          <a:latin typeface="ＭＳ Ｐゴシック" panose="020B0600070205080204" pitchFamily="50" charset="-128"/>
                          <a:ea typeface="ＭＳ Ｐゴシック" panose="020B0600070205080204" pitchFamily="50" charset="-128"/>
                        </a:rPr>
                        <a:t>10:00</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16:00</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365670">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報       酬</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部屋　</a:t>
                      </a:r>
                      <a:r>
                        <a:rPr kumimoji="1" lang="ja-JP" altLang="en-US" sz="1400" baseline="0" dirty="0" smtClean="0">
                          <a:latin typeface="ＭＳ Ｐゴシック" panose="020B0600070205080204" pitchFamily="50" charset="-128"/>
                          <a:ea typeface="ＭＳ Ｐゴシック" panose="020B0600070205080204" pitchFamily="50" charset="-128"/>
                        </a:rPr>
                        <a:t>  </a:t>
                      </a:r>
                      <a:r>
                        <a:rPr kumimoji="1" lang="en-US" altLang="ja-JP" sz="1400" baseline="0" dirty="0" smtClean="0">
                          <a:latin typeface="ＭＳ Ｐゴシック" panose="020B0600070205080204" pitchFamily="50" charset="-128"/>
                          <a:ea typeface="ＭＳ Ｐゴシック" panose="020B0600070205080204" pitchFamily="50" charset="-128"/>
                        </a:rPr>
                        <a:t>1,900</a:t>
                      </a:r>
                      <a:r>
                        <a:rPr kumimoji="1" lang="ja-JP" altLang="en-US" sz="1400" baseline="0" dirty="0" smtClean="0">
                          <a:latin typeface="ＭＳ Ｐゴシック" panose="020B0600070205080204" pitchFamily="50" charset="-128"/>
                          <a:ea typeface="ＭＳ Ｐゴシック" panose="020B0600070205080204" pitchFamily="50" charset="-128"/>
                        </a:rPr>
                        <a:t>円～</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12224">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業務内容</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pPr>
                        <a:lnSpc>
                          <a:spcPct val="150000"/>
                        </a:lnSpc>
                      </a:pPr>
                      <a:r>
                        <a:rPr kumimoji="1" lang="ja-JP" altLang="en-US" sz="1400" dirty="0" smtClean="0">
                          <a:latin typeface="ＭＳ Ｐゴシック" panose="020B0600070205080204" pitchFamily="50" charset="-128"/>
                          <a:ea typeface="ＭＳ Ｐゴシック" panose="020B0600070205080204" pitchFamily="50" charset="-128"/>
                        </a:rPr>
                        <a:t>マンションの部屋の清掃</a:t>
                      </a:r>
                      <a:endParaRPr kumimoji="1" lang="en-US" altLang="ja-JP" sz="1400" dirty="0" smtClean="0">
                        <a:latin typeface="ＭＳ Ｐゴシック" panose="020B0600070205080204" pitchFamily="50" charset="-128"/>
                        <a:ea typeface="ＭＳ Ｐゴシック" panose="020B0600070205080204" pitchFamily="50" charset="-128"/>
                      </a:endParaRPr>
                    </a:p>
                    <a:p>
                      <a:endParaRPr kumimoji="1" lang="ja-JP" altLang="en-US" sz="1400" dirty="0">
                        <a:latin typeface="ＭＳ Ｐゴシック" panose="020B0600070205080204" pitchFamily="50" charset="-128"/>
                        <a:ea typeface="ＭＳ Ｐゴシック" panose="020B0600070205080204" pitchFamily="50" charset="-128"/>
                      </a:endParaRPr>
                    </a:p>
                  </a:txBody>
                  <a:tcPr anchor="b"/>
                </a:tc>
                <a:tc hMerge="1">
                  <a:txBody>
                    <a:bodyPr/>
                    <a:lstStyle/>
                    <a:p>
                      <a:endParaRPr kumimoji="1" lang="ja-JP" altLang="en-US" dirty="0"/>
                    </a:p>
                  </a:txBody>
                  <a:tcPr/>
                </a:tc>
                <a:tc hMerge="1">
                  <a:txBody>
                    <a:bodyPr/>
                    <a:lstStyle/>
                    <a:p>
                      <a:endParaRPr kumimoji="1" lang="ja-JP" altLang="en-US" dirty="0"/>
                    </a:p>
                  </a:txBody>
                  <a:tcPr/>
                </a:tc>
              </a:tr>
            </a:tbl>
          </a:graphicData>
        </a:graphic>
      </p:graphicFrame>
      <p:sp>
        <p:nvSpPr>
          <p:cNvPr id="20" name="テキスト ボックス 19"/>
          <p:cNvSpPr txBox="1"/>
          <p:nvPr/>
        </p:nvSpPr>
        <p:spPr>
          <a:xfrm>
            <a:off x="3033090" y="4331453"/>
            <a:ext cx="1500732"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各希望エリアご相談下さい。</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1" name="テキスト ボックス 50"/>
          <p:cNvSpPr txBox="1"/>
          <p:nvPr/>
        </p:nvSpPr>
        <p:spPr>
          <a:xfrm>
            <a:off x="3679774" y="5102537"/>
            <a:ext cx="1266693"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部屋平均</a:t>
            </a:r>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時間です。</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6778360" y="4721427"/>
            <a:ext cx="595035"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要相談</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100327" y="5416063"/>
            <a:ext cx="3260829" cy="430887"/>
          </a:xfrm>
          <a:prstGeom prst="rect">
            <a:avLst/>
          </a:prstGeom>
          <a:noFill/>
        </p:spPr>
        <p:txBody>
          <a:bodyPr wrap="none" rtlCol="0">
            <a:spAutoFit/>
          </a:bodyPr>
          <a:lstStyle/>
          <a:p>
            <a:r>
              <a:rPr kumimoji="1" lang="ja-JP" altLang="en-US" sz="1100" dirty="0" smtClean="0">
                <a:latin typeface="ＭＳ Ｐゴシック" panose="020B0600070205080204" pitchFamily="50" charset="-128"/>
                <a:ea typeface="ＭＳ Ｐゴシック" panose="020B0600070205080204" pitchFamily="50" charset="-128"/>
              </a:rPr>
              <a:t>部屋のお掃除・キッチンのお掃除・洗面所のお掃除・</a:t>
            </a:r>
            <a:endParaRPr kumimoji="1" lang="en-US" altLang="ja-JP" sz="1100" dirty="0" smtClean="0">
              <a:latin typeface="ＭＳ Ｐゴシック" panose="020B0600070205080204" pitchFamily="50" charset="-128"/>
              <a:ea typeface="ＭＳ Ｐゴシック" panose="020B0600070205080204" pitchFamily="50" charset="-128"/>
            </a:endParaRPr>
          </a:p>
          <a:p>
            <a:r>
              <a:rPr lang="ja-JP" altLang="en-US" sz="1100" dirty="0" smtClean="0">
                <a:latin typeface="ＭＳ Ｐゴシック" panose="020B0600070205080204" pitchFamily="50" charset="-128"/>
                <a:ea typeface="ＭＳ Ｐゴシック" panose="020B0600070205080204" pitchFamily="50" charset="-128"/>
              </a:rPr>
              <a:t>バスルームのお掃除・トイレのお掃除・ベッドメイク</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65" name="object 17"/>
          <p:cNvSpPr txBox="1"/>
          <p:nvPr/>
        </p:nvSpPr>
        <p:spPr>
          <a:xfrm>
            <a:off x="585405" y="6637617"/>
            <a:ext cx="6588759" cy="641350"/>
          </a:xfrm>
          <a:prstGeom prst="rect">
            <a:avLst/>
          </a:prstGeom>
        </p:spPr>
        <p:txBody>
          <a:bodyPr vert="horz" wrap="square" lIns="0" tIns="31115" rIns="0" bIns="0" rtlCol="0">
            <a:spAutoFit/>
          </a:bodyPr>
          <a:lstStyle/>
          <a:p>
            <a:pPr marL="1832610">
              <a:lnSpc>
                <a:spcPct val="100000"/>
              </a:lnSpc>
              <a:spcBef>
                <a:spcPts val="245"/>
              </a:spcBef>
            </a:pPr>
            <a:r>
              <a:rPr sz="1800" baseline="2314" dirty="0">
                <a:solidFill>
                  <a:srgbClr val="231F20"/>
                </a:solidFill>
                <a:latin typeface="MS PGothic"/>
                <a:cs typeface="MS PGothic"/>
              </a:rPr>
              <a:t>しっかりと研修もあるので未経験者でも</a:t>
            </a:r>
            <a:r>
              <a:rPr sz="1800" spc="-112" baseline="2314" dirty="0">
                <a:solidFill>
                  <a:srgbClr val="231F20"/>
                </a:solidFill>
                <a:latin typeface="MS PGothic"/>
                <a:cs typeface="MS PGothic"/>
              </a:rPr>
              <a:t> </a:t>
            </a:r>
            <a:r>
              <a:rPr sz="1200" spc="-5" dirty="0">
                <a:solidFill>
                  <a:srgbClr val="231F20"/>
                </a:solidFill>
                <a:latin typeface="MS PGothic"/>
                <a:cs typeface="MS PGothic"/>
              </a:rPr>
              <a:t>OK</a:t>
            </a:r>
            <a:r>
              <a:rPr sz="1200" spc="-75" dirty="0">
                <a:solidFill>
                  <a:srgbClr val="231F20"/>
                </a:solidFill>
                <a:latin typeface="MS PGothic"/>
                <a:cs typeface="MS PGothic"/>
              </a:rPr>
              <a:t> </a:t>
            </a:r>
            <a:r>
              <a:rPr sz="1200" dirty="0">
                <a:solidFill>
                  <a:srgbClr val="231F20"/>
                </a:solidFill>
                <a:latin typeface="MS PGothic"/>
                <a:cs typeface="MS PGothic"/>
              </a:rPr>
              <a:t>！</a:t>
            </a:r>
            <a:endParaRPr sz="1200" dirty="0">
              <a:latin typeface="MS PGothic"/>
              <a:cs typeface="MS PGothic"/>
            </a:endParaRPr>
          </a:p>
          <a:p>
            <a:pPr marR="5080" algn="ctr">
              <a:lnSpc>
                <a:spcPts val="1670"/>
              </a:lnSpc>
              <a:spcBef>
                <a:spcPts val="10"/>
              </a:spcBef>
            </a:pPr>
            <a:r>
              <a:rPr sz="1800" baseline="2314" dirty="0">
                <a:solidFill>
                  <a:srgbClr val="231F20"/>
                </a:solidFill>
                <a:latin typeface="MS PGothic"/>
                <a:cs typeface="MS PGothic"/>
              </a:rPr>
              <a:t>昼間限定のシフト制なので、</a:t>
            </a:r>
            <a:r>
              <a:rPr sz="1800" spc="202" baseline="2314" dirty="0">
                <a:solidFill>
                  <a:srgbClr val="231F20"/>
                </a:solidFill>
                <a:latin typeface="MS PGothic"/>
                <a:cs typeface="MS PGothic"/>
              </a:rPr>
              <a:t> </a:t>
            </a:r>
            <a:r>
              <a:rPr sz="1200" spc="-5" dirty="0">
                <a:solidFill>
                  <a:srgbClr val="231F20"/>
                </a:solidFill>
                <a:latin typeface="MS PGothic"/>
                <a:cs typeface="MS PGothic"/>
              </a:rPr>
              <a:t>お子さんが学校や幼稚園や保育園に行かれている間でのお仕事が可能。 </a:t>
            </a:r>
            <a:r>
              <a:rPr sz="1800" baseline="2314" dirty="0">
                <a:solidFill>
                  <a:srgbClr val="231F20"/>
                </a:solidFill>
                <a:latin typeface="MS PGothic"/>
                <a:cs typeface="MS PGothic"/>
              </a:rPr>
              <a:t>土日も入れるのでお小遣い稼ぎにもどうぞ。</a:t>
            </a:r>
            <a:r>
              <a:rPr sz="1800" spc="322" baseline="2314" dirty="0">
                <a:solidFill>
                  <a:srgbClr val="231F20"/>
                </a:solidFill>
                <a:latin typeface="MS PGothic"/>
                <a:cs typeface="MS PGothic"/>
              </a:rPr>
              <a:t> </a:t>
            </a:r>
            <a:r>
              <a:rPr sz="1200" dirty="0">
                <a:solidFill>
                  <a:srgbClr val="231F20"/>
                </a:solidFill>
                <a:latin typeface="MS PGothic"/>
                <a:cs typeface="MS PGothic"/>
              </a:rPr>
              <a:t>直行直帰もできます。</a:t>
            </a:r>
            <a:endParaRPr sz="1200" dirty="0">
              <a:latin typeface="MS PGothic"/>
              <a:cs typeface="MS PGothic"/>
            </a:endParaRPr>
          </a:p>
        </p:txBody>
      </p:sp>
      <p:sp>
        <p:nvSpPr>
          <p:cNvPr id="73" name="object 18"/>
          <p:cNvSpPr txBox="1"/>
          <p:nvPr/>
        </p:nvSpPr>
        <p:spPr>
          <a:xfrm>
            <a:off x="495304" y="7634171"/>
            <a:ext cx="1441450" cy="767080"/>
          </a:xfrm>
          <a:prstGeom prst="rect">
            <a:avLst/>
          </a:prstGeom>
        </p:spPr>
        <p:txBody>
          <a:bodyPr vert="horz" wrap="square" lIns="0" tIns="12700" rIns="0" bIns="0" rtlCol="0">
            <a:spAutoFit/>
          </a:bodyPr>
          <a:lstStyle/>
          <a:p>
            <a:pPr marL="390525">
              <a:lnSpc>
                <a:spcPts val="1964"/>
              </a:lnSpc>
              <a:spcBef>
                <a:spcPts val="100"/>
              </a:spcBef>
            </a:pPr>
            <a:r>
              <a:rPr sz="1600" dirty="0">
                <a:solidFill>
                  <a:srgbClr val="06509B"/>
                </a:solidFill>
                <a:latin typeface="MS PGothic"/>
                <a:cs typeface="MS PGothic"/>
              </a:rPr>
              <a:t>昼間の</a:t>
            </a:r>
          </a:p>
          <a:p>
            <a:pPr marR="5080" algn="ctr">
              <a:lnSpc>
                <a:spcPts val="1910"/>
              </a:lnSpc>
              <a:spcBef>
                <a:spcPts val="95"/>
              </a:spcBef>
            </a:pPr>
            <a:r>
              <a:rPr sz="1600" dirty="0">
                <a:solidFill>
                  <a:srgbClr val="06509B"/>
                </a:solidFill>
                <a:latin typeface="MS PGothic"/>
                <a:cs typeface="MS PGothic"/>
              </a:rPr>
              <a:t>空き時間だけで 働きたい</a:t>
            </a:r>
          </a:p>
        </p:txBody>
      </p:sp>
      <p:sp>
        <p:nvSpPr>
          <p:cNvPr id="74" name="object 19"/>
          <p:cNvSpPr txBox="1"/>
          <p:nvPr/>
        </p:nvSpPr>
        <p:spPr>
          <a:xfrm>
            <a:off x="2082277" y="7634171"/>
            <a:ext cx="1530822" cy="560410"/>
          </a:xfrm>
          <a:prstGeom prst="rect">
            <a:avLst/>
          </a:prstGeom>
        </p:spPr>
        <p:txBody>
          <a:bodyPr vert="horz" wrap="square" lIns="0" tIns="34290" rIns="0" bIns="0" rtlCol="0">
            <a:spAutoFit/>
          </a:bodyPr>
          <a:lstStyle/>
          <a:p>
            <a:pPr marR="5080" indent="264160" algn="ctr">
              <a:lnSpc>
                <a:spcPts val="1910"/>
              </a:lnSpc>
              <a:spcBef>
                <a:spcPts val="270"/>
              </a:spcBef>
            </a:pPr>
            <a:r>
              <a:rPr sz="1600" dirty="0">
                <a:solidFill>
                  <a:srgbClr val="06509B"/>
                </a:solidFill>
                <a:latin typeface="MS PGothic"/>
                <a:cs typeface="MS PGothic"/>
              </a:rPr>
              <a:t>週１</a:t>
            </a:r>
            <a:r>
              <a:rPr sz="1600" dirty="0" smtClean="0">
                <a:solidFill>
                  <a:srgbClr val="06509B"/>
                </a:solidFill>
                <a:latin typeface="MS PGothic"/>
                <a:cs typeface="MS PGothic"/>
              </a:rPr>
              <a:t>日</a:t>
            </a:r>
            <a:endParaRPr lang="en-US" sz="1600" dirty="0" smtClean="0">
              <a:solidFill>
                <a:srgbClr val="06509B"/>
              </a:solidFill>
              <a:latin typeface="MS PGothic"/>
              <a:cs typeface="MS PGothic"/>
            </a:endParaRPr>
          </a:p>
          <a:p>
            <a:pPr marR="5080" indent="264160" algn="ctr">
              <a:lnSpc>
                <a:spcPts val="1910"/>
              </a:lnSpc>
              <a:spcBef>
                <a:spcPts val="270"/>
              </a:spcBef>
            </a:pPr>
            <a:r>
              <a:rPr sz="1600" dirty="0" err="1" smtClean="0">
                <a:solidFill>
                  <a:srgbClr val="06509B"/>
                </a:solidFill>
                <a:latin typeface="MS PGothic"/>
                <a:cs typeface="MS PGothic"/>
              </a:rPr>
              <a:t>だけでも</a:t>
            </a:r>
            <a:r>
              <a:rPr sz="1600" spc="-195" dirty="0" smtClean="0">
                <a:solidFill>
                  <a:srgbClr val="06509B"/>
                </a:solidFill>
                <a:latin typeface="MS PGothic"/>
                <a:cs typeface="MS PGothic"/>
              </a:rPr>
              <a:t> </a:t>
            </a:r>
            <a:r>
              <a:rPr sz="1600" spc="-5" dirty="0">
                <a:solidFill>
                  <a:srgbClr val="06509B"/>
                </a:solidFill>
                <a:latin typeface="MS PGothic"/>
                <a:cs typeface="MS PGothic"/>
              </a:rPr>
              <a:t>OK</a:t>
            </a:r>
            <a:endParaRPr sz="1600" dirty="0">
              <a:solidFill>
                <a:srgbClr val="06509B"/>
              </a:solidFill>
              <a:latin typeface="MS PGothic"/>
              <a:cs typeface="MS PGothic"/>
            </a:endParaRPr>
          </a:p>
        </p:txBody>
      </p:sp>
      <p:pic>
        <p:nvPicPr>
          <p:cNvPr id="2064"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8400" y="432000"/>
            <a:ext cx="4612946" cy="3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object 20"/>
          <p:cNvSpPr txBox="1"/>
          <p:nvPr/>
        </p:nvSpPr>
        <p:spPr>
          <a:xfrm>
            <a:off x="4196102" y="7634171"/>
            <a:ext cx="1226820" cy="767715"/>
          </a:xfrm>
          <a:prstGeom prst="rect">
            <a:avLst/>
          </a:prstGeom>
        </p:spPr>
        <p:txBody>
          <a:bodyPr vert="horz" wrap="square" lIns="0" tIns="12700" rIns="0" bIns="0" rtlCol="0">
            <a:spAutoFit/>
          </a:bodyPr>
          <a:lstStyle/>
          <a:p>
            <a:pPr marL="293370">
              <a:lnSpc>
                <a:spcPts val="1970"/>
              </a:lnSpc>
              <a:spcBef>
                <a:spcPts val="100"/>
              </a:spcBef>
            </a:pPr>
            <a:r>
              <a:rPr sz="1600" dirty="0">
                <a:solidFill>
                  <a:srgbClr val="06509B"/>
                </a:solidFill>
                <a:latin typeface="MS PGothic"/>
                <a:cs typeface="MS PGothic"/>
              </a:rPr>
              <a:t>一人で</a:t>
            </a:r>
          </a:p>
          <a:p>
            <a:pPr marR="5080" algn="ctr">
              <a:lnSpc>
                <a:spcPts val="1910"/>
              </a:lnSpc>
              <a:spcBef>
                <a:spcPts val="100"/>
              </a:spcBef>
            </a:pPr>
            <a:r>
              <a:rPr sz="1600" dirty="0">
                <a:solidFill>
                  <a:srgbClr val="06509B"/>
                </a:solidFill>
                <a:latin typeface="MS PGothic"/>
                <a:cs typeface="MS PGothic"/>
              </a:rPr>
              <a:t>黙々と仕事を したい</a:t>
            </a:r>
          </a:p>
        </p:txBody>
      </p:sp>
      <p:sp>
        <p:nvSpPr>
          <p:cNvPr id="76" name="object 21"/>
          <p:cNvSpPr txBox="1"/>
          <p:nvPr/>
        </p:nvSpPr>
        <p:spPr>
          <a:xfrm>
            <a:off x="6198073" y="7634171"/>
            <a:ext cx="848360" cy="526415"/>
          </a:xfrm>
          <a:prstGeom prst="rect">
            <a:avLst/>
          </a:prstGeom>
        </p:spPr>
        <p:txBody>
          <a:bodyPr vert="horz" wrap="square" lIns="0" tIns="35560" rIns="0" bIns="0" rtlCol="0">
            <a:spAutoFit/>
          </a:bodyPr>
          <a:lstStyle/>
          <a:p>
            <a:pPr marL="15875" marR="5080" indent="-16510">
              <a:lnSpc>
                <a:spcPts val="1900"/>
              </a:lnSpc>
              <a:spcBef>
                <a:spcPts val="280"/>
              </a:spcBef>
            </a:pPr>
            <a:r>
              <a:rPr sz="1600" dirty="0">
                <a:solidFill>
                  <a:srgbClr val="06509B"/>
                </a:solidFill>
                <a:latin typeface="MS PGothic"/>
                <a:cs typeface="MS PGothic"/>
              </a:rPr>
              <a:t>土日だけ 働きたい</a:t>
            </a:r>
          </a:p>
        </p:txBody>
      </p:sp>
      <p:pic>
        <p:nvPicPr>
          <p:cNvPr id="20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4359" y="6351838"/>
            <a:ext cx="3888000" cy="238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000" y="972000"/>
            <a:ext cx="5857876" cy="222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4922" y="2027440"/>
            <a:ext cx="1908000" cy="1169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41254" y="2280354"/>
            <a:ext cx="1409963" cy="73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000" y="8460000"/>
            <a:ext cx="7130926" cy="16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52000" y="2124000"/>
            <a:ext cx="2698538" cy="155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object 2"/>
          <p:cNvSpPr txBox="1"/>
          <p:nvPr/>
        </p:nvSpPr>
        <p:spPr>
          <a:xfrm>
            <a:off x="1937297" y="432000"/>
            <a:ext cx="4009390" cy="345440"/>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FFFFFF"/>
                </a:solidFill>
                <a:latin typeface="MS PGothic"/>
                <a:cs typeface="MS PGothic"/>
              </a:rPr>
              <a:t>時間を有効活用できるお仕事です。</a:t>
            </a:r>
            <a:endParaRPr sz="2100" dirty="0">
              <a:latin typeface="MS PGothic"/>
              <a:cs typeface="MS PGothic"/>
            </a:endParaRPr>
          </a:p>
        </p:txBody>
      </p:sp>
      <p:sp>
        <p:nvSpPr>
          <p:cNvPr id="5" name="正方形/長方形 4"/>
          <p:cNvSpPr/>
          <p:nvPr/>
        </p:nvSpPr>
        <p:spPr>
          <a:xfrm>
            <a:off x="0" y="9959927"/>
            <a:ext cx="7775575" cy="1008000"/>
          </a:xfrm>
          <a:prstGeom prst="rect">
            <a:avLst/>
          </a:prstGeom>
          <a:solidFill>
            <a:srgbClr val="319C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3" name="object 22"/>
          <p:cNvSpPr txBox="1">
            <a:spLocks noChangeAspect="1"/>
          </p:cNvSpPr>
          <p:nvPr/>
        </p:nvSpPr>
        <p:spPr>
          <a:xfrm>
            <a:off x="396000" y="9958907"/>
            <a:ext cx="3451174" cy="655949"/>
          </a:xfrm>
          <a:prstGeom prst="rect">
            <a:avLst/>
          </a:prstGeom>
        </p:spPr>
        <p:txBody>
          <a:bodyPr vert="horz" wrap="square" lIns="0" tIns="78105" rIns="0" bIns="0" rtlCol="0">
            <a:spAutoFit/>
          </a:bodyPr>
          <a:lstStyle/>
          <a:p>
            <a:pPr>
              <a:lnSpc>
                <a:spcPct val="100000"/>
              </a:lnSpc>
              <a:spcBef>
                <a:spcPts val="615"/>
              </a:spcBef>
            </a:pPr>
            <a:r>
              <a:rPr sz="2300" spc="-5" dirty="0">
                <a:solidFill>
                  <a:srgbClr val="FFFFFF"/>
                </a:solidFill>
                <a:latin typeface="MS PGothic"/>
                <a:cs typeface="MS PGothic"/>
              </a:rPr>
              <a:t>アスクルクリーン株式会社</a:t>
            </a:r>
            <a:endParaRPr sz="2300" dirty="0">
              <a:latin typeface="MS PGothic"/>
              <a:cs typeface="MS PGothic"/>
            </a:endParaRPr>
          </a:p>
          <a:p>
            <a:pPr>
              <a:lnSpc>
                <a:spcPct val="100000"/>
              </a:lnSpc>
              <a:spcBef>
                <a:spcPts val="254"/>
              </a:spcBef>
              <a:tabLst>
                <a:tab pos="2127885" algn="l"/>
              </a:tabLst>
            </a:pPr>
            <a:r>
              <a:rPr lang="ja-JP" altLang="en-US" sz="1200" spc="-60" dirty="0" smtClean="0">
                <a:solidFill>
                  <a:srgbClr val="FFFFFF"/>
                </a:solidFill>
                <a:latin typeface="MS PGothic"/>
                <a:cs typeface="MS PGothic"/>
              </a:rPr>
              <a:t>　</a:t>
            </a:r>
            <a:r>
              <a:rPr sz="1100" spc="-60" dirty="0" err="1" smtClean="0">
                <a:solidFill>
                  <a:srgbClr val="FFFFFF"/>
                </a:solidFill>
                <a:latin typeface="MS PGothic"/>
                <a:cs typeface="MS PGothic"/>
              </a:rPr>
              <a:t>東京都豊</a:t>
            </a:r>
            <a:r>
              <a:rPr sz="1100" dirty="0" err="1" smtClean="0">
                <a:solidFill>
                  <a:srgbClr val="FFFFFF"/>
                </a:solidFill>
                <a:latin typeface="MS PGothic"/>
                <a:cs typeface="MS PGothic"/>
              </a:rPr>
              <a:t>洲</a:t>
            </a:r>
            <a:r>
              <a:rPr sz="1100" spc="-130" dirty="0" smtClean="0">
                <a:solidFill>
                  <a:srgbClr val="FFFFFF"/>
                </a:solidFill>
                <a:latin typeface="MS PGothic"/>
                <a:cs typeface="MS PGothic"/>
              </a:rPr>
              <a:t> </a:t>
            </a:r>
            <a:r>
              <a:rPr sz="1100" spc="-50" dirty="0">
                <a:solidFill>
                  <a:srgbClr val="FFFFFF"/>
                </a:solidFill>
                <a:latin typeface="MS PGothic"/>
                <a:cs typeface="MS PGothic"/>
              </a:rPr>
              <a:t>3-2-3	</a:t>
            </a:r>
            <a:r>
              <a:rPr sz="1100" spc="-65" dirty="0" smtClean="0">
                <a:solidFill>
                  <a:srgbClr val="FFFFFF"/>
                </a:solidFill>
                <a:latin typeface="MS PGothic"/>
                <a:cs typeface="MS PGothic"/>
              </a:rPr>
              <a:t>http</a:t>
            </a:r>
            <a:r>
              <a:rPr lang="en-US" altLang="ja-JP" sz="1100" spc="-65" dirty="0" smtClean="0">
                <a:solidFill>
                  <a:srgbClr val="FFFFFF"/>
                </a:solidFill>
                <a:latin typeface="MS PGothic"/>
                <a:cs typeface="MS PGothic"/>
              </a:rPr>
              <a:t>:</a:t>
            </a:r>
            <a:r>
              <a:rPr sz="1100" spc="-65" dirty="0" smtClean="0">
                <a:solidFill>
                  <a:srgbClr val="FFFFFF"/>
                </a:solidFill>
                <a:latin typeface="MS PGothic"/>
                <a:cs typeface="MS PGothic"/>
              </a:rPr>
              <a:t>//askult.com</a:t>
            </a:r>
            <a:endParaRPr sz="1100" dirty="0">
              <a:latin typeface="MS PGothic"/>
              <a:cs typeface="MS PGothic"/>
            </a:endParaRPr>
          </a:p>
        </p:txBody>
      </p:sp>
      <p:sp>
        <p:nvSpPr>
          <p:cNvPr id="44" name="object 24"/>
          <p:cNvSpPr txBox="1">
            <a:spLocks noChangeAspect="1"/>
          </p:cNvSpPr>
          <p:nvPr/>
        </p:nvSpPr>
        <p:spPr>
          <a:xfrm>
            <a:off x="3870000" y="10105463"/>
            <a:ext cx="3703047" cy="546945"/>
          </a:xfrm>
          <a:prstGeom prst="rect">
            <a:avLst/>
          </a:prstGeom>
        </p:spPr>
        <p:txBody>
          <a:bodyPr vert="horz" wrap="square" lIns="0" tIns="15875" rIns="0" bIns="0" rtlCol="0">
            <a:spAutoFit/>
          </a:bodyPr>
          <a:lstStyle/>
          <a:p>
            <a:pPr>
              <a:lnSpc>
                <a:spcPct val="100000"/>
              </a:lnSpc>
              <a:spcBef>
                <a:spcPts val="125"/>
              </a:spcBef>
            </a:pPr>
            <a:r>
              <a:rPr sz="4600" spc="7" baseline="2564" dirty="0" smtClean="0">
                <a:solidFill>
                  <a:srgbClr val="FFFFFF"/>
                </a:solidFill>
                <a:latin typeface="MS PGothic"/>
                <a:cs typeface="MS PGothic"/>
              </a:rPr>
              <a:t>TEL</a:t>
            </a:r>
            <a:r>
              <a:rPr lang="en-US" sz="4600" spc="7" baseline="2564" dirty="0" smtClean="0">
                <a:solidFill>
                  <a:srgbClr val="FFFFFF"/>
                </a:solidFill>
                <a:latin typeface="MS PGothic"/>
                <a:cs typeface="MS PGothic"/>
              </a:rPr>
              <a:t> </a:t>
            </a:r>
            <a:r>
              <a:rPr sz="4875" spc="-667" baseline="2564" dirty="0" smtClean="0">
                <a:solidFill>
                  <a:srgbClr val="FFFFFF"/>
                </a:solidFill>
                <a:latin typeface="MS PGothic"/>
                <a:cs typeface="MS PGothic"/>
              </a:rPr>
              <a:t> </a:t>
            </a:r>
            <a:r>
              <a:rPr sz="3450" spc="5" dirty="0">
                <a:solidFill>
                  <a:srgbClr val="FFFFFF"/>
                </a:solidFill>
                <a:latin typeface="MS PGothic"/>
                <a:cs typeface="MS PGothic"/>
              </a:rPr>
              <a:t>03-1234-1111</a:t>
            </a:r>
            <a:endParaRPr sz="3450" dirty="0">
              <a:latin typeface="MS PGothic"/>
              <a:cs typeface="MS PGothic"/>
            </a:endParaRPr>
          </a:p>
        </p:txBody>
      </p:sp>
      <p:sp>
        <p:nvSpPr>
          <p:cNvPr id="45" name="object 25"/>
          <p:cNvSpPr txBox="1">
            <a:spLocks noChangeAspect="1"/>
          </p:cNvSpPr>
          <p:nvPr/>
        </p:nvSpPr>
        <p:spPr>
          <a:xfrm>
            <a:off x="3888000" y="10046018"/>
            <a:ext cx="3420000" cy="136309"/>
          </a:xfrm>
          <a:prstGeom prst="rect">
            <a:avLst/>
          </a:prstGeom>
          <a:solidFill>
            <a:srgbClr val="FFFFFF"/>
          </a:solidFill>
        </p:spPr>
        <p:txBody>
          <a:bodyPr vert="horz" wrap="square" lIns="0" tIns="635" rIns="0" bIns="0" rtlCol="0">
            <a:spAutoFit/>
          </a:bodyPr>
          <a:lstStyle/>
          <a:p>
            <a:pPr marL="488950">
              <a:lnSpc>
                <a:spcPct val="100000"/>
              </a:lnSpc>
              <a:spcBef>
                <a:spcPts val="5"/>
              </a:spcBef>
            </a:pPr>
            <a:r>
              <a:rPr lang="ja-JP" altLang="en-US" sz="900" spc="-45" dirty="0" smtClean="0">
                <a:solidFill>
                  <a:srgbClr val="1E99D6"/>
                </a:solidFill>
                <a:latin typeface="MS PGothic"/>
                <a:cs typeface="MS PGothic"/>
              </a:rPr>
              <a:t>　</a:t>
            </a:r>
            <a:r>
              <a:rPr sz="900" spc="-45" dirty="0" err="1" smtClean="0">
                <a:solidFill>
                  <a:srgbClr val="1E99D6"/>
                </a:solidFill>
                <a:latin typeface="MS PGothic"/>
                <a:cs typeface="MS PGothic"/>
              </a:rPr>
              <a:t>まずは</a:t>
            </a:r>
            <a:r>
              <a:rPr sz="900" spc="-50" dirty="0" err="1">
                <a:solidFill>
                  <a:srgbClr val="1E99D6"/>
                </a:solidFill>
                <a:latin typeface="MS PGothic"/>
                <a:cs typeface="MS PGothic"/>
              </a:rPr>
              <a:t>、お気軽にお電話にてお問い合わせください</a:t>
            </a:r>
            <a:r>
              <a:rPr sz="900" spc="-50" dirty="0">
                <a:solidFill>
                  <a:srgbClr val="1E99D6"/>
                </a:solidFill>
                <a:latin typeface="MS PGothic"/>
                <a:cs typeface="MS PGothic"/>
              </a:rPr>
              <a:t>。</a:t>
            </a:r>
            <a:endParaRPr sz="900" dirty="0">
              <a:latin typeface="MS PGothic"/>
              <a:cs typeface="MS PGothic"/>
            </a:endParaRPr>
          </a:p>
        </p:txBody>
      </p:sp>
      <p:sp>
        <p:nvSpPr>
          <p:cNvPr id="46" name="object 23"/>
          <p:cNvSpPr txBox="1"/>
          <p:nvPr/>
        </p:nvSpPr>
        <p:spPr>
          <a:xfrm>
            <a:off x="4572000" y="10080000"/>
            <a:ext cx="97155" cy="523875"/>
          </a:xfrm>
          <a:prstGeom prst="rect">
            <a:avLst/>
          </a:prstGeom>
        </p:spPr>
        <p:txBody>
          <a:bodyPr vert="horz" wrap="square" lIns="0" tIns="15240" rIns="0" bIns="0" rtlCol="0">
            <a:spAutoFit/>
          </a:bodyPr>
          <a:lstStyle/>
          <a:p>
            <a:pPr>
              <a:lnSpc>
                <a:spcPct val="100000"/>
              </a:lnSpc>
              <a:spcBef>
                <a:spcPts val="120"/>
              </a:spcBef>
            </a:pPr>
            <a:r>
              <a:rPr sz="3250" dirty="0">
                <a:solidFill>
                  <a:srgbClr val="FFFFFF"/>
                </a:solidFill>
                <a:latin typeface="MS PGothic"/>
                <a:cs typeface="MS PGothic"/>
              </a:rPr>
              <a:t>:</a:t>
            </a:r>
            <a:endParaRPr sz="3250" dirty="0">
              <a:latin typeface="MS PGothic"/>
              <a:cs typeface="MS PGothic"/>
            </a:endParaRPr>
          </a:p>
        </p:txBody>
      </p:sp>
    </p:spTree>
    <p:extLst>
      <p:ext uri="{BB962C8B-B14F-4D97-AF65-F5344CB8AC3E}">
        <p14:creationId xmlns:p14="http://schemas.microsoft.com/office/powerpoint/2010/main" val="72580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213</Words>
  <Application>Microsoft Office PowerPoint</Application>
  <PresentationFormat>ユーザー設定</PresentationFormat>
  <Paragraphs>51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HG丸ｺﾞｼｯｸM-PRO</vt:lpstr>
      <vt:lpstr>MS PGothic</vt:lpstr>
      <vt:lpstr>MS PGothic</vt:lpstr>
      <vt:lpstr>News Gothic MT</vt:lpstr>
      <vt:lpstr>メイリオ</vt:lpstr>
      <vt:lpstr>Arial</vt:lpstr>
      <vt:lpstr>Calibri</vt:lpstr>
      <vt:lpstr>デザインの設定</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2017-01-20T02:56:24Z</dcterms:created>
  <dcterms:modified xsi:type="dcterms:W3CDTF">2018-04-20T04:06:49Z</dcterms:modified>
</cp:coreProperties>
</file>