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B5B6"/>
    <a:srgbClr val="0F0A07"/>
    <a:srgbClr val="595757"/>
    <a:srgbClr val="1D96D5"/>
    <a:srgbClr val="06509B"/>
    <a:srgbClr val="FFDE25"/>
    <a:srgbClr val="EA5E85"/>
    <a:srgbClr val="F7ED80"/>
    <a:srgbClr val="663300"/>
    <a:srgbClr val="7EC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0258" y="-84401"/>
            <a:ext cx="10944000" cy="1101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正方形/長方形 26"/>
          <p:cNvSpPr/>
          <p:nvPr/>
        </p:nvSpPr>
        <p:spPr>
          <a:xfrm>
            <a:off x="0" y="7174523"/>
            <a:ext cx="7775575" cy="3733190"/>
          </a:xfrm>
          <a:prstGeom prst="rect">
            <a:avLst/>
          </a:prstGeom>
          <a:solidFill>
            <a:srgbClr val="0F0A0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object 3"/>
          <p:cNvSpPr txBox="1"/>
          <p:nvPr/>
        </p:nvSpPr>
        <p:spPr>
          <a:xfrm>
            <a:off x="1055077" y="6022030"/>
            <a:ext cx="5990492" cy="2882328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R="30480" algn="ctr">
              <a:lnSpc>
                <a:spcPct val="100000"/>
              </a:lnSpc>
              <a:spcBef>
                <a:spcPts val="760"/>
              </a:spcBef>
            </a:pPr>
            <a:r>
              <a:rPr sz="1200" dirty="0">
                <a:solidFill>
                  <a:srgbClr val="A7A9AC"/>
                </a:solidFill>
                <a:latin typeface="PMingLiU"/>
                <a:cs typeface="PMingLiU"/>
              </a:rPr>
              <a:t>-</a:t>
            </a:r>
            <a:r>
              <a:rPr sz="1200" spc="5" dirty="0">
                <a:solidFill>
                  <a:srgbClr val="A7A9AC"/>
                </a:solidFill>
                <a:latin typeface="PMingLiU"/>
                <a:cs typeface="PMingLiU"/>
              </a:rPr>
              <a:t>ヨガの効能</a:t>
            </a:r>
            <a:r>
              <a:rPr sz="1200" dirty="0">
                <a:solidFill>
                  <a:srgbClr val="A7A9AC"/>
                </a:solidFill>
                <a:latin typeface="PMingLiU"/>
                <a:cs typeface="PMingLiU"/>
              </a:rPr>
              <a:t>-</a:t>
            </a:r>
            <a:endParaRPr sz="1200" dirty="0">
              <a:latin typeface="PMingLiU"/>
              <a:cs typeface="PMingLiU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</a:pPr>
            <a:r>
              <a:rPr sz="1200" spc="-300" dirty="0">
                <a:solidFill>
                  <a:srgbClr val="A7A9AC"/>
                </a:solidFill>
                <a:latin typeface="PMingLiU"/>
                <a:cs typeface="PMingLiU"/>
              </a:rPr>
              <a:t>・</a:t>
            </a:r>
            <a:r>
              <a:rPr sz="1200" dirty="0" err="1" smtClean="0">
                <a:solidFill>
                  <a:srgbClr val="A7A9AC"/>
                </a:solidFill>
                <a:latin typeface="PMingLiU"/>
                <a:cs typeface="PMingLiU"/>
              </a:rPr>
              <a:t>カラダの柔軟性が高まる効果がありインナーマッスルが鍛えられます</a:t>
            </a:r>
            <a:r>
              <a:rPr lang="ja-JP" altLang="en-US" sz="1200" dirty="0" err="1" smtClean="0">
                <a:solidFill>
                  <a:srgbClr val="A7A9AC"/>
                </a:solidFill>
                <a:latin typeface="PMingLiU"/>
                <a:cs typeface="PMingLiU"/>
              </a:rPr>
              <a:t>。</a:t>
            </a:r>
            <a:endParaRPr sz="1200" dirty="0">
              <a:latin typeface="PMingLiU"/>
              <a:cs typeface="PMingLiU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</a:pPr>
            <a:r>
              <a:rPr sz="1200" spc="-300" dirty="0">
                <a:solidFill>
                  <a:srgbClr val="A7A9AC"/>
                </a:solidFill>
                <a:latin typeface="PMingLiU"/>
                <a:cs typeface="PMingLiU"/>
              </a:rPr>
              <a:t>・</a:t>
            </a:r>
            <a:r>
              <a:rPr sz="1200" dirty="0" err="1">
                <a:solidFill>
                  <a:srgbClr val="A7A9AC"/>
                </a:solidFill>
                <a:latin typeface="PMingLiU"/>
                <a:cs typeface="PMingLiU"/>
              </a:rPr>
              <a:t>有酸素運動でダイエット効果があり基礎代謝がアップし</a:t>
            </a:r>
            <a:r>
              <a:rPr sz="1200" spc="-600" dirty="0" err="1">
                <a:solidFill>
                  <a:srgbClr val="A7A9AC"/>
                </a:solidFill>
                <a:latin typeface="PMingLiU"/>
                <a:cs typeface="PMingLiU"/>
              </a:rPr>
              <a:t>、</a:t>
            </a:r>
            <a:r>
              <a:rPr sz="1200" dirty="0" err="1" smtClean="0">
                <a:solidFill>
                  <a:srgbClr val="A7A9AC"/>
                </a:solidFill>
                <a:latin typeface="PMingLiU"/>
                <a:cs typeface="PMingLiU"/>
              </a:rPr>
              <a:t>正しい姿勢にもなりま</a:t>
            </a:r>
            <a:r>
              <a:rPr lang="ja-JP" altLang="en-US" sz="1200" dirty="0" smtClean="0">
                <a:solidFill>
                  <a:srgbClr val="A7A9AC"/>
                </a:solidFill>
                <a:latin typeface="PMingLiU"/>
                <a:cs typeface="PMingLiU"/>
              </a:rPr>
              <a:t>す。</a:t>
            </a:r>
            <a:endParaRPr sz="1200" dirty="0">
              <a:latin typeface="PMingLiU"/>
              <a:cs typeface="PMingLiU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</a:pPr>
            <a:r>
              <a:rPr sz="1200" spc="-300" dirty="0">
                <a:solidFill>
                  <a:srgbClr val="A7A9AC"/>
                </a:solidFill>
                <a:latin typeface="PMingLiU"/>
                <a:cs typeface="PMingLiU"/>
              </a:rPr>
              <a:t>・</a:t>
            </a:r>
            <a:r>
              <a:rPr sz="1200" dirty="0" err="1" smtClean="0">
                <a:solidFill>
                  <a:srgbClr val="A7A9AC"/>
                </a:solidFill>
                <a:latin typeface="PMingLiU"/>
                <a:cs typeface="PMingLiU"/>
              </a:rPr>
              <a:t>便秘解消の効果があり細いウエスト作りにも効果があります</a:t>
            </a:r>
            <a:r>
              <a:rPr lang="ja-JP" altLang="en-US" sz="1200" dirty="0" err="1" smtClean="0">
                <a:solidFill>
                  <a:srgbClr val="A7A9AC"/>
                </a:solidFill>
                <a:latin typeface="PMingLiU"/>
                <a:cs typeface="PMingLiU"/>
              </a:rPr>
              <a:t>。</a:t>
            </a:r>
            <a:endParaRPr sz="1200" dirty="0">
              <a:latin typeface="PMingLiU"/>
              <a:cs typeface="PMingLiU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</a:pPr>
            <a:r>
              <a:rPr sz="1200" spc="-300" dirty="0">
                <a:solidFill>
                  <a:srgbClr val="A7A9AC"/>
                </a:solidFill>
                <a:latin typeface="PMingLiU"/>
                <a:cs typeface="PMingLiU"/>
              </a:rPr>
              <a:t>・</a:t>
            </a:r>
            <a:r>
              <a:rPr sz="1200" dirty="0" err="1">
                <a:solidFill>
                  <a:srgbClr val="A7A9AC"/>
                </a:solidFill>
                <a:latin typeface="PMingLiU"/>
                <a:cs typeface="PMingLiU"/>
              </a:rPr>
              <a:t>血行を良くする効果があり冷え性</a:t>
            </a:r>
            <a:r>
              <a:rPr sz="1200" spc="-600" dirty="0" err="1">
                <a:solidFill>
                  <a:srgbClr val="A7A9AC"/>
                </a:solidFill>
                <a:latin typeface="PMingLiU"/>
                <a:cs typeface="PMingLiU"/>
              </a:rPr>
              <a:t>、</a:t>
            </a:r>
            <a:r>
              <a:rPr sz="1200" dirty="0" err="1" smtClean="0">
                <a:solidFill>
                  <a:srgbClr val="A7A9AC"/>
                </a:solidFill>
                <a:latin typeface="PMingLiU"/>
                <a:cs typeface="PMingLiU"/>
              </a:rPr>
              <a:t>肩こり対策にも有効です</a:t>
            </a:r>
            <a:r>
              <a:rPr lang="ja-JP" altLang="en-US" sz="1200" dirty="0" err="1" smtClean="0">
                <a:solidFill>
                  <a:srgbClr val="A7A9AC"/>
                </a:solidFill>
                <a:latin typeface="PMingLiU"/>
                <a:cs typeface="PMingLiU"/>
              </a:rPr>
              <a:t>。</a:t>
            </a:r>
            <a:endParaRPr sz="1200" dirty="0">
              <a:latin typeface="PMingLiU"/>
              <a:cs typeface="PMingLiU"/>
            </a:endParaRPr>
          </a:p>
          <a:p>
            <a:pPr algn="ctr">
              <a:lnSpc>
                <a:spcPct val="100000"/>
              </a:lnSpc>
              <a:spcBef>
                <a:spcPts val="660"/>
              </a:spcBef>
            </a:pPr>
            <a:r>
              <a:rPr sz="1200" spc="-300" dirty="0">
                <a:solidFill>
                  <a:srgbClr val="A7A9AC"/>
                </a:solidFill>
                <a:latin typeface="PMingLiU"/>
                <a:cs typeface="PMingLiU"/>
              </a:rPr>
              <a:t>・</a:t>
            </a:r>
            <a:r>
              <a:rPr sz="1200" dirty="0" err="1">
                <a:solidFill>
                  <a:srgbClr val="A7A9AC"/>
                </a:solidFill>
                <a:latin typeface="PMingLiU"/>
                <a:cs typeface="PMingLiU"/>
              </a:rPr>
              <a:t>リラックス効果がありストレス解消</a:t>
            </a:r>
            <a:r>
              <a:rPr sz="1200" spc="-600" dirty="0" err="1">
                <a:solidFill>
                  <a:srgbClr val="A7A9AC"/>
                </a:solidFill>
                <a:latin typeface="PMingLiU"/>
                <a:cs typeface="PMingLiU"/>
              </a:rPr>
              <a:t>、</a:t>
            </a:r>
            <a:r>
              <a:rPr sz="1200" dirty="0" err="1" smtClean="0">
                <a:solidFill>
                  <a:srgbClr val="A7A9AC"/>
                </a:solidFill>
                <a:latin typeface="PMingLiU"/>
                <a:cs typeface="PMingLiU"/>
              </a:rPr>
              <a:t>ヒーリング効果もあります</a:t>
            </a:r>
            <a:r>
              <a:rPr lang="ja-JP" altLang="en-US" sz="1200" dirty="0" err="1" smtClean="0">
                <a:solidFill>
                  <a:srgbClr val="A7A9AC"/>
                </a:solidFill>
                <a:latin typeface="PMingLiU"/>
                <a:cs typeface="PMingLiU"/>
              </a:rPr>
              <a:t>。</a:t>
            </a:r>
            <a:endParaRPr sz="1200" dirty="0">
              <a:latin typeface="PMingLiU"/>
              <a:cs typeface="PMingLiU"/>
            </a:endParaRPr>
          </a:p>
          <a:p>
            <a:pPr marL="1666239" marR="1607820" indent="-635" algn="ctr">
              <a:lnSpc>
                <a:spcPct val="120400"/>
              </a:lnSpc>
              <a:spcBef>
                <a:spcPts val="1760"/>
              </a:spcBef>
            </a:pPr>
            <a:r>
              <a:rPr sz="1800" dirty="0">
                <a:solidFill>
                  <a:srgbClr val="FFFFFF"/>
                </a:solidFill>
                <a:latin typeface="MS UI Gothic"/>
                <a:cs typeface="MS UI Gothic"/>
              </a:rPr>
              <a:t>毎週</a:t>
            </a:r>
            <a:r>
              <a:rPr sz="2100" baseline="5952" dirty="0">
                <a:solidFill>
                  <a:srgbClr val="FFFFFF"/>
                </a:solidFill>
                <a:latin typeface="MS UI Gothic"/>
                <a:cs typeface="MS UI Gothic"/>
              </a:rPr>
              <a:t>受講</a:t>
            </a:r>
            <a:r>
              <a:rPr sz="2100" spc="7" baseline="5952" dirty="0">
                <a:solidFill>
                  <a:srgbClr val="FFFFFF"/>
                </a:solidFill>
                <a:latin typeface="MS UI Gothic"/>
                <a:cs typeface="MS UI Gothic"/>
              </a:rPr>
              <a:t> </a:t>
            </a:r>
            <a:r>
              <a:rPr sz="2100" baseline="5952" dirty="0">
                <a:solidFill>
                  <a:srgbClr val="FFFFFF"/>
                </a:solidFill>
                <a:latin typeface="MS UI Gothic"/>
                <a:cs typeface="MS UI Gothic"/>
              </a:rPr>
              <a:t>月会費</a:t>
            </a:r>
            <a:r>
              <a:rPr sz="2100" spc="-150" baseline="5952" dirty="0">
                <a:solidFill>
                  <a:srgbClr val="FFFFFF"/>
                </a:solidFill>
                <a:latin typeface="MS UI Gothic"/>
                <a:cs typeface="MS UI Gothic"/>
              </a:rPr>
              <a:t> </a:t>
            </a:r>
            <a:r>
              <a:rPr sz="1800" spc="185" dirty="0">
                <a:solidFill>
                  <a:srgbClr val="FFFFFF"/>
                </a:solidFill>
                <a:latin typeface="MS UI Gothic"/>
                <a:cs typeface="MS UI Gothic"/>
              </a:rPr>
              <a:t>3,000</a:t>
            </a:r>
            <a:r>
              <a:rPr sz="1800" spc="-120" dirty="0">
                <a:solidFill>
                  <a:srgbClr val="FFFFFF"/>
                </a:solidFill>
                <a:latin typeface="MS UI Gothic"/>
                <a:cs typeface="MS UI Gothic"/>
              </a:rPr>
              <a:t> </a:t>
            </a:r>
            <a:r>
              <a:rPr sz="1800" dirty="0">
                <a:solidFill>
                  <a:srgbClr val="FFFFFF"/>
                </a:solidFill>
                <a:latin typeface="MS UI Gothic"/>
                <a:cs typeface="MS UI Gothic"/>
              </a:rPr>
              <a:t>円 </a:t>
            </a:r>
            <a:r>
              <a:rPr sz="1800" spc="600" dirty="0" smtClean="0">
                <a:solidFill>
                  <a:srgbClr val="FFFFFF"/>
                </a:solidFill>
                <a:latin typeface="MS UI Gothic"/>
                <a:cs typeface="MS UI Gothic"/>
              </a:rPr>
              <a:t>月</a:t>
            </a:r>
            <a:r>
              <a:rPr sz="1800" spc="75" dirty="0" smtClean="0">
                <a:solidFill>
                  <a:srgbClr val="FFFFFF"/>
                </a:solidFill>
                <a:latin typeface="MS UI Gothic"/>
                <a:cs typeface="MS UI Gothic"/>
              </a:rPr>
              <a:t>2</a:t>
            </a:r>
            <a:r>
              <a:rPr sz="1800" spc="-130" dirty="0" smtClean="0">
                <a:solidFill>
                  <a:srgbClr val="FFFFFF"/>
                </a:solidFill>
                <a:latin typeface="MS UI Gothic"/>
                <a:cs typeface="MS UI Gothic"/>
              </a:rPr>
              <a:t> </a:t>
            </a:r>
            <a:r>
              <a:rPr sz="1800" spc="-5" dirty="0" err="1" smtClean="0">
                <a:solidFill>
                  <a:srgbClr val="FFFFFF"/>
                </a:solidFill>
                <a:latin typeface="MS UI Gothic"/>
                <a:cs typeface="MS UI Gothic"/>
              </a:rPr>
              <a:t>回</a:t>
            </a:r>
            <a:r>
              <a:rPr sz="2100" baseline="5952" dirty="0" err="1" smtClean="0">
                <a:solidFill>
                  <a:srgbClr val="FFFFFF"/>
                </a:solidFill>
                <a:latin typeface="MS UI Gothic"/>
                <a:cs typeface="MS UI Gothic"/>
              </a:rPr>
              <a:t>受講</a:t>
            </a:r>
            <a:r>
              <a:rPr lang="en-US" sz="2100" baseline="5952" dirty="0" smtClean="0">
                <a:solidFill>
                  <a:srgbClr val="FFFFFF"/>
                </a:solidFill>
                <a:latin typeface="MS UI Gothic"/>
                <a:cs typeface="MS UI Gothic"/>
              </a:rPr>
              <a:t> </a:t>
            </a:r>
            <a:r>
              <a:rPr sz="2100" baseline="5952" dirty="0" err="1" smtClean="0">
                <a:solidFill>
                  <a:srgbClr val="FFFFFF"/>
                </a:solidFill>
                <a:latin typeface="MS UI Gothic"/>
                <a:cs typeface="MS UI Gothic"/>
              </a:rPr>
              <a:t>月会費</a:t>
            </a:r>
            <a:r>
              <a:rPr sz="2100" spc="-157" baseline="5952" dirty="0" smtClean="0">
                <a:solidFill>
                  <a:srgbClr val="FFFFFF"/>
                </a:solidFill>
                <a:latin typeface="MS UI Gothic"/>
                <a:cs typeface="MS UI Gothic"/>
              </a:rPr>
              <a:t> </a:t>
            </a:r>
            <a:r>
              <a:rPr sz="1800" spc="185" dirty="0">
                <a:solidFill>
                  <a:srgbClr val="FFFFFF"/>
                </a:solidFill>
                <a:latin typeface="MS UI Gothic"/>
                <a:cs typeface="MS UI Gothic"/>
              </a:rPr>
              <a:t>2,000</a:t>
            </a:r>
            <a:r>
              <a:rPr sz="1800" spc="-130" dirty="0">
                <a:solidFill>
                  <a:srgbClr val="FFFFFF"/>
                </a:solidFill>
                <a:latin typeface="MS UI Gothic"/>
                <a:cs typeface="MS UI Gothic"/>
              </a:rPr>
              <a:t> </a:t>
            </a:r>
            <a:r>
              <a:rPr sz="1800" dirty="0">
                <a:solidFill>
                  <a:srgbClr val="FFFFFF"/>
                </a:solidFill>
                <a:latin typeface="MS UI Gothic"/>
                <a:cs typeface="MS UI Gothic"/>
              </a:rPr>
              <a:t>円 </a:t>
            </a:r>
            <a:r>
              <a:rPr sz="1800" spc="90" dirty="0" err="1" smtClean="0">
                <a:solidFill>
                  <a:srgbClr val="FFFFFF"/>
                </a:solidFill>
                <a:latin typeface="MS UI Gothic"/>
                <a:cs typeface="MS UI Gothic"/>
              </a:rPr>
              <a:t>初回</a:t>
            </a:r>
            <a:r>
              <a:rPr sz="1800" spc="75" dirty="0" err="1" smtClean="0">
                <a:solidFill>
                  <a:srgbClr val="FFFFFF"/>
                </a:solidFill>
                <a:latin typeface="MS UI Gothic"/>
                <a:cs typeface="MS UI Gothic"/>
              </a:rPr>
              <a:t>の</a:t>
            </a:r>
            <a:r>
              <a:rPr sz="1800" spc="80" dirty="0" err="1" smtClean="0">
                <a:solidFill>
                  <a:srgbClr val="FFFFFF"/>
                </a:solidFill>
                <a:latin typeface="MS UI Gothic"/>
                <a:cs typeface="MS UI Gothic"/>
              </a:rPr>
              <a:t>み</a:t>
            </a:r>
            <a:r>
              <a:rPr sz="1800" spc="-215" dirty="0" smtClean="0">
                <a:solidFill>
                  <a:srgbClr val="FFFFFF"/>
                </a:solidFill>
                <a:latin typeface="MS UI Gothic"/>
                <a:cs typeface="MS UI Gothic"/>
              </a:rPr>
              <a:t> </a:t>
            </a:r>
            <a:r>
              <a:rPr sz="1800" spc="607" baseline="5952" dirty="0">
                <a:solidFill>
                  <a:srgbClr val="FFFFFF"/>
                </a:solidFill>
                <a:latin typeface="MS UI Gothic"/>
                <a:cs typeface="MS UI Gothic"/>
              </a:rPr>
              <a:t>1</a:t>
            </a:r>
            <a:r>
              <a:rPr sz="1800" spc="172" baseline="5952" dirty="0">
                <a:solidFill>
                  <a:srgbClr val="FFFFFF"/>
                </a:solidFill>
                <a:latin typeface="MS UI Gothic"/>
                <a:cs typeface="MS UI Gothic"/>
              </a:rPr>
              <a:t>回</a:t>
            </a:r>
            <a:r>
              <a:rPr sz="1800" spc="-22" baseline="5952" dirty="0">
                <a:solidFill>
                  <a:srgbClr val="FFFFFF"/>
                </a:solidFill>
                <a:latin typeface="MS UI Gothic"/>
                <a:cs typeface="MS UI Gothic"/>
              </a:rPr>
              <a:t> </a:t>
            </a:r>
            <a:r>
              <a:rPr sz="1800" spc="185" dirty="0">
                <a:solidFill>
                  <a:srgbClr val="FFFFFF"/>
                </a:solidFill>
                <a:latin typeface="MS UI Gothic"/>
                <a:cs typeface="MS UI Gothic"/>
              </a:rPr>
              <a:t>1,000</a:t>
            </a:r>
            <a:r>
              <a:rPr sz="1800" spc="-114" dirty="0">
                <a:solidFill>
                  <a:srgbClr val="FFFFFF"/>
                </a:solidFill>
                <a:latin typeface="MS UI Gothic"/>
                <a:cs typeface="MS UI Gothic"/>
              </a:rPr>
              <a:t> </a:t>
            </a:r>
            <a:r>
              <a:rPr sz="1800" dirty="0">
                <a:solidFill>
                  <a:srgbClr val="FFFFFF"/>
                </a:solidFill>
                <a:latin typeface="MS UI Gothic"/>
                <a:cs typeface="MS UI Gothic"/>
              </a:rPr>
              <a:t>円</a:t>
            </a:r>
            <a:endParaRPr sz="1800" dirty="0">
              <a:latin typeface="MS UI Gothic"/>
              <a:cs typeface="MS UI Gothic"/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4937760" y="9182751"/>
            <a:ext cx="2250830" cy="1152000"/>
          </a:xfrm>
          <a:prstGeom prst="rect">
            <a:avLst/>
          </a:prstGeom>
          <a:noFill/>
          <a:ln>
            <a:solidFill>
              <a:srgbClr val="B5B5B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>
                    <a:lumMod val="50000"/>
                  </a:schemeClr>
                </a:solidFill>
              </a:rPr>
              <a:t>地　図</a:t>
            </a:r>
            <a:endParaRPr kumimoji="1" lang="ja-JP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9" name="object 4"/>
          <p:cNvSpPr txBox="1"/>
          <p:nvPr/>
        </p:nvSpPr>
        <p:spPr>
          <a:xfrm>
            <a:off x="610968" y="9002927"/>
            <a:ext cx="2899410" cy="139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solidFill>
                  <a:srgbClr val="FFFFFF"/>
                </a:solidFill>
                <a:latin typeface="MS PGothic"/>
                <a:cs typeface="MS PGothic"/>
              </a:rPr>
              <a:t>ヨガアスクル</a:t>
            </a:r>
            <a:endParaRPr sz="21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400" dirty="0">
                <a:solidFill>
                  <a:srgbClr val="FFFFFF"/>
                </a:solidFill>
                <a:latin typeface="MS PGothic"/>
                <a:cs typeface="MS PGothic"/>
              </a:rPr>
              <a:t>ご予約・お問合せ</a:t>
            </a:r>
            <a:endParaRPr sz="1400" dirty="0">
              <a:latin typeface="MS PGothic"/>
              <a:cs typeface="MS PGothic"/>
            </a:endParaRPr>
          </a:p>
          <a:p>
            <a:pPr marL="12700" marR="5080">
              <a:lnSpc>
                <a:spcPct val="107200"/>
              </a:lnSpc>
            </a:pPr>
            <a:r>
              <a:rPr sz="1400" dirty="0">
                <a:solidFill>
                  <a:srgbClr val="FFFFFF"/>
                </a:solidFill>
                <a:latin typeface="MS PGothic"/>
                <a:cs typeface="MS PGothic"/>
              </a:rPr>
              <a:t>〒135-0061</a:t>
            </a:r>
            <a:r>
              <a:rPr sz="1400" spc="400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400" dirty="0">
                <a:solidFill>
                  <a:srgbClr val="FFFFFF"/>
                </a:solidFill>
                <a:latin typeface="MS PGothic"/>
                <a:cs typeface="MS PGothic"/>
              </a:rPr>
              <a:t>東京都江東区豊洲3-2-3  URL：http://www.askult.com/</a:t>
            </a:r>
            <a:endParaRPr sz="1400" dirty="0">
              <a:latin typeface="MS PGothic"/>
              <a:cs typeface="MS PGothic"/>
            </a:endParaRPr>
          </a:p>
          <a:p>
            <a:pPr marL="21590">
              <a:lnSpc>
                <a:spcPct val="100000"/>
              </a:lnSpc>
              <a:spcBef>
                <a:spcPts val="140"/>
              </a:spcBef>
            </a:pPr>
            <a:r>
              <a:rPr sz="2300" dirty="0">
                <a:solidFill>
                  <a:srgbClr val="BE1E2D"/>
                </a:solidFill>
                <a:latin typeface="MS UI Gothic"/>
                <a:cs typeface="MS UI Gothic"/>
              </a:rPr>
              <a:t>☎</a:t>
            </a:r>
            <a:r>
              <a:rPr sz="2300" spc="-5" dirty="0">
                <a:solidFill>
                  <a:srgbClr val="BE1E2D"/>
                </a:solidFill>
                <a:latin typeface="MS UI Gothic"/>
                <a:cs typeface="MS UI Gothic"/>
              </a:rPr>
              <a:t> </a:t>
            </a:r>
            <a:r>
              <a:rPr sz="2300" spc="10" dirty="0">
                <a:solidFill>
                  <a:srgbClr val="BE1E2D"/>
                </a:solidFill>
                <a:latin typeface="MS UI Gothic"/>
                <a:cs typeface="MS UI Gothic"/>
              </a:rPr>
              <a:t>03-1234-1111</a:t>
            </a:r>
            <a:endParaRPr sz="2300" dirty="0">
              <a:latin typeface="MS UI Gothic"/>
              <a:cs typeface="MS UI Gothic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924" y="1458791"/>
            <a:ext cx="3411221" cy="931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486" y="738554"/>
            <a:ext cx="576000" cy="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object 5"/>
          <p:cNvSpPr txBox="1">
            <a:spLocks/>
          </p:cNvSpPr>
          <p:nvPr/>
        </p:nvSpPr>
        <p:spPr>
          <a:xfrm>
            <a:off x="2980134" y="2623510"/>
            <a:ext cx="181848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7305">
              <a:spcBef>
                <a:spcPts val="100"/>
              </a:spcBef>
            </a:pPr>
            <a:r>
              <a:rPr lang="ja-JP" altLang="en-US" sz="3200" smtClean="0"/>
              <a:t>ヨガ教室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MS PGothic</vt:lpstr>
      <vt:lpstr>MS PGothic</vt:lpstr>
      <vt:lpstr>MS UI Gothic</vt:lpstr>
      <vt:lpstr>News Gothic MT</vt:lpstr>
      <vt:lpstr>PMingLiU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2018-04-23T09:15:37Z</dcterms:modified>
</cp:coreProperties>
</file>