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4B5A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3191" cy="10904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33" y="3785709"/>
            <a:ext cx="1072898" cy="1984252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3350" y="3785709"/>
            <a:ext cx="1072898" cy="198425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33" y="9353352"/>
            <a:ext cx="6909830" cy="1130810"/>
          </a:xfrm>
          <a:prstGeom prst="rect">
            <a:avLst/>
          </a:prstGeom>
        </p:spPr>
      </p:pic>
      <p:grpSp>
        <p:nvGrpSpPr>
          <p:cNvPr id="72" name="グループ化 71"/>
          <p:cNvGrpSpPr/>
          <p:nvPr/>
        </p:nvGrpSpPr>
        <p:grpSpPr>
          <a:xfrm>
            <a:off x="418808" y="440349"/>
            <a:ext cx="2648717" cy="2956566"/>
            <a:chOff x="418808" y="440349"/>
            <a:chExt cx="2648717" cy="2956566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808" y="440349"/>
              <a:ext cx="2648717" cy="2956566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254" y="829896"/>
              <a:ext cx="2090932" cy="2234189"/>
            </a:xfrm>
            <a:prstGeom prst="rect">
              <a:avLst/>
            </a:prstGeom>
          </p:spPr>
        </p:pic>
      </p:grpSp>
      <p:grpSp>
        <p:nvGrpSpPr>
          <p:cNvPr id="21" name="グループ化 20"/>
          <p:cNvGrpSpPr/>
          <p:nvPr/>
        </p:nvGrpSpPr>
        <p:grpSpPr>
          <a:xfrm>
            <a:off x="4396140" y="478042"/>
            <a:ext cx="2913894" cy="2956566"/>
            <a:chOff x="4396140" y="478042"/>
            <a:chExt cx="2913894" cy="2956566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6140" y="478042"/>
              <a:ext cx="2913894" cy="2956566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7460" y="1226042"/>
              <a:ext cx="2319533" cy="1417323"/>
            </a:xfrm>
            <a:prstGeom prst="rect">
              <a:avLst/>
            </a:prstGeom>
          </p:spPr>
        </p:pic>
      </p:grpSp>
      <p:grpSp>
        <p:nvGrpSpPr>
          <p:cNvPr id="76" name="グループ化 75"/>
          <p:cNvGrpSpPr/>
          <p:nvPr/>
        </p:nvGrpSpPr>
        <p:grpSpPr>
          <a:xfrm>
            <a:off x="438928" y="5895908"/>
            <a:ext cx="2228093" cy="3313183"/>
            <a:chOff x="438928" y="5895908"/>
            <a:chExt cx="2228093" cy="3313183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8928" y="5895908"/>
              <a:ext cx="2228093" cy="3313183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553" y="6046707"/>
              <a:ext cx="1749556" cy="2983998"/>
            </a:xfrm>
            <a:prstGeom prst="rect">
              <a:avLst/>
            </a:prstGeom>
          </p:spPr>
        </p:pic>
      </p:grpSp>
      <p:grpSp>
        <p:nvGrpSpPr>
          <p:cNvPr id="73" name="グループ化 72"/>
          <p:cNvGrpSpPr/>
          <p:nvPr/>
        </p:nvGrpSpPr>
        <p:grpSpPr>
          <a:xfrm>
            <a:off x="2750212" y="5895908"/>
            <a:ext cx="4565913" cy="1653523"/>
            <a:chOff x="2750212" y="5895908"/>
            <a:chExt cx="4565913" cy="1653523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0212" y="5895908"/>
              <a:ext cx="4565913" cy="1618491"/>
            </a:xfrm>
            <a:prstGeom prst="rect">
              <a:avLst/>
            </a:prstGeom>
          </p:spPr>
        </p:pic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7105" y="6004092"/>
              <a:ext cx="3587503" cy="1545339"/>
            </a:xfrm>
            <a:prstGeom prst="rect">
              <a:avLst/>
            </a:prstGeom>
          </p:spPr>
        </p:pic>
      </p:grpSp>
      <p:grpSp>
        <p:nvGrpSpPr>
          <p:cNvPr id="75" name="グループ化 74"/>
          <p:cNvGrpSpPr/>
          <p:nvPr/>
        </p:nvGrpSpPr>
        <p:grpSpPr>
          <a:xfrm>
            <a:off x="2750212" y="7604876"/>
            <a:ext cx="2231141" cy="1618491"/>
            <a:chOff x="2750212" y="7604876"/>
            <a:chExt cx="2231141" cy="1618491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0212" y="7604876"/>
              <a:ext cx="2231141" cy="1618491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24752" y="7740813"/>
              <a:ext cx="838202" cy="1353315"/>
            </a:xfrm>
            <a:prstGeom prst="rect">
              <a:avLst/>
            </a:prstGeom>
          </p:spPr>
        </p:pic>
      </p:grpSp>
      <p:grpSp>
        <p:nvGrpSpPr>
          <p:cNvPr id="74" name="グループ化 73"/>
          <p:cNvGrpSpPr/>
          <p:nvPr/>
        </p:nvGrpSpPr>
        <p:grpSpPr>
          <a:xfrm>
            <a:off x="5074051" y="7604876"/>
            <a:ext cx="2231141" cy="1618491"/>
            <a:chOff x="5074051" y="7604876"/>
            <a:chExt cx="2231141" cy="1618491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4051" y="7604876"/>
              <a:ext cx="2231141" cy="1618491"/>
            </a:xfrm>
            <a:prstGeom prst="rect">
              <a:avLst/>
            </a:prstGeom>
          </p:spPr>
        </p:pic>
        <p:pic>
          <p:nvPicPr>
            <p:cNvPr id="18" name="図 17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93310" y="7740813"/>
              <a:ext cx="1255779" cy="1295403"/>
            </a:xfrm>
            <a:prstGeom prst="rect">
              <a:avLst/>
            </a:prstGeom>
          </p:spPr>
        </p:pic>
      </p:grpSp>
      <p:pic>
        <p:nvPicPr>
          <p:cNvPr id="19" name="図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026" y="360957"/>
            <a:ext cx="2197612" cy="358445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723" y="3555842"/>
            <a:ext cx="4773178" cy="2173228"/>
          </a:xfrm>
          <a:prstGeom prst="rect">
            <a:avLst/>
          </a:prstGeom>
        </p:spPr>
      </p:pic>
      <p:sp>
        <p:nvSpPr>
          <p:cNvPr id="24" name="object 7"/>
          <p:cNvSpPr txBox="1"/>
          <p:nvPr/>
        </p:nvSpPr>
        <p:spPr>
          <a:xfrm>
            <a:off x="573100" y="4043522"/>
            <a:ext cx="539763" cy="1332000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107000"/>
              </a:lnSpc>
            </a:pPr>
            <a:r>
              <a:rPr sz="1600" spc="1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ご高齢者さま</a:t>
            </a:r>
            <a:endParaRPr sz="1600" spc="100" dirty="0">
              <a:latin typeface="HGP創英角ｺﾞｼｯｸUB"/>
              <a:cs typeface="HGP創英角ｺﾞｼｯｸUB"/>
            </a:endParaRPr>
          </a:p>
          <a:p>
            <a:pPr marL="12700">
              <a:lnSpc>
                <a:spcPct val="107000"/>
              </a:lnSpc>
              <a:spcBef>
                <a:spcPts val="135"/>
              </a:spcBef>
            </a:pPr>
            <a:r>
              <a:rPr sz="1600" spc="1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お助けします</a:t>
            </a:r>
            <a:endParaRPr sz="1600" spc="100" dirty="0">
              <a:latin typeface="HGP創英角ｺﾞｼｯｸUB"/>
              <a:cs typeface="HGP創英角ｺﾞｼｯｸUB"/>
            </a:endParaRPr>
          </a:p>
        </p:txBody>
      </p:sp>
      <p:sp>
        <p:nvSpPr>
          <p:cNvPr id="25" name="object 8"/>
          <p:cNvSpPr txBox="1"/>
          <p:nvPr/>
        </p:nvSpPr>
        <p:spPr>
          <a:xfrm>
            <a:off x="6281759" y="4157579"/>
            <a:ext cx="950453" cy="1224000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65000"/>
              </a:lnSpc>
            </a:pPr>
            <a:r>
              <a:rPr sz="1600" spc="1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女性の</a:t>
            </a:r>
            <a:endParaRPr sz="1600" spc="100" dirty="0">
              <a:latin typeface="HGP創英角ｺﾞｼｯｸUB"/>
              <a:cs typeface="HGP創英角ｺﾞｼｯｸUB"/>
            </a:endParaRPr>
          </a:p>
          <a:p>
            <a:pPr marL="12700" marR="5080">
              <a:lnSpc>
                <a:spcPct val="107000"/>
              </a:lnSpc>
            </a:pPr>
            <a:r>
              <a:rPr sz="1600" spc="100" dirty="0">
                <a:solidFill>
                  <a:srgbClr val="FFFFFF"/>
                </a:solidFill>
                <a:latin typeface="HGP創英角ｺﾞｼｯｸUB"/>
                <a:cs typeface="HGP創英角ｺﾞｼｯｸUB"/>
              </a:rPr>
              <a:t>一人暮らし応援します</a:t>
            </a:r>
            <a:endParaRPr sz="1600" spc="100" dirty="0">
              <a:latin typeface="HGP創英角ｺﾞｼｯｸUB"/>
              <a:cs typeface="HGP創英角ｺﾞｼｯｸUB"/>
            </a:endParaRPr>
          </a:p>
        </p:txBody>
      </p:sp>
      <p:sp>
        <p:nvSpPr>
          <p:cNvPr id="26" name="object 9"/>
          <p:cNvSpPr txBox="1"/>
          <p:nvPr/>
        </p:nvSpPr>
        <p:spPr>
          <a:xfrm>
            <a:off x="4985829" y="705572"/>
            <a:ext cx="1656000" cy="1026794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/>
          <a:p>
            <a:pPr marR="5080">
              <a:lnSpc>
                <a:spcPct val="101699"/>
              </a:lnSpc>
              <a:spcBef>
                <a:spcPts val="45"/>
              </a:spcBef>
            </a:pPr>
            <a:r>
              <a:rPr sz="3250" spc="-95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引</a:t>
            </a:r>
            <a:r>
              <a:rPr sz="3250" spc="-275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越</a:t>
            </a:r>
            <a:r>
              <a:rPr sz="3250" spc="0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しの </a:t>
            </a:r>
            <a:r>
              <a:rPr sz="3250" spc="-65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手</a:t>
            </a:r>
            <a:r>
              <a:rPr sz="3250" spc="-105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伝い</a:t>
            </a:r>
            <a:endParaRPr sz="3250" dirty="0">
              <a:latin typeface="HG丸ｺﾞｼｯｸM-PRO"/>
              <a:cs typeface="HG丸ｺﾞｼｯｸM-PRO"/>
            </a:endParaRPr>
          </a:p>
        </p:txBody>
      </p:sp>
      <p:sp>
        <p:nvSpPr>
          <p:cNvPr id="29" name="object 12"/>
          <p:cNvSpPr txBox="1">
            <a:spLocks/>
          </p:cNvSpPr>
          <p:nvPr/>
        </p:nvSpPr>
        <p:spPr>
          <a:xfrm>
            <a:off x="985657" y="705572"/>
            <a:ext cx="2053518" cy="968855"/>
          </a:xfrm>
          <a:prstGeom prst="rect">
            <a:avLst/>
          </a:prstGeom>
        </p:spPr>
        <p:txBody>
          <a:bodyPr vert="horz" wrap="square" lIns="0" tIns="5715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R="5080">
              <a:lnSpc>
                <a:spcPct val="101699"/>
              </a:lnSpc>
              <a:spcBef>
                <a:spcPts val="45"/>
              </a:spcBef>
            </a:pPr>
            <a:r>
              <a:rPr lang="ja-JP" altLang="en-US" sz="3250" spc="-100" dirty="0" smtClean="0">
                <a:solidFill>
                  <a:srgbClr val="944B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家の掃除 草刈り</a:t>
            </a:r>
            <a:endParaRPr lang="ja-JP" altLang="en-US" sz="3250" spc="-100" dirty="0">
              <a:solidFill>
                <a:srgbClr val="944B5A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0" name="object 13"/>
          <p:cNvSpPr txBox="1"/>
          <p:nvPr/>
        </p:nvSpPr>
        <p:spPr>
          <a:xfrm>
            <a:off x="3483881" y="6426052"/>
            <a:ext cx="2045722" cy="51424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3250" spc="-220" dirty="0" smtClean="0">
                <a:solidFill>
                  <a:srgbClr val="944B5A"/>
                </a:solidFill>
                <a:latin typeface="HG丸ｺﾞｼｯｸM-PRO"/>
                <a:cs typeface="HG丸ｺﾞｼｯｸM-PRO"/>
              </a:rPr>
              <a:t>犬の</a:t>
            </a:r>
            <a:r>
              <a:rPr lang="ja-JP" altLang="en-US" sz="3250" spc="-220" dirty="0" smtClean="0">
                <a:solidFill>
                  <a:srgbClr val="944B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散歩</a:t>
            </a:r>
            <a:endParaRPr lang="ja-JP" altLang="en-US" sz="3250" spc="-220" dirty="0">
              <a:solidFill>
                <a:srgbClr val="944B5A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</p:txBody>
      </p:sp>
      <p:sp>
        <p:nvSpPr>
          <p:cNvPr id="32" name="object 15"/>
          <p:cNvSpPr txBox="1"/>
          <p:nvPr/>
        </p:nvSpPr>
        <p:spPr>
          <a:xfrm>
            <a:off x="4985551" y="2300939"/>
            <a:ext cx="2038350" cy="5232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3250" spc="-130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不</a:t>
            </a:r>
            <a:r>
              <a:rPr sz="3250" spc="-85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用</a:t>
            </a:r>
            <a:r>
              <a:rPr sz="3250" spc="-60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品</a:t>
            </a:r>
            <a:r>
              <a:rPr sz="3250" spc="-55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回</a:t>
            </a:r>
            <a:r>
              <a:rPr sz="3250" spc="5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収</a:t>
            </a:r>
            <a:endParaRPr sz="3250">
              <a:latin typeface="HG丸ｺﾞｼｯｸM-PRO"/>
              <a:cs typeface="HG丸ｺﾞｼｯｸM-PRO"/>
            </a:endParaRPr>
          </a:p>
        </p:txBody>
      </p:sp>
      <p:sp>
        <p:nvSpPr>
          <p:cNvPr id="33" name="object 16"/>
          <p:cNvSpPr txBox="1"/>
          <p:nvPr/>
        </p:nvSpPr>
        <p:spPr>
          <a:xfrm>
            <a:off x="985242" y="2300939"/>
            <a:ext cx="1635125" cy="52324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sz="3250" spc="-130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害</a:t>
            </a:r>
            <a:r>
              <a:rPr sz="3250" spc="-65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虫</a:t>
            </a:r>
            <a:r>
              <a:rPr sz="3250" spc="-60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駆</a:t>
            </a:r>
            <a:r>
              <a:rPr sz="3250" spc="5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除</a:t>
            </a:r>
            <a:endParaRPr sz="3250" dirty="0">
              <a:latin typeface="HG丸ｺﾞｼｯｸM-PRO"/>
              <a:cs typeface="HG丸ｺﾞｼｯｸM-PRO"/>
            </a:endParaRPr>
          </a:p>
        </p:txBody>
      </p:sp>
      <p:sp>
        <p:nvSpPr>
          <p:cNvPr id="35" name="object 18"/>
          <p:cNvSpPr/>
          <p:nvPr/>
        </p:nvSpPr>
        <p:spPr>
          <a:xfrm>
            <a:off x="641711" y="797508"/>
            <a:ext cx="336550" cy="320040"/>
          </a:xfrm>
          <a:custGeom>
            <a:avLst/>
            <a:gdLst/>
            <a:ahLst/>
            <a:cxnLst/>
            <a:rect l="l" t="t" r="r" b="b"/>
            <a:pathLst>
              <a:path w="336550" h="320040">
                <a:moveTo>
                  <a:pt x="336346" y="122186"/>
                </a:moveTo>
                <a:lnTo>
                  <a:pt x="0" y="122186"/>
                </a:lnTo>
                <a:lnTo>
                  <a:pt x="103924" y="197700"/>
                </a:lnTo>
                <a:lnTo>
                  <a:pt x="64236" y="319887"/>
                </a:lnTo>
                <a:lnTo>
                  <a:pt x="168173" y="244373"/>
                </a:lnTo>
                <a:lnTo>
                  <a:pt x="247574" y="244373"/>
                </a:lnTo>
                <a:lnTo>
                  <a:pt x="232410" y="197700"/>
                </a:lnTo>
                <a:lnTo>
                  <a:pt x="336346" y="122186"/>
                </a:lnTo>
                <a:close/>
              </a:path>
              <a:path w="336550" h="320040">
                <a:moveTo>
                  <a:pt x="247574" y="244373"/>
                </a:moveTo>
                <a:lnTo>
                  <a:pt x="168173" y="244373"/>
                </a:lnTo>
                <a:lnTo>
                  <a:pt x="272110" y="319887"/>
                </a:lnTo>
                <a:lnTo>
                  <a:pt x="247574" y="244373"/>
                </a:lnTo>
                <a:close/>
              </a:path>
              <a:path w="336550" h="320040">
                <a:moveTo>
                  <a:pt x="168173" y="0"/>
                </a:moveTo>
                <a:lnTo>
                  <a:pt x="128473" y="122186"/>
                </a:lnTo>
                <a:lnTo>
                  <a:pt x="207873" y="122186"/>
                </a:lnTo>
                <a:lnTo>
                  <a:pt x="168173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19"/>
          <p:cNvSpPr/>
          <p:nvPr/>
        </p:nvSpPr>
        <p:spPr>
          <a:xfrm>
            <a:off x="4608093" y="797508"/>
            <a:ext cx="336550" cy="320040"/>
          </a:xfrm>
          <a:custGeom>
            <a:avLst/>
            <a:gdLst/>
            <a:ahLst/>
            <a:cxnLst/>
            <a:rect l="l" t="t" r="r" b="b"/>
            <a:pathLst>
              <a:path w="336550" h="320040">
                <a:moveTo>
                  <a:pt x="336334" y="122186"/>
                </a:moveTo>
                <a:lnTo>
                  <a:pt x="0" y="122186"/>
                </a:lnTo>
                <a:lnTo>
                  <a:pt x="103924" y="197700"/>
                </a:lnTo>
                <a:lnTo>
                  <a:pt x="64223" y="319887"/>
                </a:lnTo>
                <a:lnTo>
                  <a:pt x="168173" y="244373"/>
                </a:lnTo>
                <a:lnTo>
                  <a:pt x="247574" y="244373"/>
                </a:lnTo>
                <a:lnTo>
                  <a:pt x="232410" y="197700"/>
                </a:lnTo>
                <a:lnTo>
                  <a:pt x="336334" y="122186"/>
                </a:lnTo>
                <a:close/>
              </a:path>
              <a:path w="336550" h="320040">
                <a:moveTo>
                  <a:pt x="247574" y="244373"/>
                </a:moveTo>
                <a:lnTo>
                  <a:pt x="168173" y="244373"/>
                </a:lnTo>
                <a:lnTo>
                  <a:pt x="272110" y="319887"/>
                </a:lnTo>
                <a:lnTo>
                  <a:pt x="247574" y="244373"/>
                </a:lnTo>
                <a:close/>
              </a:path>
              <a:path w="336550" h="320040">
                <a:moveTo>
                  <a:pt x="168173" y="0"/>
                </a:moveTo>
                <a:lnTo>
                  <a:pt x="128473" y="122186"/>
                </a:lnTo>
                <a:lnTo>
                  <a:pt x="207873" y="122186"/>
                </a:lnTo>
                <a:lnTo>
                  <a:pt x="168173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20"/>
          <p:cNvSpPr/>
          <p:nvPr/>
        </p:nvSpPr>
        <p:spPr>
          <a:xfrm>
            <a:off x="641711" y="2391668"/>
            <a:ext cx="336550" cy="320040"/>
          </a:xfrm>
          <a:custGeom>
            <a:avLst/>
            <a:gdLst/>
            <a:ahLst/>
            <a:cxnLst/>
            <a:rect l="l" t="t" r="r" b="b"/>
            <a:pathLst>
              <a:path w="336550" h="320039">
                <a:moveTo>
                  <a:pt x="336346" y="122186"/>
                </a:moveTo>
                <a:lnTo>
                  <a:pt x="0" y="122186"/>
                </a:lnTo>
                <a:lnTo>
                  <a:pt x="103924" y="197700"/>
                </a:lnTo>
                <a:lnTo>
                  <a:pt x="64236" y="319887"/>
                </a:lnTo>
                <a:lnTo>
                  <a:pt x="168173" y="244373"/>
                </a:lnTo>
                <a:lnTo>
                  <a:pt x="247574" y="244373"/>
                </a:lnTo>
                <a:lnTo>
                  <a:pt x="232410" y="197700"/>
                </a:lnTo>
                <a:lnTo>
                  <a:pt x="336346" y="122186"/>
                </a:lnTo>
                <a:close/>
              </a:path>
              <a:path w="336550" h="320039">
                <a:moveTo>
                  <a:pt x="247574" y="244373"/>
                </a:moveTo>
                <a:lnTo>
                  <a:pt x="168173" y="244373"/>
                </a:lnTo>
                <a:lnTo>
                  <a:pt x="272110" y="319887"/>
                </a:lnTo>
                <a:lnTo>
                  <a:pt x="247574" y="244373"/>
                </a:lnTo>
                <a:close/>
              </a:path>
              <a:path w="336550" h="320039">
                <a:moveTo>
                  <a:pt x="168173" y="0"/>
                </a:moveTo>
                <a:lnTo>
                  <a:pt x="128473" y="122186"/>
                </a:lnTo>
                <a:lnTo>
                  <a:pt x="207873" y="122186"/>
                </a:lnTo>
                <a:lnTo>
                  <a:pt x="168173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21"/>
          <p:cNvSpPr/>
          <p:nvPr/>
        </p:nvSpPr>
        <p:spPr>
          <a:xfrm>
            <a:off x="685944" y="6187697"/>
            <a:ext cx="336550" cy="320040"/>
          </a:xfrm>
          <a:custGeom>
            <a:avLst/>
            <a:gdLst/>
            <a:ahLst/>
            <a:cxnLst/>
            <a:rect l="l" t="t" r="r" b="b"/>
            <a:pathLst>
              <a:path w="336550" h="320040">
                <a:moveTo>
                  <a:pt x="336346" y="122173"/>
                </a:moveTo>
                <a:lnTo>
                  <a:pt x="0" y="122173"/>
                </a:lnTo>
                <a:lnTo>
                  <a:pt x="103936" y="197688"/>
                </a:lnTo>
                <a:lnTo>
                  <a:pt x="64236" y="319874"/>
                </a:lnTo>
                <a:lnTo>
                  <a:pt x="168173" y="244373"/>
                </a:lnTo>
                <a:lnTo>
                  <a:pt x="247578" y="244373"/>
                </a:lnTo>
                <a:lnTo>
                  <a:pt x="232410" y="197688"/>
                </a:lnTo>
                <a:lnTo>
                  <a:pt x="336346" y="122173"/>
                </a:lnTo>
                <a:close/>
              </a:path>
              <a:path w="336550" h="320040">
                <a:moveTo>
                  <a:pt x="247578" y="244373"/>
                </a:moveTo>
                <a:lnTo>
                  <a:pt x="168173" y="244373"/>
                </a:lnTo>
                <a:lnTo>
                  <a:pt x="272110" y="319874"/>
                </a:lnTo>
                <a:lnTo>
                  <a:pt x="247578" y="244373"/>
                </a:lnTo>
                <a:close/>
              </a:path>
              <a:path w="336550" h="320040">
                <a:moveTo>
                  <a:pt x="168173" y="0"/>
                </a:moveTo>
                <a:lnTo>
                  <a:pt x="128473" y="122173"/>
                </a:lnTo>
                <a:lnTo>
                  <a:pt x="207873" y="122173"/>
                </a:lnTo>
                <a:lnTo>
                  <a:pt x="168173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23"/>
          <p:cNvSpPr/>
          <p:nvPr/>
        </p:nvSpPr>
        <p:spPr>
          <a:xfrm>
            <a:off x="3048219" y="6530002"/>
            <a:ext cx="336550" cy="320040"/>
          </a:xfrm>
          <a:custGeom>
            <a:avLst/>
            <a:gdLst/>
            <a:ahLst/>
            <a:cxnLst/>
            <a:rect l="l" t="t" r="r" b="b"/>
            <a:pathLst>
              <a:path w="336550" h="320040">
                <a:moveTo>
                  <a:pt x="336346" y="122174"/>
                </a:moveTo>
                <a:lnTo>
                  <a:pt x="0" y="122174"/>
                </a:lnTo>
                <a:lnTo>
                  <a:pt x="103924" y="197688"/>
                </a:lnTo>
                <a:lnTo>
                  <a:pt x="64236" y="319874"/>
                </a:lnTo>
                <a:lnTo>
                  <a:pt x="168173" y="244373"/>
                </a:lnTo>
                <a:lnTo>
                  <a:pt x="247578" y="244373"/>
                </a:lnTo>
                <a:lnTo>
                  <a:pt x="232409" y="197688"/>
                </a:lnTo>
                <a:lnTo>
                  <a:pt x="336346" y="122174"/>
                </a:lnTo>
                <a:close/>
              </a:path>
              <a:path w="336550" h="320040">
                <a:moveTo>
                  <a:pt x="247578" y="244373"/>
                </a:moveTo>
                <a:lnTo>
                  <a:pt x="168173" y="244373"/>
                </a:lnTo>
                <a:lnTo>
                  <a:pt x="272110" y="319874"/>
                </a:lnTo>
                <a:lnTo>
                  <a:pt x="247578" y="244373"/>
                </a:lnTo>
                <a:close/>
              </a:path>
              <a:path w="336550" h="320040">
                <a:moveTo>
                  <a:pt x="168173" y="0"/>
                </a:moveTo>
                <a:lnTo>
                  <a:pt x="128473" y="122174"/>
                </a:lnTo>
                <a:lnTo>
                  <a:pt x="207873" y="122174"/>
                </a:lnTo>
                <a:lnTo>
                  <a:pt x="168173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24"/>
          <p:cNvSpPr/>
          <p:nvPr/>
        </p:nvSpPr>
        <p:spPr>
          <a:xfrm>
            <a:off x="2898830" y="7856147"/>
            <a:ext cx="248183" cy="23602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27"/>
          <p:cNvSpPr/>
          <p:nvPr/>
        </p:nvSpPr>
        <p:spPr>
          <a:xfrm>
            <a:off x="5281433" y="7856147"/>
            <a:ext cx="248170" cy="236029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28"/>
          <p:cNvSpPr/>
          <p:nvPr/>
        </p:nvSpPr>
        <p:spPr>
          <a:xfrm>
            <a:off x="4608093" y="2391668"/>
            <a:ext cx="336550" cy="320040"/>
          </a:xfrm>
          <a:custGeom>
            <a:avLst/>
            <a:gdLst/>
            <a:ahLst/>
            <a:cxnLst/>
            <a:rect l="l" t="t" r="r" b="b"/>
            <a:pathLst>
              <a:path w="336550" h="320039">
                <a:moveTo>
                  <a:pt x="336334" y="122186"/>
                </a:moveTo>
                <a:lnTo>
                  <a:pt x="0" y="122186"/>
                </a:lnTo>
                <a:lnTo>
                  <a:pt x="103924" y="197700"/>
                </a:lnTo>
                <a:lnTo>
                  <a:pt x="64223" y="319887"/>
                </a:lnTo>
                <a:lnTo>
                  <a:pt x="168173" y="244373"/>
                </a:lnTo>
                <a:lnTo>
                  <a:pt x="247574" y="244373"/>
                </a:lnTo>
                <a:lnTo>
                  <a:pt x="232410" y="197700"/>
                </a:lnTo>
                <a:lnTo>
                  <a:pt x="336334" y="122186"/>
                </a:lnTo>
                <a:close/>
              </a:path>
              <a:path w="336550" h="320039">
                <a:moveTo>
                  <a:pt x="247574" y="244373"/>
                </a:moveTo>
                <a:lnTo>
                  <a:pt x="168173" y="244373"/>
                </a:lnTo>
                <a:lnTo>
                  <a:pt x="272110" y="319887"/>
                </a:lnTo>
                <a:lnTo>
                  <a:pt x="247574" y="244373"/>
                </a:lnTo>
                <a:close/>
              </a:path>
              <a:path w="336550" h="320039">
                <a:moveTo>
                  <a:pt x="168173" y="0"/>
                </a:moveTo>
                <a:lnTo>
                  <a:pt x="128473" y="122186"/>
                </a:lnTo>
                <a:lnTo>
                  <a:pt x="207873" y="122186"/>
                </a:lnTo>
                <a:lnTo>
                  <a:pt x="168173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30"/>
          <p:cNvSpPr txBox="1"/>
          <p:nvPr/>
        </p:nvSpPr>
        <p:spPr>
          <a:xfrm>
            <a:off x="752472" y="2817775"/>
            <a:ext cx="1800000" cy="4038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30"/>
              </a:spcBef>
            </a:pPr>
            <a:r>
              <a:rPr sz="2450" spc="-10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0,000</a:t>
            </a:r>
            <a:r>
              <a:rPr sz="2450" spc="-465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112" baseline="9803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円〜</a:t>
            </a:r>
            <a:endParaRPr sz="2550" baseline="9803" dirty="0">
              <a:latin typeface="HGP創英角ｺﾞｼｯｸUB"/>
              <a:cs typeface="HGP創英角ｺﾞｼｯｸUB"/>
            </a:endParaRPr>
          </a:p>
        </p:txBody>
      </p:sp>
      <p:sp>
        <p:nvSpPr>
          <p:cNvPr id="45" name="object 31"/>
          <p:cNvSpPr txBox="1"/>
          <p:nvPr/>
        </p:nvSpPr>
        <p:spPr>
          <a:xfrm>
            <a:off x="1016880" y="6065138"/>
            <a:ext cx="1568450" cy="10272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3250" spc="-60" dirty="0">
                <a:solidFill>
                  <a:srgbClr val="944B5A"/>
                </a:solidFill>
                <a:latin typeface="HG丸ｺﾞｼｯｸM-PRO"/>
                <a:cs typeface="HG丸ｺﾞｼｯｸM-PRO"/>
              </a:rPr>
              <a:t>家電</a:t>
            </a:r>
            <a:endParaRPr sz="3250" dirty="0">
              <a:latin typeface="HG丸ｺﾞｼｯｸM-PRO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3250" spc="-375" dirty="0" smtClean="0">
                <a:solidFill>
                  <a:srgbClr val="944B5A"/>
                </a:solidFill>
                <a:latin typeface="HG丸ｺﾞｼｯｸM-PRO"/>
                <a:cs typeface="HG丸ｺﾞｼｯｸM-PRO"/>
              </a:rPr>
              <a:t>ト</a:t>
            </a:r>
            <a:r>
              <a:rPr sz="3250" spc="-240" dirty="0" smtClean="0">
                <a:solidFill>
                  <a:srgbClr val="944B5A"/>
                </a:solidFill>
                <a:latin typeface="HG丸ｺﾞｼｯｸM-PRO"/>
                <a:cs typeface="HG丸ｺﾞｼｯｸM-PRO"/>
              </a:rPr>
              <a:t>ラ</a:t>
            </a:r>
            <a:r>
              <a:rPr sz="3250" spc="-265" dirty="0" smtClean="0">
                <a:solidFill>
                  <a:srgbClr val="944B5A"/>
                </a:solidFill>
                <a:latin typeface="HG丸ｺﾞｼｯｸM-PRO"/>
                <a:cs typeface="HG丸ｺﾞｼｯｸM-PRO"/>
              </a:rPr>
              <a:t>ブ</a:t>
            </a:r>
            <a:r>
              <a:rPr sz="3250" spc="5" dirty="0" smtClean="0">
                <a:solidFill>
                  <a:srgbClr val="944B5A"/>
                </a:solidFill>
                <a:latin typeface="HG丸ｺﾞｼｯｸM-PRO"/>
                <a:cs typeface="HG丸ｺﾞｼｯｸM-PRO"/>
              </a:rPr>
              <a:t>ル</a:t>
            </a:r>
            <a:endParaRPr sz="2550" baseline="9803" dirty="0">
              <a:latin typeface="HGP創英角ｺﾞｼｯｸUB"/>
              <a:cs typeface="HGP創英角ｺﾞｼｯｸUB"/>
            </a:endParaRPr>
          </a:p>
        </p:txBody>
      </p:sp>
      <p:sp>
        <p:nvSpPr>
          <p:cNvPr id="46" name="object 32"/>
          <p:cNvSpPr txBox="1"/>
          <p:nvPr/>
        </p:nvSpPr>
        <p:spPr>
          <a:xfrm>
            <a:off x="729792" y="8716832"/>
            <a:ext cx="1800000" cy="38600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01295" algn="r">
              <a:lnSpc>
                <a:spcPts val="2875"/>
              </a:lnSpc>
            </a:pPr>
            <a:r>
              <a:rPr sz="2450" spc="-10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0,000</a:t>
            </a:r>
            <a:r>
              <a:rPr sz="2450" spc="-465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112" baseline="9803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円〜</a:t>
            </a:r>
            <a:endParaRPr sz="2550" baseline="9803" dirty="0">
              <a:latin typeface="HGP創英角ｺﾞｼｯｸUB"/>
              <a:cs typeface="HGP創英角ｺﾞｼｯｸUB"/>
            </a:endParaRPr>
          </a:p>
        </p:txBody>
      </p:sp>
      <p:sp>
        <p:nvSpPr>
          <p:cNvPr id="48" name="object 36"/>
          <p:cNvSpPr txBox="1"/>
          <p:nvPr/>
        </p:nvSpPr>
        <p:spPr>
          <a:xfrm>
            <a:off x="5134743" y="2817775"/>
            <a:ext cx="1800000" cy="4038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30"/>
              </a:spcBef>
            </a:pPr>
            <a:r>
              <a:rPr sz="2450" spc="-10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0,000</a:t>
            </a:r>
            <a:r>
              <a:rPr sz="2450" spc="-465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112" baseline="9803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円〜</a:t>
            </a:r>
            <a:endParaRPr sz="2550" baseline="9803">
              <a:latin typeface="HGP創英角ｺﾞｼｯｸUB"/>
              <a:cs typeface="HGP創英角ｺﾞｼｯｸUB"/>
            </a:endParaRPr>
          </a:p>
        </p:txBody>
      </p:sp>
      <p:sp>
        <p:nvSpPr>
          <p:cNvPr id="49" name="object 53"/>
          <p:cNvSpPr txBox="1"/>
          <p:nvPr/>
        </p:nvSpPr>
        <p:spPr>
          <a:xfrm>
            <a:off x="4387626" y="6974743"/>
            <a:ext cx="2298065" cy="38792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970915">
              <a:lnSpc>
                <a:spcPts val="2930"/>
              </a:lnSpc>
            </a:pPr>
            <a:r>
              <a:rPr sz="2450" spc="-10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0,000</a:t>
            </a:r>
            <a:r>
              <a:rPr sz="2450" spc="-465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112" baseline="9803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円〜</a:t>
            </a:r>
            <a:endParaRPr sz="2550" baseline="9803" dirty="0">
              <a:latin typeface="HGP創英角ｺﾞｼｯｸUB"/>
              <a:cs typeface="HGP創英角ｺﾞｼｯｸUB"/>
            </a:endParaRPr>
          </a:p>
        </p:txBody>
      </p:sp>
      <p:sp>
        <p:nvSpPr>
          <p:cNvPr id="52" name="object 30"/>
          <p:cNvSpPr txBox="1"/>
          <p:nvPr/>
        </p:nvSpPr>
        <p:spPr>
          <a:xfrm>
            <a:off x="752472" y="1664285"/>
            <a:ext cx="1800000" cy="4038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30"/>
              </a:spcBef>
            </a:pPr>
            <a:r>
              <a:rPr sz="2450" spc="-10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0,000</a:t>
            </a:r>
            <a:r>
              <a:rPr sz="2450" spc="-465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112" baseline="9803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円〜</a:t>
            </a:r>
            <a:endParaRPr sz="2550" baseline="9803" dirty="0">
              <a:latin typeface="HGP創英角ｺﾞｼｯｸUB"/>
              <a:cs typeface="HGP創英角ｺﾞｼｯｸUB"/>
            </a:endParaRPr>
          </a:p>
        </p:txBody>
      </p:sp>
      <p:sp>
        <p:nvSpPr>
          <p:cNvPr id="53" name="object 36"/>
          <p:cNvSpPr txBox="1"/>
          <p:nvPr/>
        </p:nvSpPr>
        <p:spPr>
          <a:xfrm>
            <a:off x="5134743" y="1664285"/>
            <a:ext cx="1800000" cy="40386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30"/>
              </a:spcBef>
            </a:pPr>
            <a:r>
              <a:rPr sz="2450" spc="-10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0,000</a:t>
            </a:r>
            <a:r>
              <a:rPr sz="2450" spc="-465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112" baseline="9803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円〜</a:t>
            </a:r>
            <a:endParaRPr sz="2550" baseline="9803" dirty="0">
              <a:latin typeface="HGP創英角ｺﾞｼｯｸUB"/>
              <a:cs typeface="HGP創英角ｺﾞｼｯｸUB"/>
            </a:endParaRPr>
          </a:p>
        </p:txBody>
      </p:sp>
      <p:sp>
        <p:nvSpPr>
          <p:cNvPr id="54" name="object 31"/>
          <p:cNvSpPr txBox="1"/>
          <p:nvPr/>
        </p:nvSpPr>
        <p:spPr>
          <a:xfrm>
            <a:off x="729793" y="7123266"/>
            <a:ext cx="1800000" cy="39113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01295" algn="r">
              <a:lnSpc>
                <a:spcPct val="100000"/>
              </a:lnSpc>
              <a:spcBef>
                <a:spcPts val="515"/>
              </a:spcBef>
            </a:pPr>
            <a:r>
              <a:rPr sz="2450" spc="-10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0,000</a:t>
            </a:r>
            <a:r>
              <a:rPr sz="2450" spc="-440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112" baseline="9803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円〜</a:t>
            </a:r>
            <a:endParaRPr sz="2550" baseline="9803" dirty="0">
              <a:latin typeface="HGP創英角ｺﾞｼｯｸUB"/>
              <a:cs typeface="HGP創英角ｺﾞｼｯｸUB"/>
            </a:endParaRPr>
          </a:p>
        </p:txBody>
      </p:sp>
      <p:sp>
        <p:nvSpPr>
          <p:cNvPr id="55" name="object 31"/>
          <p:cNvSpPr txBox="1"/>
          <p:nvPr/>
        </p:nvSpPr>
        <p:spPr>
          <a:xfrm>
            <a:off x="1016880" y="7725566"/>
            <a:ext cx="1568450" cy="10272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3250" spc="-60" dirty="0">
                <a:solidFill>
                  <a:srgbClr val="944B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水</a:t>
            </a:r>
            <a:r>
              <a:rPr lang="ja-JP" altLang="en-US" sz="3250" spc="-60" dirty="0" smtClean="0">
                <a:solidFill>
                  <a:srgbClr val="944B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周り</a:t>
            </a:r>
            <a:endParaRPr lang="en-US" altLang="ja-JP" sz="3250" spc="-60" dirty="0" smtClean="0">
              <a:solidFill>
                <a:srgbClr val="944B5A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3250" spc="-60" dirty="0" smtClean="0">
                <a:solidFill>
                  <a:srgbClr val="944B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修繕</a:t>
            </a:r>
            <a:endParaRPr lang="ja-JP" altLang="en-US" sz="3250" spc="-60" dirty="0">
              <a:solidFill>
                <a:srgbClr val="944B5A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</p:txBody>
      </p:sp>
      <p:sp>
        <p:nvSpPr>
          <p:cNvPr id="56" name="object 31"/>
          <p:cNvSpPr txBox="1"/>
          <p:nvPr/>
        </p:nvSpPr>
        <p:spPr>
          <a:xfrm>
            <a:off x="3192680" y="7733186"/>
            <a:ext cx="1568450" cy="85792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2700" spc="-60" dirty="0" smtClean="0">
                <a:solidFill>
                  <a:srgbClr val="944B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遺品</a:t>
            </a:r>
            <a:endParaRPr lang="en-US" altLang="ja-JP" sz="2700" spc="-60" dirty="0" smtClean="0">
              <a:solidFill>
                <a:srgbClr val="944B5A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2700" spc="-60" dirty="0" smtClean="0">
                <a:solidFill>
                  <a:srgbClr val="944B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生前整理</a:t>
            </a:r>
            <a:endParaRPr lang="ja-JP" altLang="en-US" sz="2700" spc="-60" dirty="0">
              <a:solidFill>
                <a:srgbClr val="944B5A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</p:txBody>
      </p:sp>
      <p:sp>
        <p:nvSpPr>
          <p:cNvPr id="57" name="object 32"/>
          <p:cNvSpPr txBox="1"/>
          <p:nvPr/>
        </p:nvSpPr>
        <p:spPr>
          <a:xfrm>
            <a:off x="2869204" y="8716832"/>
            <a:ext cx="1656000" cy="38600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01295" algn="r">
              <a:lnSpc>
                <a:spcPts val="2875"/>
              </a:lnSpc>
            </a:pPr>
            <a:r>
              <a:rPr sz="2450" spc="-10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0,000</a:t>
            </a:r>
            <a:r>
              <a:rPr sz="2450" spc="-465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112" baseline="9803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円〜</a:t>
            </a:r>
            <a:endParaRPr sz="2550" baseline="9803" dirty="0">
              <a:latin typeface="HGP創英角ｺﾞｼｯｸUB"/>
              <a:cs typeface="HGP創英角ｺﾞｼｯｸUB"/>
            </a:endParaRPr>
          </a:p>
        </p:txBody>
      </p:sp>
      <p:sp>
        <p:nvSpPr>
          <p:cNvPr id="58" name="object 31"/>
          <p:cNvSpPr txBox="1"/>
          <p:nvPr/>
        </p:nvSpPr>
        <p:spPr>
          <a:xfrm>
            <a:off x="5581505" y="7733186"/>
            <a:ext cx="1568450" cy="857927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2700" spc="-60" dirty="0" smtClean="0">
                <a:solidFill>
                  <a:srgbClr val="944B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遊び</a:t>
            </a:r>
            <a:endParaRPr lang="en-US" altLang="ja-JP" sz="2700" spc="-60" dirty="0" smtClean="0">
              <a:solidFill>
                <a:srgbClr val="944B5A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ja-JP" altLang="en-US" sz="2700" spc="-60" dirty="0" smtClean="0">
                <a:solidFill>
                  <a:srgbClr val="944B5A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お話相手</a:t>
            </a:r>
            <a:endParaRPr lang="ja-JP" altLang="en-US" sz="2700" spc="-60" dirty="0">
              <a:solidFill>
                <a:srgbClr val="944B5A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</p:txBody>
      </p:sp>
      <p:sp>
        <p:nvSpPr>
          <p:cNvPr id="59" name="object 32"/>
          <p:cNvSpPr txBox="1"/>
          <p:nvPr/>
        </p:nvSpPr>
        <p:spPr>
          <a:xfrm>
            <a:off x="5218242" y="8716832"/>
            <a:ext cx="1656000" cy="386003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01295" algn="r">
              <a:lnSpc>
                <a:spcPts val="2875"/>
              </a:lnSpc>
            </a:pPr>
            <a:r>
              <a:rPr sz="2450" spc="-10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0,000</a:t>
            </a:r>
            <a:r>
              <a:rPr sz="2450" spc="-465" dirty="0" smtClean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 </a:t>
            </a:r>
            <a:r>
              <a:rPr sz="2550" spc="-112" baseline="9803" dirty="0">
                <a:solidFill>
                  <a:srgbClr val="F26522"/>
                </a:solidFill>
                <a:latin typeface="HGP創英角ｺﾞｼｯｸUB"/>
                <a:cs typeface="HGP創英角ｺﾞｼｯｸUB"/>
              </a:rPr>
              <a:t>円〜</a:t>
            </a:r>
            <a:endParaRPr sz="2550" baseline="9803" dirty="0">
              <a:latin typeface="HGP創英角ｺﾞｼｯｸUB"/>
              <a:cs typeface="HGP創英角ｺﾞｼｯｸUB"/>
            </a:endParaRPr>
          </a:p>
        </p:txBody>
      </p:sp>
      <p:sp>
        <p:nvSpPr>
          <p:cNvPr id="60" name="object 2"/>
          <p:cNvSpPr txBox="1"/>
          <p:nvPr/>
        </p:nvSpPr>
        <p:spPr>
          <a:xfrm>
            <a:off x="642682" y="9529952"/>
            <a:ext cx="1432560" cy="807271"/>
          </a:xfrm>
          <a:prstGeom prst="rect">
            <a:avLst/>
          </a:prstGeom>
        </p:spPr>
        <p:txBody>
          <a:bodyPr vert="horz" wrap="square" lIns="0" tIns="2984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34"/>
              </a:spcBef>
            </a:pPr>
            <a:r>
              <a:rPr sz="1900" b="1" spc="65" dirty="0" err="1" smtClean="0">
                <a:solidFill>
                  <a:srgbClr val="FFF685"/>
                </a:solidFill>
                <a:latin typeface="メイリオ"/>
                <a:cs typeface="メイリオ"/>
              </a:rPr>
              <a:t>お</a:t>
            </a:r>
            <a:r>
              <a:rPr sz="1900" b="1" spc="-15" dirty="0" err="1" smtClean="0">
                <a:solidFill>
                  <a:srgbClr val="FFF685"/>
                </a:solidFill>
                <a:latin typeface="メイリオ"/>
                <a:cs typeface="メイリオ"/>
              </a:rPr>
              <a:t>近</a:t>
            </a:r>
            <a:r>
              <a:rPr sz="1900" b="1" spc="-100" dirty="0" err="1" smtClean="0">
                <a:solidFill>
                  <a:srgbClr val="FFF685"/>
                </a:solidFill>
                <a:latin typeface="メイリオ"/>
                <a:cs typeface="メイリオ"/>
              </a:rPr>
              <a:t>く</a:t>
            </a:r>
            <a:r>
              <a:rPr sz="1900" b="1" spc="30" dirty="0" err="1" smtClean="0">
                <a:solidFill>
                  <a:srgbClr val="FFF685"/>
                </a:solidFill>
                <a:latin typeface="メイリオ"/>
                <a:cs typeface="メイリオ"/>
              </a:rPr>
              <a:t>で</a:t>
            </a:r>
            <a:r>
              <a:rPr sz="1900" b="1" spc="-270" dirty="0" err="1" smtClean="0">
                <a:solidFill>
                  <a:srgbClr val="FFF685"/>
                </a:solidFill>
                <a:latin typeface="メイリオ"/>
                <a:cs typeface="メイリオ"/>
              </a:rPr>
              <a:t>す</a:t>
            </a:r>
            <a:r>
              <a:rPr lang="ja-JP" altLang="en-US" sz="1900" b="1" spc="-270" dirty="0" smtClean="0">
                <a:solidFill>
                  <a:srgbClr val="FFF685"/>
                </a:solidFill>
                <a:latin typeface="メイリオ"/>
                <a:cs typeface="メイリオ"/>
              </a:rPr>
              <a:t>！</a:t>
            </a:r>
            <a:endParaRPr sz="1900" dirty="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50" b="1" spc="130" dirty="0">
                <a:solidFill>
                  <a:srgbClr val="FFF685"/>
                </a:solidFill>
                <a:latin typeface="メイリオ"/>
                <a:cs typeface="メイリオ"/>
              </a:rPr>
              <a:t>お</a:t>
            </a:r>
            <a:r>
              <a:rPr sz="1450" b="1" spc="110" dirty="0">
                <a:solidFill>
                  <a:srgbClr val="FFF685"/>
                </a:solidFill>
                <a:latin typeface="メイリオ"/>
                <a:cs typeface="メイリオ"/>
              </a:rPr>
              <a:t>気</a:t>
            </a:r>
            <a:r>
              <a:rPr sz="1450" b="1" spc="80" dirty="0">
                <a:solidFill>
                  <a:srgbClr val="FFF685"/>
                </a:solidFill>
                <a:latin typeface="メイリオ"/>
                <a:cs typeface="メイリオ"/>
              </a:rPr>
              <a:t>軽に</a:t>
            </a:r>
            <a:endParaRPr sz="1450" dirty="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  <a:spcBef>
                <a:spcPts val="170"/>
              </a:spcBef>
            </a:pPr>
            <a:r>
              <a:rPr sz="1450" b="1" spc="110" dirty="0">
                <a:solidFill>
                  <a:srgbClr val="FFF685"/>
                </a:solidFill>
                <a:latin typeface="メイリオ"/>
                <a:cs typeface="メイリオ"/>
              </a:rPr>
              <a:t>ご</a:t>
            </a:r>
            <a:r>
              <a:rPr sz="1450" b="1" spc="130" dirty="0">
                <a:solidFill>
                  <a:srgbClr val="FFF685"/>
                </a:solidFill>
                <a:latin typeface="メイリオ"/>
                <a:cs typeface="メイリオ"/>
              </a:rPr>
              <a:t>連</a:t>
            </a:r>
            <a:r>
              <a:rPr sz="1450" b="1" spc="55" dirty="0">
                <a:solidFill>
                  <a:srgbClr val="FFF685"/>
                </a:solidFill>
                <a:latin typeface="メイリオ"/>
                <a:cs typeface="メイリオ"/>
              </a:rPr>
              <a:t>絡</a:t>
            </a:r>
            <a:r>
              <a:rPr sz="1450" b="1" dirty="0">
                <a:solidFill>
                  <a:srgbClr val="FFF685"/>
                </a:solidFill>
                <a:latin typeface="メイリオ"/>
                <a:cs typeface="メイリオ"/>
              </a:rPr>
              <a:t>く</a:t>
            </a:r>
            <a:r>
              <a:rPr sz="1450" b="1" spc="40" dirty="0">
                <a:solidFill>
                  <a:srgbClr val="FFF685"/>
                </a:solidFill>
                <a:latin typeface="メイリオ"/>
                <a:cs typeface="メイリオ"/>
              </a:rPr>
              <a:t>だ</a:t>
            </a:r>
            <a:r>
              <a:rPr sz="1450" b="1" spc="55" dirty="0">
                <a:solidFill>
                  <a:srgbClr val="FFF685"/>
                </a:solidFill>
                <a:latin typeface="メイリオ"/>
                <a:cs typeface="メイリオ"/>
              </a:rPr>
              <a:t>さ</a:t>
            </a:r>
            <a:r>
              <a:rPr sz="1450" b="1" spc="30" dirty="0">
                <a:solidFill>
                  <a:srgbClr val="FFF685"/>
                </a:solidFill>
                <a:latin typeface="メイリオ"/>
                <a:cs typeface="メイリオ"/>
              </a:rPr>
              <a:t>い</a:t>
            </a:r>
            <a:endParaRPr sz="1450" dirty="0">
              <a:latin typeface="メイリオ"/>
              <a:cs typeface="メイリオ"/>
            </a:endParaRPr>
          </a:p>
        </p:txBody>
      </p:sp>
      <p:sp>
        <p:nvSpPr>
          <p:cNvPr id="61" name="object 3"/>
          <p:cNvSpPr txBox="1"/>
          <p:nvPr/>
        </p:nvSpPr>
        <p:spPr>
          <a:xfrm>
            <a:off x="2452192" y="9539092"/>
            <a:ext cx="1944000" cy="360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FFFFFF"/>
                </a:solidFill>
                <a:latin typeface="メイリオ"/>
                <a:cs typeface="メイリオ"/>
              </a:rPr>
              <a:t>ア</a:t>
            </a:r>
            <a:r>
              <a:rPr sz="2400" b="1" spc="-50" dirty="0">
                <a:solidFill>
                  <a:srgbClr val="FFFFFF"/>
                </a:solidFill>
                <a:latin typeface="メイリオ"/>
                <a:cs typeface="メイリオ"/>
              </a:rPr>
              <a:t>ス</a:t>
            </a:r>
            <a:r>
              <a:rPr sz="2400" b="1" spc="-165" dirty="0">
                <a:solidFill>
                  <a:srgbClr val="FFFFFF"/>
                </a:solidFill>
                <a:latin typeface="メイリオ"/>
                <a:cs typeface="メイリオ"/>
              </a:rPr>
              <a:t>ク</a:t>
            </a:r>
            <a:r>
              <a:rPr sz="2400" b="1" spc="75" dirty="0">
                <a:solidFill>
                  <a:srgbClr val="FFFFFF"/>
                </a:solidFill>
                <a:latin typeface="メイリオ"/>
                <a:cs typeface="メイリオ"/>
              </a:rPr>
              <a:t>ル</a:t>
            </a:r>
            <a:r>
              <a:rPr sz="2400" b="1" spc="105" dirty="0">
                <a:solidFill>
                  <a:srgbClr val="FFFFFF"/>
                </a:solidFill>
                <a:latin typeface="メイリオ"/>
                <a:cs typeface="メイリオ"/>
              </a:rPr>
              <a:t>企</a:t>
            </a:r>
            <a:r>
              <a:rPr sz="2400" b="1" dirty="0">
                <a:solidFill>
                  <a:srgbClr val="FFFFFF"/>
                </a:solidFill>
                <a:latin typeface="メイリオ"/>
                <a:cs typeface="メイリオ"/>
              </a:rPr>
              <a:t>画</a:t>
            </a:r>
            <a:endParaRPr sz="2400" dirty="0">
              <a:latin typeface="メイリオ"/>
              <a:cs typeface="メイリオ"/>
            </a:endParaRPr>
          </a:p>
        </p:txBody>
      </p:sp>
      <p:sp>
        <p:nvSpPr>
          <p:cNvPr id="62" name="object 4"/>
          <p:cNvSpPr txBox="1"/>
          <p:nvPr/>
        </p:nvSpPr>
        <p:spPr>
          <a:xfrm>
            <a:off x="2489125" y="9861039"/>
            <a:ext cx="828000" cy="663643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4200" b="1" spc="120" baseline="6944" dirty="0" smtClean="0">
                <a:solidFill>
                  <a:srgbClr val="FFFFFF"/>
                </a:solidFill>
                <a:latin typeface="メイリオ"/>
                <a:cs typeface="メイリオ"/>
              </a:rPr>
              <a:t>TEL</a:t>
            </a:r>
            <a:endParaRPr sz="3750" dirty="0">
              <a:latin typeface="メイリオ"/>
              <a:cs typeface="メイリオ"/>
            </a:endParaRPr>
          </a:p>
        </p:txBody>
      </p:sp>
      <p:sp>
        <p:nvSpPr>
          <p:cNvPr id="63" name="object 5"/>
          <p:cNvSpPr txBox="1"/>
          <p:nvPr/>
        </p:nvSpPr>
        <p:spPr>
          <a:xfrm>
            <a:off x="4421770" y="9547752"/>
            <a:ext cx="2808000" cy="1663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-30" dirty="0">
                <a:solidFill>
                  <a:srgbClr val="FFFFFF"/>
                </a:solidFill>
                <a:latin typeface="メイリオ"/>
                <a:cs typeface="メイリオ"/>
              </a:rPr>
              <a:t>〒</a:t>
            </a:r>
            <a:r>
              <a:rPr sz="900" spc="10" dirty="0">
                <a:solidFill>
                  <a:srgbClr val="FFFFFF"/>
                </a:solidFill>
                <a:latin typeface="メイリオ"/>
                <a:cs typeface="メイリオ"/>
              </a:rPr>
              <a:t>135-0061</a:t>
            </a:r>
            <a:r>
              <a:rPr sz="900" spc="50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900" spc="65" dirty="0">
                <a:solidFill>
                  <a:srgbClr val="FFFFFF"/>
                </a:solidFill>
                <a:latin typeface="メイリオ"/>
                <a:cs typeface="メイリオ"/>
              </a:rPr>
              <a:t>東</a:t>
            </a:r>
            <a:r>
              <a:rPr sz="900" spc="30" dirty="0">
                <a:solidFill>
                  <a:srgbClr val="FFFFFF"/>
                </a:solidFill>
                <a:latin typeface="メイリオ"/>
                <a:cs typeface="メイリオ"/>
              </a:rPr>
              <a:t>京</a:t>
            </a:r>
            <a:r>
              <a:rPr sz="900" spc="25" dirty="0">
                <a:solidFill>
                  <a:srgbClr val="FFFFFF"/>
                </a:solidFill>
                <a:latin typeface="メイリオ"/>
                <a:cs typeface="メイリオ"/>
              </a:rPr>
              <a:t>都</a:t>
            </a:r>
            <a:r>
              <a:rPr sz="900" spc="65" dirty="0">
                <a:solidFill>
                  <a:srgbClr val="FFFFFF"/>
                </a:solidFill>
                <a:latin typeface="メイリオ"/>
                <a:cs typeface="メイリオ"/>
              </a:rPr>
              <a:t>江</a:t>
            </a:r>
            <a:r>
              <a:rPr sz="900" spc="40" dirty="0">
                <a:solidFill>
                  <a:srgbClr val="FFFFFF"/>
                </a:solidFill>
                <a:latin typeface="メイリオ"/>
                <a:cs typeface="メイリオ"/>
              </a:rPr>
              <a:t>東区豊</a:t>
            </a:r>
            <a:r>
              <a:rPr sz="900" spc="15" dirty="0">
                <a:solidFill>
                  <a:srgbClr val="FFFFFF"/>
                </a:solidFill>
                <a:latin typeface="メイリオ"/>
                <a:cs typeface="メイリオ"/>
              </a:rPr>
              <a:t>洲</a:t>
            </a:r>
            <a:r>
              <a:rPr sz="900" spc="-10" dirty="0">
                <a:solidFill>
                  <a:srgbClr val="FFFFFF"/>
                </a:solidFill>
                <a:latin typeface="メイリオ"/>
                <a:cs typeface="メイリオ"/>
              </a:rPr>
              <a:t>3-2-3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64" name="object 6"/>
          <p:cNvSpPr txBox="1"/>
          <p:nvPr/>
        </p:nvSpPr>
        <p:spPr>
          <a:xfrm>
            <a:off x="4421769" y="9708628"/>
            <a:ext cx="2808000" cy="1663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900" spc="25" dirty="0">
                <a:solidFill>
                  <a:srgbClr val="FFFFFF"/>
                </a:solidFill>
                <a:latin typeface="メイリオ"/>
                <a:cs typeface="メイリオ"/>
              </a:rPr>
              <a:t>URL</a:t>
            </a:r>
            <a:r>
              <a:rPr sz="900" spc="50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900" spc="15" dirty="0">
                <a:solidFill>
                  <a:srgbClr val="FFFFFF"/>
                </a:solidFill>
                <a:latin typeface="メイリオ"/>
                <a:cs typeface="メイリオ"/>
              </a:rPr>
              <a:t>http://www.askult.com/</a:t>
            </a:r>
            <a:endParaRPr sz="900" dirty="0">
              <a:latin typeface="メイリオ"/>
              <a:cs typeface="メイリオ"/>
            </a:endParaRPr>
          </a:p>
        </p:txBody>
      </p:sp>
      <p:sp>
        <p:nvSpPr>
          <p:cNvPr id="65" name="object 4"/>
          <p:cNvSpPr txBox="1"/>
          <p:nvPr/>
        </p:nvSpPr>
        <p:spPr>
          <a:xfrm>
            <a:off x="3401217" y="9872775"/>
            <a:ext cx="3780000" cy="6026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37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03-1234-1111</a:t>
            </a:r>
            <a:endParaRPr sz="3750" dirty="0">
              <a:latin typeface="メイリオ"/>
              <a:cs typeface="メイリオ"/>
            </a:endParaRPr>
          </a:p>
        </p:txBody>
      </p:sp>
      <p:sp>
        <p:nvSpPr>
          <p:cNvPr id="66" name="object 22"/>
          <p:cNvSpPr/>
          <p:nvPr/>
        </p:nvSpPr>
        <p:spPr>
          <a:xfrm>
            <a:off x="685944" y="7853679"/>
            <a:ext cx="336550" cy="320040"/>
          </a:xfrm>
          <a:custGeom>
            <a:avLst/>
            <a:gdLst/>
            <a:ahLst/>
            <a:cxnLst/>
            <a:rect l="l" t="t" r="r" b="b"/>
            <a:pathLst>
              <a:path w="336550" h="320040">
                <a:moveTo>
                  <a:pt x="336346" y="122174"/>
                </a:moveTo>
                <a:lnTo>
                  <a:pt x="0" y="122174"/>
                </a:lnTo>
                <a:lnTo>
                  <a:pt x="103936" y="197688"/>
                </a:lnTo>
                <a:lnTo>
                  <a:pt x="64236" y="319874"/>
                </a:lnTo>
                <a:lnTo>
                  <a:pt x="168173" y="244373"/>
                </a:lnTo>
                <a:lnTo>
                  <a:pt x="247578" y="244373"/>
                </a:lnTo>
                <a:lnTo>
                  <a:pt x="232410" y="197688"/>
                </a:lnTo>
                <a:lnTo>
                  <a:pt x="336346" y="122174"/>
                </a:lnTo>
                <a:close/>
              </a:path>
              <a:path w="336550" h="320040">
                <a:moveTo>
                  <a:pt x="247578" y="244373"/>
                </a:moveTo>
                <a:lnTo>
                  <a:pt x="168173" y="244373"/>
                </a:lnTo>
                <a:lnTo>
                  <a:pt x="272110" y="319874"/>
                </a:lnTo>
                <a:lnTo>
                  <a:pt x="247578" y="244373"/>
                </a:lnTo>
                <a:close/>
              </a:path>
              <a:path w="336550" h="320040">
                <a:moveTo>
                  <a:pt x="168173" y="0"/>
                </a:moveTo>
                <a:lnTo>
                  <a:pt x="128473" y="122174"/>
                </a:lnTo>
                <a:lnTo>
                  <a:pt x="207873" y="122174"/>
                </a:lnTo>
                <a:lnTo>
                  <a:pt x="168173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benriya_01</Template>
  <TotalTime>1</TotalTime>
  <Words>175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2018-04-23T04:32:41Z</dcterms:created>
  <dcterms:modified xsi:type="dcterms:W3CDTF">2018-04-23T09:55:15Z</dcterms:modified>
</cp:coreProperties>
</file>