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213" y="-1"/>
            <a:ext cx="4011176" cy="8604000"/>
          </a:xfrm>
          <a:prstGeom prst="rect">
            <a:avLst/>
          </a:prstGeom>
        </p:spPr>
      </p:pic>
      <p:sp>
        <p:nvSpPr>
          <p:cNvPr id="47" name="正方形/長方形 46"/>
          <p:cNvSpPr/>
          <p:nvPr/>
        </p:nvSpPr>
        <p:spPr>
          <a:xfrm>
            <a:off x="346907" y="6642767"/>
            <a:ext cx="1476000" cy="1713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見取り図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2154373" y="6642767"/>
            <a:ext cx="1476000" cy="1713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見取り図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4968940" y="8785440"/>
            <a:ext cx="2412000" cy="15372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0" y="9251713"/>
            <a:ext cx="1584000" cy="16560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3940950" y="-42530"/>
            <a:ext cx="3888000" cy="34200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3940950" y="3400549"/>
            <a:ext cx="1944000" cy="17280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5903285" y="3400549"/>
            <a:ext cx="1944000" cy="17280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3940950" y="5143063"/>
            <a:ext cx="1944000" cy="17280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5903285" y="5143063"/>
            <a:ext cx="1944000" cy="17280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3940950" y="6885577"/>
            <a:ext cx="1944000" cy="17280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5903285" y="6885577"/>
            <a:ext cx="1944000" cy="17280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314" y="10349105"/>
            <a:ext cx="2952000" cy="30601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58" y="4473584"/>
            <a:ext cx="3204000" cy="44086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800" y="9905630"/>
            <a:ext cx="332233" cy="332233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58" y="461232"/>
            <a:ext cx="3264415" cy="2209804"/>
          </a:xfrm>
          <a:prstGeom prst="rect">
            <a:avLst/>
          </a:prstGeom>
        </p:spPr>
      </p:pic>
      <p:sp>
        <p:nvSpPr>
          <p:cNvPr id="24" name="object 9"/>
          <p:cNvSpPr txBox="1"/>
          <p:nvPr/>
        </p:nvSpPr>
        <p:spPr>
          <a:xfrm>
            <a:off x="103759" y="2873900"/>
            <a:ext cx="4070792" cy="47000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950" b="1" spc="25" dirty="0">
                <a:solidFill>
                  <a:srgbClr val="231F20"/>
                </a:solidFill>
                <a:latin typeface="メイリオ"/>
                <a:cs typeface="メイリオ"/>
              </a:rPr>
              <a:t>【</a:t>
            </a:r>
            <a:r>
              <a:rPr sz="2950" b="1" spc="-40" dirty="0">
                <a:solidFill>
                  <a:srgbClr val="231F20"/>
                </a:solidFill>
                <a:latin typeface="メイリオ"/>
                <a:cs typeface="メイリオ"/>
              </a:rPr>
              <a:t> </a:t>
            </a:r>
            <a:r>
              <a:rPr sz="2950" b="1" spc="-175" dirty="0">
                <a:solidFill>
                  <a:srgbClr val="231F20"/>
                </a:solidFill>
                <a:latin typeface="メイリオ"/>
                <a:cs typeface="メイリオ"/>
              </a:rPr>
              <a:t>ハ</a:t>
            </a:r>
            <a:r>
              <a:rPr sz="2950" b="1" spc="-145" dirty="0">
                <a:solidFill>
                  <a:srgbClr val="231F20"/>
                </a:solidFill>
                <a:latin typeface="メイリオ"/>
                <a:cs typeface="メイリオ"/>
              </a:rPr>
              <a:t>イ</a:t>
            </a:r>
            <a:r>
              <a:rPr sz="2950" b="1" spc="-100" dirty="0">
                <a:solidFill>
                  <a:srgbClr val="231F20"/>
                </a:solidFill>
                <a:latin typeface="メイリオ"/>
                <a:cs typeface="メイリオ"/>
              </a:rPr>
              <a:t>ツ・</a:t>
            </a:r>
            <a:r>
              <a:rPr sz="2950" b="1" spc="-125" dirty="0">
                <a:solidFill>
                  <a:srgbClr val="231F20"/>
                </a:solidFill>
                <a:latin typeface="メイリオ"/>
                <a:cs typeface="メイリオ"/>
              </a:rPr>
              <a:t>ア</a:t>
            </a:r>
            <a:r>
              <a:rPr sz="2950" b="1" spc="-19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2950" b="1" spc="-340" dirty="0">
                <a:solidFill>
                  <a:srgbClr val="231F20"/>
                </a:solidFill>
                <a:latin typeface="メイリオ"/>
                <a:cs typeface="メイリオ"/>
              </a:rPr>
              <a:t>ク</a:t>
            </a:r>
            <a:r>
              <a:rPr sz="2950" b="1" spc="25" dirty="0">
                <a:solidFill>
                  <a:srgbClr val="231F20"/>
                </a:solidFill>
                <a:latin typeface="メイリオ"/>
                <a:cs typeface="メイリオ"/>
              </a:rPr>
              <a:t>ル</a:t>
            </a:r>
            <a:r>
              <a:rPr sz="2950" b="1" spc="-40" dirty="0">
                <a:solidFill>
                  <a:srgbClr val="231F20"/>
                </a:solidFill>
                <a:latin typeface="メイリオ"/>
                <a:cs typeface="メイリオ"/>
              </a:rPr>
              <a:t> </a:t>
            </a:r>
            <a:r>
              <a:rPr sz="2950" b="1" spc="25" dirty="0" smtClean="0">
                <a:solidFill>
                  <a:srgbClr val="231F20"/>
                </a:solidFill>
                <a:latin typeface="メイリオ"/>
                <a:cs typeface="メイリオ"/>
              </a:rPr>
              <a:t>】</a:t>
            </a:r>
            <a:endParaRPr sz="1350" dirty="0">
              <a:latin typeface="メイリオ"/>
              <a:cs typeface="メイリオ"/>
            </a:endParaRPr>
          </a:p>
        </p:txBody>
      </p:sp>
      <p:sp>
        <p:nvSpPr>
          <p:cNvPr id="25" name="object 10"/>
          <p:cNvSpPr txBox="1"/>
          <p:nvPr/>
        </p:nvSpPr>
        <p:spPr>
          <a:xfrm>
            <a:off x="466406" y="5037620"/>
            <a:ext cx="513715" cy="529590"/>
          </a:xfrm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65"/>
              </a:spcBef>
            </a:pPr>
            <a:r>
              <a:rPr sz="1350" b="1" spc="-5" dirty="0">
                <a:solidFill>
                  <a:srgbClr val="231F20"/>
                </a:solidFill>
                <a:latin typeface="メイリオ"/>
                <a:cs typeface="メイリオ"/>
              </a:rPr>
              <a:t>1LDK</a:t>
            </a:r>
            <a:endParaRPr sz="1350" dirty="0">
              <a:latin typeface="メイリオ"/>
              <a:cs typeface="メイリオ"/>
            </a:endParaRPr>
          </a:p>
          <a:p>
            <a:pPr marL="12700">
              <a:lnSpc>
                <a:spcPct val="100000"/>
              </a:lnSpc>
              <a:spcBef>
                <a:spcPts val="365"/>
              </a:spcBef>
            </a:pPr>
            <a:r>
              <a:rPr sz="1350" b="1" spc="0" dirty="0">
                <a:solidFill>
                  <a:srgbClr val="231F20"/>
                </a:solidFill>
                <a:latin typeface="メイリオ"/>
                <a:cs typeface="メイリオ"/>
              </a:rPr>
              <a:t>2</a:t>
            </a:r>
            <a:r>
              <a:rPr sz="1350" b="1" spc="15" dirty="0">
                <a:solidFill>
                  <a:srgbClr val="231F20"/>
                </a:solidFill>
                <a:latin typeface="メイリオ"/>
                <a:cs typeface="メイリオ"/>
              </a:rPr>
              <a:t>L</a:t>
            </a:r>
            <a:r>
              <a:rPr sz="1350" b="1" spc="5" dirty="0">
                <a:solidFill>
                  <a:srgbClr val="231F20"/>
                </a:solidFill>
                <a:latin typeface="メイリオ"/>
                <a:cs typeface="メイリオ"/>
              </a:rPr>
              <a:t>D</a:t>
            </a:r>
            <a:r>
              <a:rPr sz="1350" b="1" spc="-5" dirty="0">
                <a:solidFill>
                  <a:srgbClr val="231F20"/>
                </a:solidFill>
                <a:latin typeface="メイリオ"/>
                <a:cs typeface="メイリオ"/>
              </a:rPr>
              <a:t>K</a:t>
            </a:r>
            <a:endParaRPr sz="1350" dirty="0">
              <a:latin typeface="メイリオ"/>
              <a:cs typeface="メイリオ"/>
            </a:endParaRPr>
          </a:p>
        </p:txBody>
      </p:sp>
      <p:sp>
        <p:nvSpPr>
          <p:cNvPr id="26" name="object 11"/>
          <p:cNvSpPr txBox="1"/>
          <p:nvPr/>
        </p:nvSpPr>
        <p:spPr>
          <a:xfrm>
            <a:off x="1141430" y="5037620"/>
            <a:ext cx="2556000" cy="529590"/>
          </a:xfrm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65"/>
              </a:spcBef>
            </a:pPr>
            <a:r>
              <a:rPr sz="1350" b="1" spc="-5" dirty="0">
                <a:solidFill>
                  <a:srgbClr val="231F20"/>
                </a:solidFill>
                <a:latin typeface="メイリオ"/>
                <a:cs typeface="メイリオ"/>
              </a:rPr>
              <a:t>（LDK</a:t>
            </a:r>
            <a:r>
              <a:rPr sz="1350" b="1" spc="50" dirty="0">
                <a:solidFill>
                  <a:srgbClr val="231F20"/>
                </a:solidFill>
                <a:latin typeface="メイリオ"/>
                <a:cs typeface="メイリオ"/>
              </a:rPr>
              <a:t> </a:t>
            </a:r>
            <a:r>
              <a:rPr sz="1350" b="1" spc="-15" dirty="0">
                <a:solidFill>
                  <a:srgbClr val="231F20"/>
                </a:solidFill>
                <a:latin typeface="メイリオ"/>
                <a:cs typeface="メイリオ"/>
              </a:rPr>
              <a:t>16</a:t>
            </a:r>
            <a:r>
              <a:rPr sz="1350" b="1" spc="-5" dirty="0">
                <a:solidFill>
                  <a:srgbClr val="231F20"/>
                </a:solidFill>
                <a:latin typeface="メイリオ"/>
                <a:cs typeface="メイリオ"/>
              </a:rPr>
              <a:t>帖</a:t>
            </a:r>
            <a:r>
              <a:rPr sz="1350" b="1" spc="-370" dirty="0">
                <a:solidFill>
                  <a:srgbClr val="231F20"/>
                </a:solidFill>
                <a:latin typeface="メイリオ"/>
                <a:cs typeface="メイリオ"/>
              </a:rPr>
              <a:t>、</a:t>
            </a:r>
            <a:r>
              <a:rPr sz="1350" b="1" spc="15" dirty="0">
                <a:solidFill>
                  <a:srgbClr val="231F20"/>
                </a:solidFill>
                <a:latin typeface="メイリオ"/>
                <a:cs typeface="メイリオ"/>
              </a:rPr>
              <a:t>洋</a:t>
            </a:r>
            <a:r>
              <a:rPr sz="1350" b="1" spc="-5" dirty="0">
                <a:solidFill>
                  <a:srgbClr val="231F20"/>
                </a:solidFill>
                <a:latin typeface="メイリオ"/>
                <a:cs typeface="メイリオ"/>
              </a:rPr>
              <a:t>室</a:t>
            </a:r>
            <a:r>
              <a:rPr sz="1350" b="1" spc="50" dirty="0">
                <a:solidFill>
                  <a:srgbClr val="231F20"/>
                </a:solidFill>
                <a:latin typeface="メイリオ"/>
                <a:cs typeface="メイリオ"/>
              </a:rPr>
              <a:t> </a:t>
            </a:r>
            <a:r>
              <a:rPr sz="1350" b="1" dirty="0">
                <a:solidFill>
                  <a:srgbClr val="231F20"/>
                </a:solidFill>
                <a:latin typeface="メイリオ"/>
                <a:cs typeface="メイリオ"/>
              </a:rPr>
              <a:t>7</a:t>
            </a:r>
            <a:r>
              <a:rPr sz="1350" b="1" spc="-5" dirty="0">
                <a:solidFill>
                  <a:srgbClr val="231F20"/>
                </a:solidFill>
                <a:latin typeface="メイリオ"/>
                <a:cs typeface="メイリオ"/>
              </a:rPr>
              <a:t>帖）</a:t>
            </a:r>
            <a:endParaRPr sz="1350" dirty="0">
              <a:latin typeface="メイリオ"/>
              <a:cs typeface="メイリオ"/>
            </a:endParaRPr>
          </a:p>
          <a:p>
            <a:pPr marL="17145">
              <a:lnSpc>
                <a:spcPct val="100000"/>
              </a:lnSpc>
              <a:spcBef>
                <a:spcPts val="365"/>
              </a:spcBef>
            </a:pPr>
            <a:r>
              <a:rPr sz="1350" b="1" spc="-5" dirty="0">
                <a:solidFill>
                  <a:srgbClr val="231F20"/>
                </a:solidFill>
                <a:latin typeface="メイリオ"/>
                <a:cs typeface="メイリオ"/>
              </a:rPr>
              <a:t>（LDL</a:t>
            </a:r>
            <a:r>
              <a:rPr sz="1350" b="1" spc="35" dirty="0">
                <a:solidFill>
                  <a:srgbClr val="231F20"/>
                </a:solidFill>
                <a:latin typeface="メイリオ"/>
                <a:cs typeface="メイリオ"/>
              </a:rPr>
              <a:t> </a:t>
            </a:r>
            <a:r>
              <a:rPr sz="1350" b="1" spc="-10" dirty="0">
                <a:solidFill>
                  <a:srgbClr val="231F20"/>
                </a:solidFill>
                <a:latin typeface="メイリオ"/>
                <a:cs typeface="メイリオ"/>
              </a:rPr>
              <a:t>12</a:t>
            </a:r>
            <a:r>
              <a:rPr sz="1350" b="1" spc="-5" dirty="0">
                <a:solidFill>
                  <a:srgbClr val="231F20"/>
                </a:solidFill>
                <a:latin typeface="メイリオ"/>
                <a:cs typeface="メイリオ"/>
              </a:rPr>
              <a:t>帖</a:t>
            </a:r>
            <a:r>
              <a:rPr sz="1350" b="1" spc="-370" dirty="0">
                <a:solidFill>
                  <a:srgbClr val="231F20"/>
                </a:solidFill>
                <a:latin typeface="メイリオ"/>
                <a:cs typeface="メイリオ"/>
              </a:rPr>
              <a:t>、</a:t>
            </a:r>
            <a:r>
              <a:rPr sz="1350" b="1" spc="15" dirty="0">
                <a:solidFill>
                  <a:srgbClr val="231F20"/>
                </a:solidFill>
                <a:latin typeface="メイリオ"/>
                <a:cs typeface="メイリオ"/>
              </a:rPr>
              <a:t>洋</a:t>
            </a:r>
            <a:r>
              <a:rPr sz="1350" b="1" spc="-5" dirty="0">
                <a:solidFill>
                  <a:srgbClr val="231F20"/>
                </a:solidFill>
                <a:latin typeface="メイリオ"/>
                <a:cs typeface="メイリオ"/>
              </a:rPr>
              <a:t>室</a:t>
            </a:r>
            <a:r>
              <a:rPr sz="1350" b="1" spc="35" dirty="0">
                <a:solidFill>
                  <a:srgbClr val="231F20"/>
                </a:solidFill>
                <a:latin typeface="メイリオ"/>
                <a:cs typeface="メイリオ"/>
              </a:rPr>
              <a:t> </a:t>
            </a:r>
            <a:r>
              <a:rPr sz="1350" b="1" spc="5" dirty="0">
                <a:solidFill>
                  <a:srgbClr val="231F20"/>
                </a:solidFill>
                <a:latin typeface="メイリオ"/>
                <a:cs typeface="メイリオ"/>
              </a:rPr>
              <a:t>6</a:t>
            </a:r>
            <a:r>
              <a:rPr sz="1350" b="1" spc="-215" dirty="0">
                <a:solidFill>
                  <a:srgbClr val="231F20"/>
                </a:solidFill>
                <a:latin typeface="メイリオ"/>
                <a:cs typeface="メイリオ"/>
              </a:rPr>
              <a:t>帖</a:t>
            </a:r>
            <a:r>
              <a:rPr sz="1350" b="1" spc="-370" dirty="0">
                <a:solidFill>
                  <a:srgbClr val="231F20"/>
                </a:solidFill>
                <a:latin typeface="メイリオ"/>
                <a:cs typeface="メイリオ"/>
              </a:rPr>
              <a:t>・</a:t>
            </a:r>
            <a:r>
              <a:rPr sz="1350" b="1" dirty="0">
                <a:solidFill>
                  <a:srgbClr val="231F20"/>
                </a:solidFill>
                <a:latin typeface="メイリオ"/>
                <a:cs typeface="メイリオ"/>
              </a:rPr>
              <a:t>7</a:t>
            </a:r>
            <a:r>
              <a:rPr sz="1350" b="1" spc="-5" dirty="0">
                <a:solidFill>
                  <a:srgbClr val="231F20"/>
                </a:solidFill>
                <a:latin typeface="メイリオ"/>
                <a:cs typeface="メイリオ"/>
              </a:rPr>
              <a:t>帖）</a:t>
            </a:r>
            <a:endParaRPr sz="1350" dirty="0">
              <a:latin typeface="メイリオ"/>
              <a:cs typeface="メイリオ"/>
            </a:endParaRPr>
          </a:p>
        </p:txBody>
      </p:sp>
      <p:sp>
        <p:nvSpPr>
          <p:cNvPr id="30" name="object 2"/>
          <p:cNvSpPr txBox="1"/>
          <p:nvPr/>
        </p:nvSpPr>
        <p:spPr>
          <a:xfrm>
            <a:off x="1689205" y="9705160"/>
            <a:ext cx="2242185" cy="1663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住</a:t>
            </a:r>
            <a:r>
              <a:rPr sz="900" spc="-2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所</a:t>
            </a:r>
            <a:r>
              <a:rPr sz="90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／</a:t>
            </a:r>
            <a:r>
              <a:rPr sz="900" spc="-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〒</a:t>
            </a:r>
            <a:r>
              <a:rPr sz="9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135-0061</a:t>
            </a:r>
            <a:r>
              <a:rPr sz="9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9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東</a:t>
            </a:r>
            <a:r>
              <a:rPr sz="9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京</a:t>
            </a:r>
            <a:r>
              <a:rPr sz="90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都</a:t>
            </a:r>
            <a:r>
              <a:rPr sz="9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江</a:t>
            </a:r>
            <a:r>
              <a:rPr sz="90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東</a:t>
            </a:r>
            <a:r>
              <a:rPr sz="9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区</a:t>
            </a:r>
            <a:r>
              <a:rPr sz="9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豊</a:t>
            </a:r>
            <a:r>
              <a:rPr sz="9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洲</a:t>
            </a:r>
            <a:r>
              <a:rPr sz="9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31" name="object 3"/>
          <p:cNvSpPr txBox="1"/>
          <p:nvPr/>
        </p:nvSpPr>
        <p:spPr>
          <a:xfrm>
            <a:off x="2093131" y="9802067"/>
            <a:ext cx="2808000" cy="502061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3150" spc="-200" dirty="0">
                <a:solidFill>
                  <a:srgbClr val="F15B55"/>
                </a:solidFill>
                <a:latin typeface="HGP創英角ｺﾞｼｯｸUB"/>
                <a:cs typeface="HGP創英角ｺﾞｼｯｸUB"/>
              </a:rPr>
              <a:t>03-1234-1111</a:t>
            </a:r>
            <a:endParaRPr sz="3150" spc="-200" dirty="0">
              <a:latin typeface="HGP創英角ｺﾞｼｯｸUB"/>
              <a:cs typeface="HGP創英角ｺﾞｼｯｸUB"/>
            </a:endParaRPr>
          </a:p>
        </p:txBody>
      </p:sp>
      <p:sp>
        <p:nvSpPr>
          <p:cNvPr id="32" name="object 4"/>
          <p:cNvSpPr txBox="1"/>
          <p:nvPr/>
        </p:nvSpPr>
        <p:spPr>
          <a:xfrm>
            <a:off x="2114805" y="10295667"/>
            <a:ext cx="1944370" cy="185948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100" b="1" spc="25" dirty="0">
                <a:solidFill>
                  <a:srgbClr val="231F20"/>
                </a:solidFill>
                <a:latin typeface="メイリオ"/>
                <a:cs typeface="メイリオ"/>
              </a:rPr>
              <a:t>受付時間／朝</a:t>
            </a:r>
            <a:r>
              <a:rPr sz="1100" b="1" spc="15" dirty="0">
                <a:solidFill>
                  <a:srgbClr val="231F20"/>
                </a:solidFill>
                <a:latin typeface="メイリオ"/>
                <a:cs typeface="メイリオ"/>
              </a:rPr>
              <a:t>8</a:t>
            </a:r>
            <a:r>
              <a:rPr sz="1100" b="1" spc="25" dirty="0">
                <a:solidFill>
                  <a:srgbClr val="231F20"/>
                </a:solidFill>
                <a:latin typeface="メイリオ"/>
                <a:cs typeface="メイリオ"/>
              </a:rPr>
              <a:t>時～夜</a:t>
            </a:r>
            <a:r>
              <a:rPr sz="1100" b="1" spc="15" dirty="0">
                <a:solidFill>
                  <a:srgbClr val="231F20"/>
                </a:solidFill>
                <a:latin typeface="メイリオ"/>
                <a:cs typeface="メイリオ"/>
              </a:rPr>
              <a:t>10</a:t>
            </a:r>
            <a:r>
              <a:rPr sz="1100" b="1" spc="25" dirty="0" smtClean="0">
                <a:solidFill>
                  <a:srgbClr val="231F20"/>
                </a:solidFill>
                <a:latin typeface="メイリオ"/>
                <a:cs typeface="メイリオ"/>
              </a:rPr>
              <a:t>時</a:t>
            </a:r>
            <a:endParaRPr sz="1100" dirty="0">
              <a:latin typeface="メイリオ"/>
              <a:cs typeface="メイリオ"/>
            </a:endParaRPr>
          </a:p>
        </p:txBody>
      </p:sp>
      <p:sp>
        <p:nvSpPr>
          <p:cNvPr id="35" name="object 7"/>
          <p:cNvSpPr txBox="1"/>
          <p:nvPr/>
        </p:nvSpPr>
        <p:spPr>
          <a:xfrm>
            <a:off x="379597" y="8862873"/>
            <a:ext cx="4608000" cy="276999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216535" indent="-203835">
              <a:lnSpc>
                <a:spcPct val="100000"/>
              </a:lnSpc>
              <a:spcBef>
                <a:spcPts val="240"/>
              </a:spcBef>
              <a:buSzPct val="93750"/>
              <a:buChar char="●"/>
              <a:tabLst>
                <a:tab pos="217170" algn="l"/>
              </a:tabLst>
            </a:pPr>
            <a:r>
              <a:rPr sz="1600" b="1" spc="-10" dirty="0">
                <a:solidFill>
                  <a:srgbClr val="231F20"/>
                </a:solidFill>
                <a:latin typeface="メイリオ"/>
                <a:cs typeface="メイリオ"/>
              </a:rPr>
              <a:t>お</a:t>
            </a:r>
            <a:r>
              <a:rPr sz="1600" b="1" spc="-25" dirty="0">
                <a:solidFill>
                  <a:srgbClr val="231F20"/>
                </a:solidFill>
                <a:latin typeface="メイリオ"/>
                <a:cs typeface="メイリオ"/>
              </a:rPr>
              <a:t>申</a:t>
            </a:r>
            <a:r>
              <a:rPr sz="1600" b="1" spc="-360" dirty="0">
                <a:solidFill>
                  <a:srgbClr val="231F20"/>
                </a:solidFill>
                <a:latin typeface="メイリオ"/>
                <a:cs typeface="メイリオ"/>
              </a:rPr>
              <a:t>込</a:t>
            </a:r>
            <a:r>
              <a:rPr sz="1600" b="1" spc="-345" dirty="0">
                <a:solidFill>
                  <a:srgbClr val="231F20"/>
                </a:solidFill>
                <a:latin typeface="メイリオ"/>
                <a:cs typeface="メイリオ"/>
              </a:rPr>
              <a:t>・</a:t>
            </a:r>
            <a:r>
              <a:rPr sz="1600" b="1" dirty="0">
                <a:solidFill>
                  <a:srgbClr val="231F20"/>
                </a:solidFill>
                <a:latin typeface="メイリオ"/>
                <a:cs typeface="メイリオ"/>
              </a:rPr>
              <a:t>お問合せは、お気軽にご連絡ください</a:t>
            </a:r>
            <a:r>
              <a:rPr sz="1600" b="1" dirty="0" smtClean="0">
                <a:solidFill>
                  <a:srgbClr val="231F20"/>
                </a:solidFill>
                <a:latin typeface="メイリオ"/>
                <a:cs typeface="メイリオ"/>
              </a:rPr>
              <a:t>。</a:t>
            </a:r>
            <a:endParaRPr sz="3750" dirty="0">
              <a:latin typeface="HGP創英角ｺﾞｼｯｸUB"/>
              <a:cs typeface="HGP創英角ｺﾞｼｯｸUB"/>
            </a:endParaRPr>
          </a:p>
        </p:txBody>
      </p:sp>
      <p:sp>
        <p:nvSpPr>
          <p:cNvPr id="36" name="object 8"/>
          <p:cNvSpPr txBox="1"/>
          <p:nvPr/>
        </p:nvSpPr>
        <p:spPr>
          <a:xfrm>
            <a:off x="4455364" y="10366050"/>
            <a:ext cx="2363470" cy="2419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00965">
              <a:lnSpc>
                <a:spcPct val="100000"/>
              </a:lnSpc>
              <a:spcBef>
                <a:spcPts val="114"/>
              </a:spcBef>
            </a:pPr>
            <a:r>
              <a:rPr sz="140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ア</a:t>
            </a:r>
            <a:r>
              <a:rPr sz="1400" spc="-8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400" spc="-13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ク</a:t>
            </a:r>
            <a:r>
              <a:rPr sz="140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ル</a:t>
            </a:r>
            <a:r>
              <a:rPr sz="140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不</a:t>
            </a:r>
            <a:r>
              <a:rPr sz="14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動</a:t>
            </a:r>
            <a:r>
              <a:rPr sz="14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産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7" name="object 9"/>
          <p:cNvSpPr txBox="1"/>
          <p:nvPr/>
        </p:nvSpPr>
        <p:spPr>
          <a:xfrm>
            <a:off x="483891" y="3376357"/>
            <a:ext cx="3456000" cy="971741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374650" algn="just">
              <a:lnSpc>
                <a:spcPct val="137800"/>
              </a:lnSpc>
            </a:pPr>
            <a:r>
              <a:rPr sz="900" spc="40" dirty="0" smtClean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spc="30" dirty="0" smtClean="0">
                <a:solidFill>
                  <a:srgbClr val="231F20"/>
                </a:solidFill>
                <a:latin typeface="メイリオ"/>
                <a:cs typeface="メイリオ"/>
              </a:rPr>
              <a:t>明</a:t>
            </a:r>
            <a:r>
              <a:rPr sz="900" spc="25" dirty="0" smtClean="0">
                <a:solidFill>
                  <a:srgbClr val="231F20"/>
                </a:solidFill>
                <a:latin typeface="メイリオ"/>
                <a:cs typeface="メイリオ"/>
              </a:rPr>
              <a:t>テ</a:t>
            </a:r>
            <a:r>
              <a:rPr sz="900" spc="-15" dirty="0" smtClean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spc="-50" dirty="0" smtClean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spc="30" dirty="0" smtClean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spc="40" dirty="0" smtClean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spc="30" dirty="0" smtClean="0">
                <a:solidFill>
                  <a:srgbClr val="231F20"/>
                </a:solidFill>
                <a:latin typeface="メイリオ"/>
                <a:cs typeface="メイリオ"/>
              </a:rPr>
              <a:t>明</a:t>
            </a:r>
            <a:r>
              <a:rPr sz="900" spc="25" dirty="0" smtClean="0">
                <a:solidFill>
                  <a:srgbClr val="231F20"/>
                </a:solidFill>
                <a:latin typeface="メイリオ"/>
                <a:cs typeface="メイリオ"/>
              </a:rPr>
              <a:t>テ</a:t>
            </a:r>
            <a:r>
              <a:rPr sz="900" spc="-15" dirty="0" smtClean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spc="-50" dirty="0" smtClean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spc="30" dirty="0" smtClean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spc="40" dirty="0" smtClean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spc="30" dirty="0" smtClean="0">
                <a:solidFill>
                  <a:srgbClr val="231F20"/>
                </a:solidFill>
                <a:latin typeface="メイリオ"/>
                <a:cs typeface="メイリオ"/>
              </a:rPr>
              <a:t>明</a:t>
            </a:r>
            <a:r>
              <a:rPr sz="900" spc="25" dirty="0" smtClean="0">
                <a:solidFill>
                  <a:srgbClr val="231F20"/>
                </a:solidFill>
                <a:latin typeface="メイリオ"/>
                <a:cs typeface="メイリオ"/>
              </a:rPr>
              <a:t>テ</a:t>
            </a:r>
            <a:r>
              <a:rPr sz="900" spc="-15" dirty="0" smtClean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spc="-50" dirty="0" smtClean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spc="30" dirty="0" smtClean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spc="40" dirty="0" smtClean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spc="30" dirty="0" smtClean="0">
                <a:solidFill>
                  <a:srgbClr val="231F20"/>
                </a:solidFill>
                <a:latin typeface="メイリオ"/>
                <a:cs typeface="メイリオ"/>
              </a:rPr>
              <a:t>明</a:t>
            </a:r>
            <a:r>
              <a:rPr sz="900" spc="25" dirty="0" smtClean="0">
                <a:solidFill>
                  <a:srgbClr val="231F20"/>
                </a:solidFill>
                <a:latin typeface="メイリオ"/>
                <a:cs typeface="メイリオ"/>
              </a:rPr>
              <a:t>テ</a:t>
            </a:r>
            <a:r>
              <a:rPr sz="900" spc="-15" dirty="0" smtClean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spc="-50" dirty="0" smtClean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spc="30" dirty="0" smtClean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spc="15" dirty="0" smtClean="0">
                <a:solidFill>
                  <a:srgbClr val="231F20"/>
                </a:solidFill>
                <a:latin typeface="メイリオ"/>
                <a:cs typeface="メイリオ"/>
              </a:rPr>
              <a:t>説 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明</a:t>
            </a:r>
            <a:r>
              <a:rPr sz="900" spc="25" dirty="0">
                <a:solidFill>
                  <a:srgbClr val="231F20"/>
                </a:solidFill>
                <a:latin typeface="メイリオ"/>
                <a:cs typeface="メイリオ"/>
              </a:rPr>
              <a:t>テ</a:t>
            </a:r>
            <a:r>
              <a:rPr sz="900" spc="-15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spc="-5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spc="4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明</a:t>
            </a:r>
            <a:r>
              <a:rPr sz="900" spc="25" dirty="0">
                <a:solidFill>
                  <a:srgbClr val="231F20"/>
                </a:solidFill>
                <a:latin typeface="メイリオ"/>
                <a:cs typeface="メイリオ"/>
              </a:rPr>
              <a:t>テ</a:t>
            </a:r>
            <a:r>
              <a:rPr sz="900" spc="-15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spc="-5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spc="4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明</a:t>
            </a:r>
            <a:r>
              <a:rPr sz="900" spc="25" dirty="0">
                <a:solidFill>
                  <a:srgbClr val="231F20"/>
                </a:solidFill>
                <a:latin typeface="メイリオ"/>
                <a:cs typeface="メイリオ"/>
              </a:rPr>
              <a:t>テ</a:t>
            </a:r>
            <a:r>
              <a:rPr sz="900" spc="-15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spc="-5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spc="4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明</a:t>
            </a:r>
            <a:r>
              <a:rPr sz="900" spc="25" dirty="0">
                <a:solidFill>
                  <a:srgbClr val="231F20"/>
                </a:solidFill>
                <a:latin typeface="メイリオ"/>
                <a:cs typeface="メイリオ"/>
              </a:rPr>
              <a:t>テ</a:t>
            </a:r>
            <a:r>
              <a:rPr sz="900" spc="-15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spc="-5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spc="4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spc="15" dirty="0">
                <a:solidFill>
                  <a:srgbClr val="231F20"/>
                </a:solidFill>
                <a:latin typeface="メイリオ"/>
                <a:cs typeface="メイリオ"/>
              </a:rPr>
              <a:t>明 </a:t>
            </a:r>
            <a:r>
              <a:rPr sz="900" spc="25" dirty="0">
                <a:solidFill>
                  <a:srgbClr val="231F20"/>
                </a:solidFill>
                <a:latin typeface="メイリオ"/>
                <a:cs typeface="メイリオ"/>
              </a:rPr>
              <a:t>テ</a:t>
            </a:r>
            <a:r>
              <a:rPr sz="900" spc="-15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spc="-5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spc="4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明</a:t>
            </a:r>
            <a:r>
              <a:rPr sz="900" spc="25" dirty="0">
                <a:solidFill>
                  <a:srgbClr val="231F20"/>
                </a:solidFill>
                <a:latin typeface="メイリオ"/>
                <a:cs typeface="メイリオ"/>
              </a:rPr>
              <a:t>テ</a:t>
            </a:r>
            <a:r>
              <a:rPr sz="900" spc="-15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spc="-5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spc="4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明</a:t>
            </a:r>
            <a:r>
              <a:rPr sz="900" spc="25" dirty="0">
                <a:solidFill>
                  <a:srgbClr val="231F20"/>
                </a:solidFill>
                <a:latin typeface="メイリオ"/>
                <a:cs typeface="メイリオ"/>
              </a:rPr>
              <a:t>テ</a:t>
            </a:r>
            <a:r>
              <a:rPr sz="900" spc="-15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spc="-5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spc="4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明</a:t>
            </a:r>
            <a:r>
              <a:rPr sz="900" spc="25" dirty="0">
                <a:solidFill>
                  <a:srgbClr val="231F20"/>
                </a:solidFill>
                <a:latin typeface="メイリオ"/>
                <a:cs typeface="メイリオ"/>
              </a:rPr>
              <a:t>テ</a:t>
            </a:r>
            <a:r>
              <a:rPr sz="900" spc="-15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spc="-5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spc="4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明</a:t>
            </a:r>
            <a:r>
              <a:rPr sz="900" spc="15" dirty="0">
                <a:solidFill>
                  <a:srgbClr val="231F20"/>
                </a:solidFill>
                <a:latin typeface="メイリオ"/>
                <a:cs typeface="メイリオ"/>
              </a:rPr>
              <a:t>テ </a:t>
            </a:r>
            <a:r>
              <a:rPr sz="900" spc="-10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spc="-45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spc="40" dirty="0">
                <a:solidFill>
                  <a:srgbClr val="231F20"/>
                </a:solidFill>
                <a:latin typeface="メイリオ"/>
                <a:cs typeface="メイリオ"/>
              </a:rPr>
              <a:t>説明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テ</a:t>
            </a:r>
            <a:r>
              <a:rPr sz="900" spc="-10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spc="-45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spc="40" dirty="0">
                <a:solidFill>
                  <a:srgbClr val="231F20"/>
                </a:solidFill>
                <a:latin typeface="メイリオ"/>
                <a:cs typeface="メイリオ"/>
              </a:rPr>
              <a:t>説明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テ</a:t>
            </a:r>
            <a:r>
              <a:rPr sz="900" spc="-10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spc="-45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spc="40" dirty="0">
                <a:solidFill>
                  <a:srgbClr val="231F20"/>
                </a:solidFill>
                <a:latin typeface="メイリオ"/>
                <a:cs typeface="メイリオ"/>
              </a:rPr>
              <a:t>説明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テ</a:t>
            </a:r>
            <a:r>
              <a:rPr sz="900" spc="-10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spc="-45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spc="40" dirty="0">
                <a:solidFill>
                  <a:srgbClr val="231F20"/>
                </a:solidFill>
                <a:latin typeface="メイリオ"/>
                <a:cs typeface="メイリオ"/>
              </a:rPr>
              <a:t>説明</a:t>
            </a:r>
            <a:r>
              <a:rPr sz="900" spc="30" dirty="0">
                <a:solidFill>
                  <a:srgbClr val="231F20"/>
                </a:solidFill>
                <a:latin typeface="メイリオ"/>
                <a:cs typeface="メイリオ"/>
              </a:rPr>
              <a:t>テ</a:t>
            </a:r>
            <a:r>
              <a:rPr sz="900" spc="15" dirty="0">
                <a:solidFill>
                  <a:srgbClr val="231F20"/>
                </a:solidFill>
                <a:latin typeface="メイリオ"/>
                <a:cs typeface="メイリオ"/>
              </a:rPr>
              <a:t>キ </a:t>
            </a:r>
            <a:r>
              <a:rPr sz="900" spc="-60" dirty="0" smtClean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spc="25" dirty="0" smtClean="0">
                <a:solidFill>
                  <a:srgbClr val="231F20"/>
                </a:solidFill>
                <a:latin typeface="メイリオ"/>
                <a:cs typeface="メイリオ"/>
              </a:rPr>
              <a:t>ト説明</a:t>
            </a:r>
            <a:r>
              <a:rPr sz="900" spc="15" dirty="0" smtClean="0">
                <a:solidFill>
                  <a:srgbClr val="231F20"/>
                </a:solidFill>
                <a:latin typeface="メイリオ"/>
                <a:cs typeface="メイリオ"/>
              </a:rPr>
              <a:t>テ</a:t>
            </a:r>
            <a:r>
              <a:rPr sz="900" spc="-25" dirty="0" smtClean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spc="-60" dirty="0" smtClean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spc="25" dirty="0" smtClean="0">
                <a:solidFill>
                  <a:srgbClr val="231F20"/>
                </a:solidFill>
                <a:latin typeface="メイリオ"/>
                <a:cs typeface="メイリオ"/>
              </a:rPr>
              <a:t>ト説明</a:t>
            </a:r>
            <a:r>
              <a:rPr sz="900" spc="15" dirty="0" smtClean="0">
                <a:solidFill>
                  <a:srgbClr val="231F20"/>
                </a:solidFill>
                <a:latin typeface="メイリオ"/>
                <a:cs typeface="メイリオ"/>
              </a:rPr>
              <a:t>テ</a:t>
            </a:r>
            <a:r>
              <a:rPr sz="900" spc="-25" dirty="0" smtClean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spc="-60" dirty="0" smtClean="0">
                <a:solidFill>
                  <a:srgbClr val="231F20"/>
                </a:solidFill>
                <a:latin typeface="メイリオ"/>
                <a:cs typeface="メイリオ"/>
              </a:rPr>
              <a:t>スト</a:t>
            </a:r>
            <a:endParaRPr sz="1350" dirty="0">
              <a:latin typeface="メイリオ"/>
              <a:cs typeface="メイリオ"/>
            </a:endParaRPr>
          </a:p>
        </p:txBody>
      </p:sp>
      <p:sp>
        <p:nvSpPr>
          <p:cNvPr id="38" name="object 9"/>
          <p:cNvSpPr txBox="1"/>
          <p:nvPr/>
        </p:nvSpPr>
        <p:spPr>
          <a:xfrm>
            <a:off x="398647" y="4542788"/>
            <a:ext cx="3168000" cy="369973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350" b="1" spc="15" dirty="0" smtClean="0">
                <a:solidFill>
                  <a:srgbClr val="FFFFFF"/>
                </a:solidFill>
                <a:latin typeface="メイリオ"/>
                <a:cs typeface="メイリオ"/>
              </a:rPr>
              <a:t>1LDK</a:t>
            </a:r>
            <a:r>
              <a:rPr sz="1350" b="1" spc="75" dirty="0" smtClean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lang="en-US" sz="1350" b="1" spc="75" dirty="0" smtClean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3450" b="1" spc="-37" baseline="-3623" dirty="0" smtClean="0">
                <a:solidFill>
                  <a:srgbClr val="FFFFFF"/>
                </a:solidFill>
                <a:latin typeface="メイリオ"/>
                <a:cs typeface="メイリオ"/>
              </a:rPr>
              <a:t>5</a:t>
            </a:r>
            <a:r>
              <a:rPr sz="1350" b="1" spc="15" dirty="0">
                <a:solidFill>
                  <a:srgbClr val="FFFFFF"/>
                </a:solidFill>
                <a:latin typeface="メイリオ"/>
                <a:cs typeface="メイリオ"/>
              </a:rPr>
              <a:t>万</a:t>
            </a:r>
            <a:r>
              <a:rPr sz="1350" b="1" spc="25" dirty="0">
                <a:solidFill>
                  <a:srgbClr val="FFFFFF"/>
                </a:solidFill>
                <a:latin typeface="メイリオ"/>
                <a:cs typeface="メイリオ"/>
              </a:rPr>
              <a:t>円～</a:t>
            </a:r>
            <a:r>
              <a:rPr sz="1350" b="1" spc="175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lang="ja-JP" altLang="en-US" sz="1350" b="1" spc="175" dirty="0" smtClean="0">
                <a:solidFill>
                  <a:srgbClr val="FFFFFF"/>
                </a:solidFill>
                <a:latin typeface="メイリオ"/>
                <a:cs typeface="メイリオ"/>
              </a:rPr>
              <a:t>　</a:t>
            </a:r>
            <a:r>
              <a:rPr sz="1350" b="1" spc="25" dirty="0" smtClean="0">
                <a:solidFill>
                  <a:srgbClr val="FFFFFF"/>
                </a:solidFill>
                <a:latin typeface="メイリオ"/>
                <a:cs typeface="メイリオ"/>
              </a:rPr>
              <a:t>2LDK</a:t>
            </a:r>
            <a:r>
              <a:rPr sz="1350" b="1" spc="50" dirty="0" smtClean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lang="en-US" sz="1350" b="1" spc="50" dirty="0" smtClean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3450" b="1" spc="-75" baseline="-3623" dirty="0" smtClean="0">
                <a:solidFill>
                  <a:srgbClr val="FFFFFF"/>
                </a:solidFill>
                <a:latin typeface="メイリオ"/>
                <a:cs typeface="メイリオ"/>
              </a:rPr>
              <a:t>7</a:t>
            </a:r>
            <a:r>
              <a:rPr sz="1350" b="1" spc="15" dirty="0">
                <a:solidFill>
                  <a:srgbClr val="FFFFFF"/>
                </a:solidFill>
                <a:latin typeface="メイリオ"/>
                <a:cs typeface="メイリオ"/>
              </a:rPr>
              <a:t>万</a:t>
            </a:r>
            <a:r>
              <a:rPr sz="1350" b="1" spc="25" dirty="0">
                <a:solidFill>
                  <a:srgbClr val="FFFFFF"/>
                </a:solidFill>
                <a:latin typeface="メイリオ"/>
                <a:cs typeface="メイリオ"/>
              </a:rPr>
              <a:t>円～</a:t>
            </a:r>
            <a:endParaRPr sz="1350" dirty="0">
              <a:latin typeface="メイリオ"/>
              <a:cs typeface="メイリオ"/>
            </a:endParaRPr>
          </a:p>
        </p:txBody>
      </p:sp>
      <p:sp>
        <p:nvSpPr>
          <p:cNvPr id="39" name="object 7"/>
          <p:cNvSpPr txBox="1"/>
          <p:nvPr/>
        </p:nvSpPr>
        <p:spPr>
          <a:xfrm>
            <a:off x="1692333" y="9118587"/>
            <a:ext cx="3168000" cy="607859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40"/>
              </a:spcBef>
            </a:pPr>
            <a:r>
              <a:rPr sz="3750" spc="-95" dirty="0" smtClean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ア</a:t>
            </a:r>
            <a:r>
              <a:rPr sz="3750" spc="-250" dirty="0" smtClean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ス</a:t>
            </a:r>
            <a:r>
              <a:rPr sz="3750" spc="-355" dirty="0" smtClean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ク</a:t>
            </a:r>
            <a:r>
              <a:rPr sz="3750" spc="-114" dirty="0" smtClean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ル</a:t>
            </a:r>
            <a:r>
              <a:rPr sz="3750" spc="-60" dirty="0" smtClean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不</a:t>
            </a:r>
            <a:r>
              <a:rPr sz="3750" spc="-55" dirty="0" smtClean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動</a:t>
            </a:r>
            <a:r>
              <a:rPr sz="3750" spc="10" dirty="0" smtClean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産</a:t>
            </a:r>
            <a:endParaRPr sz="3750" dirty="0">
              <a:latin typeface="HGP創英角ｺﾞｼｯｸUB"/>
              <a:cs typeface="HGP創英角ｺﾞｼｯｸUB"/>
            </a:endParaRPr>
          </a:p>
        </p:txBody>
      </p:sp>
      <p:sp>
        <p:nvSpPr>
          <p:cNvPr id="40" name="object 4"/>
          <p:cNvSpPr txBox="1"/>
          <p:nvPr/>
        </p:nvSpPr>
        <p:spPr>
          <a:xfrm>
            <a:off x="2114805" y="10482717"/>
            <a:ext cx="1944370" cy="185948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0480">
              <a:lnSpc>
                <a:spcPct val="100000"/>
              </a:lnSpc>
              <a:spcBef>
                <a:spcPts val="80"/>
              </a:spcBef>
            </a:pPr>
            <a:r>
              <a:rPr sz="1100" b="1" spc="10" dirty="0" smtClean="0">
                <a:solidFill>
                  <a:srgbClr val="231F20"/>
                </a:solidFill>
                <a:latin typeface="メイリオ"/>
                <a:cs typeface="メイリオ"/>
              </a:rPr>
              <a:t>http</a:t>
            </a:r>
            <a:r>
              <a:rPr sz="1100" b="1" spc="10" dirty="0">
                <a:solidFill>
                  <a:srgbClr val="231F20"/>
                </a:solidFill>
                <a:latin typeface="メイリオ"/>
                <a:cs typeface="メイリオ"/>
              </a:rPr>
              <a:t>://www.askult.com/</a:t>
            </a:r>
            <a:endParaRPr sz="1100" dirty="0">
              <a:latin typeface="メイリオ"/>
              <a:cs typeface="メイリオ"/>
            </a:endParaRPr>
          </a:p>
        </p:txBody>
      </p:sp>
      <p:sp>
        <p:nvSpPr>
          <p:cNvPr id="49" name="object 12"/>
          <p:cNvSpPr txBox="1"/>
          <p:nvPr/>
        </p:nvSpPr>
        <p:spPr>
          <a:xfrm>
            <a:off x="474676" y="5684010"/>
            <a:ext cx="3024000" cy="8050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2500"/>
              </a:lnSpc>
              <a:spcBef>
                <a:spcPts val="100"/>
              </a:spcBef>
              <a:tabLst>
                <a:tab pos="1082675" algn="l"/>
              </a:tabLst>
            </a:pPr>
            <a:r>
              <a:rPr sz="1350" b="1" spc="15" dirty="0" err="1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礼</a:t>
            </a:r>
            <a:r>
              <a:rPr sz="1350" b="1" spc="-204" dirty="0" err="1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金</a:t>
            </a:r>
            <a:r>
              <a:rPr lang="ja-JP" altLang="en-US" sz="1350" b="1" spc="-28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sz="1350" b="1" spc="-9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sz="1350" b="1" spc="-10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ヶ</a:t>
            </a:r>
            <a:r>
              <a:rPr sz="1350" b="1" spc="-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sz="1350" b="1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sz="1350" b="1" spc="30" dirty="0" err="1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敷</a:t>
            </a:r>
            <a:r>
              <a:rPr sz="1350" b="1" spc="-204" dirty="0" err="1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金</a:t>
            </a:r>
            <a:r>
              <a:rPr lang="ja-JP" altLang="en-US" sz="1350" b="1" spc="-28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sz="1350" b="1" spc="-9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sz="1350" b="1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ヶ月 </a:t>
            </a:r>
            <a:endParaRPr lang="en-US" sz="1350" b="1" dirty="0" smtClean="0">
              <a:solidFill>
                <a:srgbClr val="231F2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2700" marR="5080">
              <a:lnSpc>
                <a:spcPct val="122500"/>
              </a:lnSpc>
              <a:spcBef>
                <a:spcPts val="100"/>
              </a:spcBef>
              <a:tabLst>
                <a:tab pos="1082675" algn="l"/>
              </a:tabLst>
            </a:pPr>
            <a:r>
              <a:rPr sz="1350" b="1" dirty="0" err="1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共益費</a:t>
            </a:r>
            <a:r>
              <a:rPr lang="ja-JP" altLang="en-US" sz="1350" b="1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sz="1350" b="1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3,000</a:t>
            </a:r>
            <a:r>
              <a:rPr sz="1350" b="1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</a:t>
            </a:r>
            <a:endParaRPr lang="en-US" sz="1350" b="1" dirty="0" smtClean="0">
              <a:solidFill>
                <a:srgbClr val="231F2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2700" marR="5080">
              <a:lnSpc>
                <a:spcPct val="122500"/>
              </a:lnSpc>
              <a:spcBef>
                <a:spcPts val="100"/>
              </a:spcBef>
              <a:tabLst>
                <a:tab pos="1082675" algn="l"/>
              </a:tabLst>
            </a:pPr>
            <a:r>
              <a:rPr lang="zh-TW" altLang="en-US" sz="1350" b="1" spc="2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</a:t>
            </a:r>
            <a:r>
              <a:rPr lang="zh-TW" altLang="en-US" sz="1350" b="1" spc="3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車</a:t>
            </a:r>
            <a:r>
              <a:rPr lang="zh-TW" altLang="en-US" sz="1350" b="1" spc="2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場</a:t>
            </a:r>
            <a:r>
              <a:rPr lang="zh-TW" altLang="en-US" sz="1350" b="1" spc="-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料</a:t>
            </a:r>
            <a:r>
              <a:rPr lang="zh-TW" altLang="en-US" sz="1350" b="1" spc="-204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金</a:t>
            </a:r>
            <a:r>
              <a:rPr lang="ja-JP" altLang="en-US" sz="1350" b="1" spc="-2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zh-TW" sz="1350" b="1" spc="-2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4,000</a:t>
            </a:r>
            <a:r>
              <a:rPr lang="zh-TW" altLang="en-US" sz="1350" b="1" spc="-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</a:t>
            </a:r>
            <a:endParaRPr lang="zh-TW" altLang="en-US" sz="13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2513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nyukyo_01</Template>
  <TotalTime>3</TotalTime>
  <Words>210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2015-10-28T05:50:51Z</cp:lastPrinted>
  <dcterms:created xsi:type="dcterms:W3CDTF">2018-04-23T04:33:58Z</dcterms:created>
  <dcterms:modified xsi:type="dcterms:W3CDTF">2018-04-23T10:15:47Z</dcterms:modified>
</cp:coreProperties>
</file>