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handoutMasterIdLst>
    <p:handoutMasterId r:id="rId5"/>
  </p:handoutMasterIdLst>
  <p:sldIdLst>
    <p:sldId id="260" r:id="rId2"/>
    <p:sldId id="266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1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D6BB"/>
    <a:srgbClr val="C9CACA"/>
    <a:srgbClr val="231815"/>
    <a:srgbClr val="604C3F"/>
    <a:srgbClr val="595757"/>
    <a:srgbClr val="A48B78"/>
    <a:srgbClr val="7A6A56"/>
    <a:srgbClr val="C61A22"/>
    <a:srgbClr val="000000"/>
    <a:srgbClr val="8FC31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8597" autoAdjust="0"/>
  </p:normalViewPr>
  <p:slideViewPr>
    <p:cSldViewPr snapToGrid="0">
      <p:cViewPr varScale="1">
        <p:scale>
          <a:sx n="80" d="100"/>
          <a:sy n="80" d="100"/>
        </p:scale>
        <p:origin x="2898" y="9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48" d="100"/>
          <a:sy n="48" d="100"/>
        </p:scale>
        <p:origin x="-2982" y="-102"/>
      </p:cViewPr>
      <p:guideLst>
        <p:guide orient="horz" pos="3291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171825" cy="522288"/>
          </a:xfrm>
          <a:prstGeom prst="rect">
            <a:avLst/>
          </a:prstGeom>
        </p:spPr>
        <p:txBody>
          <a:bodyPr vert="horz" lIns="91430" tIns="45715" rIns="91430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4" y="0"/>
            <a:ext cx="3171825" cy="522288"/>
          </a:xfrm>
          <a:prstGeom prst="rect">
            <a:avLst/>
          </a:prstGeom>
        </p:spPr>
        <p:txBody>
          <a:bodyPr vert="horz" lIns="91430" tIns="45715" rIns="91430" bIns="45715" rtlCol="0"/>
          <a:lstStyle>
            <a:lvl1pPr algn="r">
              <a:defRPr sz="1200"/>
            </a:lvl1pPr>
          </a:lstStyle>
          <a:p>
            <a:fld id="{EA4C0380-2DE9-498B-B68D-60B46204BA80}" type="datetimeFigureOut">
              <a:rPr kumimoji="1" lang="ja-JP" altLang="en-US" smtClean="0"/>
              <a:t>2018/4/23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926639"/>
            <a:ext cx="3171825" cy="522287"/>
          </a:xfrm>
          <a:prstGeom prst="rect">
            <a:avLst/>
          </a:prstGeom>
        </p:spPr>
        <p:txBody>
          <a:bodyPr vert="horz" lIns="91430" tIns="45715" rIns="91430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4" y="9926639"/>
            <a:ext cx="3171825" cy="522287"/>
          </a:xfrm>
          <a:prstGeom prst="rect">
            <a:avLst/>
          </a:prstGeom>
        </p:spPr>
        <p:txBody>
          <a:bodyPr vert="horz" lIns="91430" tIns="45715" rIns="91430" bIns="45715" rtlCol="0" anchor="b"/>
          <a:lstStyle>
            <a:lvl1pPr algn="r">
              <a:defRPr sz="12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171295" cy="524340"/>
          </a:xfrm>
          <a:prstGeom prst="rect">
            <a:avLst/>
          </a:prstGeom>
        </p:spPr>
        <p:txBody>
          <a:bodyPr vert="horz" lIns="97155" tIns="48578" rIns="97155" bIns="4857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9" y="0"/>
            <a:ext cx="3171295" cy="524340"/>
          </a:xfrm>
          <a:prstGeom prst="rect">
            <a:avLst/>
          </a:prstGeom>
        </p:spPr>
        <p:txBody>
          <a:bodyPr vert="horz" lIns="97155" tIns="48578" rIns="97155" bIns="48578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2018/4/23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55" tIns="48578" rIns="97155" bIns="4857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1"/>
            <a:ext cx="5854700" cy="4114889"/>
          </a:xfrm>
          <a:prstGeom prst="rect">
            <a:avLst/>
          </a:prstGeom>
        </p:spPr>
        <p:txBody>
          <a:bodyPr vert="horz" lIns="97155" tIns="48578" rIns="97155" bIns="4857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9926177"/>
            <a:ext cx="3171295" cy="524339"/>
          </a:xfrm>
          <a:prstGeom prst="rect">
            <a:avLst/>
          </a:prstGeom>
        </p:spPr>
        <p:txBody>
          <a:bodyPr vert="horz" lIns="97155" tIns="48578" rIns="97155" bIns="4857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9" y="9926177"/>
            <a:ext cx="3171295" cy="524339"/>
          </a:xfrm>
          <a:prstGeom prst="rect">
            <a:avLst/>
          </a:prstGeom>
        </p:spPr>
        <p:txBody>
          <a:bodyPr vert="horz" lIns="97155" tIns="48578" rIns="97155" bIns="48578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4/23/2018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eaLnBrk="1" fontAlgn="base" hangingPunct="1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eaLnBrk="1" fontAlgn="base" hangingPunct="1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eaLnBrk="1" fontAlgn="base" hangingPunct="1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eaLnBrk="1" fontAlgn="base" hangingPunct="1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eaLnBrk="1" fontAlgn="base" hangingPunct="1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72213" y="-1"/>
            <a:ext cx="4011176" cy="8604000"/>
          </a:xfrm>
          <a:prstGeom prst="rect">
            <a:avLst/>
          </a:prstGeom>
        </p:spPr>
      </p:pic>
      <p:sp>
        <p:nvSpPr>
          <p:cNvPr id="47" name="正方形/長方形 46"/>
          <p:cNvSpPr/>
          <p:nvPr/>
        </p:nvSpPr>
        <p:spPr>
          <a:xfrm>
            <a:off x="346907" y="6642767"/>
            <a:ext cx="1476000" cy="17136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見取り図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2154373" y="6642767"/>
            <a:ext cx="1476000" cy="17136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見取り図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4968940" y="8785440"/>
            <a:ext cx="2412000" cy="15372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地図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0" y="9251713"/>
            <a:ext cx="1584000" cy="1656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3940950" y="-42530"/>
            <a:ext cx="3888000" cy="3420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3940950" y="3400549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5903285" y="3400549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3940950" y="5143063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5903285" y="5143063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3940950" y="6885577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5903285" y="6885577"/>
            <a:ext cx="1944000" cy="17280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写真が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6" name="図 5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36314" y="10349105"/>
            <a:ext cx="2952000" cy="306019"/>
          </a:xfrm>
          <a:prstGeom prst="rect">
            <a:avLst/>
          </a:prstGeom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5958" y="4473584"/>
            <a:ext cx="3204000" cy="440860"/>
          </a:xfrm>
          <a:prstGeom prst="rect">
            <a:avLst/>
          </a:prstGeom>
        </p:spPr>
      </p:pic>
      <p:pic>
        <p:nvPicPr>
          <p:cNvPr id="11" name="図 10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89800" y="9905630"/>
            <a:ext cx="332233" cy="332233"/>
          </a:xfrm>
          <a:prstGeom prst="rect">
            <a:avLst/>
          </a:prstGeom>
        </p:spPr>
      </p:pic>
      <p:pic>
        <p:nvPicPr>
          <p:cNvPr id="12" name="図 11"/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5958" y="461232"/>
            <a:ext cx="3264415" cy="2209804"/>
          </a:xfrm>
          <a:prstGeom prst="rect">
            <a:avLst/>
          </a:prstGeom>
        </p:spPr>
      </p:pic>
      <p:sp>
        <p:nvSpPr>
          <p:cNvPr id="24" name="object 9"/>
          <p:cNvSpPr txBox="1"/>
          <p:nvPr/>
        </p:nvSpPr>
        <p:spPr>
          <a:xfrm>
            <a:off x="103759" y="2873900"/>
            <a:ext cx="4070792" cy="470000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2950" b="1" spc="25" dirty="0">
                <a:solidFill>
                  <a:srgbClr val="231F20"/>
                </a:solidFill>
                <a:latin typeface="メイリオ"/>
                <a:cs typeface="メイリオ"/>
              </a:rPr>
              <a:t>【</a:t>
            </a:r>
            <a:r>
              <a:rPr sz="2950" b="1" spc="-40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2950" b="1" spc="-175" dirty="0">
                <a:solidFill>
                  <a:srgbClr val="231F20"/>
                </a:solidFill>
                <a:latin typeface="メイリオ"/>
                <a:cs typeface="メイリオ"/>
              </a:rPr>
              <a:t>ハ</a:t>
            </a:r>
            <a:r>
              <a:rPr sz="2950" b="1" spc="-145" dirty="0">
                <a:solidFill>
                  <a:srgbClr val="231F20"/>
                </a:solidFill>
                <a:latin typeface="メイリオ"/>
                <a:cs typeface="メイリオ"/>
              </a:rPr>
              <a:t>イ</a:t>
            </a:r>
            <a:r>
              <a:rPr sz="2950" b="1" spc="-100" dirty="0">
                <a:solidFill>
                  <a:srgbClr val="231F20"/>
                </a:solidFill>
                <a:latin typeface="メイリオ"/>
                <a:cs typeface="メイリオ"/>
              </a:rPr>
              <a:t>ツ・</a:t>
            </a:r>
            <a:r>
              <a:rPr sz="2950" b="1" spc="-125" dirty="0">
                <a:solidFill>
                  <a:srgbClr val="231F20"/>
                </a:solidFill>
                <a:latin typeface="メイリオ"/>
                <a:cs typeface="メイリオ"/>
              </a:rPr>
              <a:t>ア</a:t>
            </a:r>
            <a:r>
              <a:rPr sz="2950" b="1" spc="-19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2950" b="1" spc="-340" dirty="0">
                <a:solidFill>
                  <a:srgbClr val="231F20"/>
                </a:solidFill>
                <a:latin typeface="メイリオ"/>
                <a:cs typeface="メイリオ"/>
              </a:rPr>
              <a:t>ク</a:t>
            </a:r>
            <a:r>
              <a:rPr sz="2950" b="1" spc="25" dirty="0">
                <a:solidFill>
                  <a:srgbClr val="231F20"/>
                </a:solidFill>
                <a:latin typeface="メイリオ"/>
                <a:cs typeface="メイリオ"/>
              </a:rPr>
              <a:t>ル</a:t>
            </a:r>
            <a:r>
              <a:rPr sz="2950" b="1" spc="-40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2950" b="1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】</a:t>
            </a:r>
            <a:endParaRPr sz="1350" dirty="0">
              <a:latin typeface="メイリオ"/>
              <a:cs typeface="メイリオ"/>
            </a:endParaRPr>
          </a:p>
        </p:txBody>
      </p:sp>
      <p:sp>
        <p:nvSpPr>
          <p:cNvPr id="25" name="object 10"/>
          <p:cNvSpPr txBox="1"/>
          <p:nvPr/>
        </p:nvSpPr>
        <p:spPr>
          <a:xfrm>
            <a:off x="466406" y="5037620"/>
            <a:ext cx="513715" cy="529590"/>
          </a:xfrm>
          <a:prstGeom prst="rect">
            <a:avLst/>
          </a:prstGeom>
        </p:spPr>
        <p:txBody>
          <a:bodyPr vert="horz" wrap="square" lIns="0" tIns="590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65"/>
              </a:spcBef>
            </a:pP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1LDK</a:t>
            </a:r>
            <a:endParaRPr sz="1350" dirty="0">
              <a:latin typeface="メイリオ"/>
              <a:cs typeface="メイリオ"/>
            </a:endParaRPr>
          </a:p>
          <a:p>
            <a:pPr marL="12700">
              <a:lnSpc>
                <a:spcPct val="100000"/>
              </a:lnSpc>
              <a:spcBef>
                <a:spcPts val="365"/>
              </a:spcBef>
            </a:pPr>
            <a:r>
              <a:rPr sz="1350" b="1" spc="0" dirty="0">
                <a:solidFill>
                  <a:srgbClr val="231F20"/>
                </a:solidFill>
                <a:latin typeface="メイリオ"/>
                <a:cs typeface="メイリオ"/>
              </a:rPr>
              <a:t>2</a:t>
            </a:r>
            <a:r>
              <a:rPr sz="1350" b="1" spc="15" dirty="0">
                <a:solidFill>
                  <a:srgbClr val="231F20"/>
                </a:solidFill>
                <a:latin typeface="メイリオ"/>
                <a:cs typeface="メイリオ"/>
              </a:rPr>
              <a:t>L</a:t>
            </a:r>
            <a:r>
              <a:rPr sz="1350" b="1" spc="5" dirty="0">
                <a:solidFill>
                  <a:srgbClr val="231F20"/>
                </a:solidFill>
                <a:latin typeface="メイリオ"/>
                <a:cs typeface="メイリオ"/>
              </a:rPr>
              <a:t>D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K</a:t>
            </a:r>
            <a:endParaRPr sz="1350" dirty="0">
              <a:latin typeface="メイリオ"/>
              <a:cs typeface="メイリオ"/>
            </a:endParaRPr>
          </a:p>
        </p:txBody>
      </p:sp>
      <p:sp>
        <p:nvSpPr>
          <p:cNvPr id="26" name="object 11"/>
          <p:cNvSpPr txBox="1"/>
          <p:nvPr/>
        </p:nvSpPr>
        <p:spPr>
          <a:xfrm>
            <a:off x="1141430" y="5037620"/>
            <a:ext cx="2556000" cy="529590"/>
          </a:xfrm>
          <a:prstGeom prst="rect">
            <a:avLst/>
          </a:prstGeom>
        </p:spPr>
        <p:txBody>
          <a:bodyPr vert="horz" wrap="square" lIns="0" tIns="590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65"/>
              </a:spcBef>
            </a:pP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（LDK</a:t>
            </a:r>
            <a:r>
              <a:rPr sz="1350" b="1" spc="50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1350" b="1" spc="-15" dirty="0">
                <a:solidFill>
                  <a:srgbClr val="231F20"/>
                </a:solidFill>
                <a:latin typeface="メイリオ"/>
                <a:cs typeface="メイリオ"/>
              </a:rPr>
              <a:t>16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帖</a:t>
            </a:r>
            <a:r>
              <a:rPr sz="1350" b="1" spc="-370" dirty="0">
                <a:solidFill>
                  <a:srgbClr val="231F20"/>
                </a:solidFill>
                <a:latin typeface="メイリオ"/>
                <a:cs typeface="メイリオ"/>
              </a:rPr>
              <a:t>、</a:t>
            </a:r>
            <a:r>
              <a:rPr sz="1350" b="1" spc="15" dirty="0">
                <a:solidFill>
                  <a:srgbClr val="231F20"/>
                </a:solidFill>
                <a:latin typeface="メイリオ"/>
                <a:cs typeface="メイリオ"/>
              </a:rPr>
              <a:t>洋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室</a:t>
            </a:r>
            <a:r>
              <a:rPr sz="1350" b="1" spc="50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1350" b="1" dirty="0">
                <a:solidFill>
                  <a:srgbClr val="231F20"/>
                </a:solidFill>
                <a:latin typeface="メイリオ"/>
                <a:cs typeface="メイリオ"/>
              </a:rPr>
              <a:t>7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帖）</a:t>
            </a:r>
            <a:endParaRPr sz="1350" dirty="0">
              <a:latin typeface="メイリオ"/>
              <a:cs typeface="メイリオ"/>
            </a:endParaRPr>
          </a:p>
          <a:p>
            <a:pPr marL="17145">
              <a:lnSpc>
                <a:spcPct val="100000"/>
              </a:lnSpc>
              <a:spcBef>
                <a:spcPts val="365"/>
              </a:spcBef>
            </a:pP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（LDL</a:t>
            </a:r>
            <a:r>
              <a:rPr sz="1350" b="1" spc="35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1350" b="1" spc="-10" dirty="0">
                <a:solidFill>
                  <a:srgbClr val="231F20"/>
                </a:solidFill>
                <a:latin typeface="メイリオ"/>
                <a:cs typeface="メイリオ"/>
              </a:rPr>
              <a:t>12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帖</a:t>
            </a:r>
            <a:r>
              <a:rPr sz="1350" b="1" spc="-370" dirty="0">
                <a:solidFill>
                  <a:srgbClr val="231F20"/>
                </a:solidFill>
                <a:latin typeface="メイリオ"/>
                <a:cs typeface="メイリオ"/>
              </a:rPr>
              <a:t>、</a:t>
            </a:r>
            <a:r>
              <a:rPr sz="1350" b="1" spc="15" dirty="0">
                <a:solidFill>
                  <a:srgbClr val="231F20"/>
                </a:solidFill>
                <a:latin typeface="メイリオ"/>
                <a:cs typeface="メイリオ"/>
              </a:rPr>
              <a:t>洋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室</a:t>
            </a:r>
            <a:r>
              <a:rPr sz="1350" b="1" spc="35" dirty="0">
                <a:solidFill>
                  <a:srgbClr val="231F20"/>
                </a:solidFill>
                <a:latin typeface="メイリオ"/>
                <a:cs typeface="メイリオ"/>
              </a:rPr>
              <a:t> </a:t>
            </a:r>
            <a:r>
              <a:rPr sz="1350" b="1" spc="5" dirty="0">
                <a:solidFill>
                  <a:srgbClr val="231F20"/>
                </a:solidFill>
                <a:latin typeface="メイリオ"/>
                <a:cs typeface="メイリオ"/>
              </a:rPr>
              <a:t>6</a:t>
            </a:r>
            <a:r>
              <a:rPr sz="1350" b="1" spc="-215" dirty="0">
                <a:solidFill>
                  <a:srgbClr val="231F20"/>
                </a:solidFill>
                <a:latin typeface="メイリオ"/>
                <a:cs typeface="メイリオ"/>
              </a:rPr>
              <a:t>帖</a:t>
            </a:r>
            <a:r>
              <a:rPr sz="1350" b="1" spc="-370" dirty="0">
                <a:solidFill>
                  <a:srgbClr val="231F20"/>
                </a:solidFill>
                <a:latin typeface="メイリオ"/>
                <a:cs typeface="メイリオ"/>
              </a:rPr>
              <a:t>・</a:t>
            </a:r>
            <a:r>
              <a:rPr sz="1350" b="1" dirty="0">
                <a:solidFill>
                  <a:srgbClr val="231F20"/>
                </a:solidFill>
                <a:latin typeface="メイリオ"/>
                <a:cs typeface="メイリオ"/>
              </a:rPr>
              <a:t>7</a:t>
            </a:r>
            <a:r>
              <a:rPr sz="1350" b="1" spc="-5" dirty="0">
                <a:solidFill>
                  <a:srgbClr val="231F20"/>
                </a:solidFill>
                <a:latin typeface="メイリオ"/>
                <a:cs typeface="メイリオ"/>
              </a:rPr>
              <a:t>帖）</a:t>
            </a:r>
            <a:endParaRPr sz="1350" dirty="0">
              <a:latin typeface="メイリオ"/>
              <a:cs typeface="メイリオ"/>
            </a:endParaRPr>
          </a:p>
        </p:txBody>
      </p:sp>
      <p:sp>
        <p:nvSpPr>
          <p:cNvPr id="30" name="object 2"/>
          <p:cNvSpPr txBox="1"/>
          <p:nvPr/>
        </p:nvSpPr>
        <p:spPr>
          <a:xfrm>
            <a:off x="1689205" y="9705160"/>
            <a:ext cx="2242185" cy="166370"/>
          </a:xfrm>
          <a:prstGeom prst="rect">
            <a:avLst/>
          </a:prstGeom>
        </p:spPr>
        <p:txBody>
          <a:bodyPr vert="horz" wrap="square" lIns="0" tIns="1524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0"/>
              </a:spcBef>
            </a:pPr>
            <a:r>
              <a:rPr sz="900" spc="1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住</a:t>
            </a:r>
            <a:r>
              <a:rPr sz="900" spc="-2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所</a:t>
            </a:r>
            <a:r>
              <a:rPr sz="900" spc="-1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／</a:t>
            </a:r>
            <a:r>
              <a:rPr sz="900" spc="-4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〒</a:t>
            </a:r>
            <a:r>
              <a:rPr sz="900" spc="2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135-0061</a:t>
            </a:r>
            <a:r>
              <a:rPr sz="90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 </a:t>
            </a:r>
            <a:r>
              <a:rPr sz="900" spc="2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東</a:t>
            </a:r>
            <a:r>
              <a:rPr sz="90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京</a:t>
            </a:r>
            <a:r>
              <a:rPr sz="900" spc="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都</a:t>
            </a:r>
            <a:r>
              <a:rPr sz="900" spc="2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江</a:t>
            </a:r>
            <a:r>
              <a:rPr sz="900" spc="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東</a:t>
            </a:r>
            <a:r>
              <a:rPr sz="900" spc="1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区</a:t>
            </a:r>
            <a:r>
              <a:rPr sz="900" spc="2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豊</a:t>
            </a:r>
            <a:r>
              <a:rPr sz="900" spc="1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洲</a:t>
            </a:r>
            <a:r>
              <a:rPr sz="900" spc="1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3-2-3</a:t>
            </a:r>
            <a:endParaRPr sz="900" dirty="0">
              <a:latin typeface="ＭＳ Ｐゴシック"/>
              <a:cs typeface="ＭＳ Ｐゴシック"/>
            </a:endParaRPr>
          </a:p>
        </p:txBody>
      </p:sp>
      <p:sp>
        <p:nvSpPr>
          <p:cNvPr id="31" name="object 3"/>
          <p:cNvSpPr txBox="1"/>
          <p:nvPr/>
        </p:nvSpPr>
        <p:spPr>
          <a:xfrm>
            <a:off x="2093131" y="9802067"/>
            <a:ext cx="2808000" cy="502061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3150" spc="-200" dirty="0">
                <a:solidFill>
                  <a:srgbClr val="F15B55"/>
                </a:solidFill>
                <a:latin typeface="HGP創英角ｺﾞｼｯｸUB"/>
                <a:cs typeface="HGP創英角ｺﾞｼｯｸUB"/>
              </a:rPr>
              <a:t>03-1234-1111</a:t>
            </a:r>
            <a:endParaRPr sz="3150" spc="-200" dirty="0">
              <a:latin typeface="HGP創英角ｺﾞｼｯｸUB"/>
              <a:cs typeface="HGP創英角ｺﾞｼｯｸUB"/>
            </a:endParaRPr>
          </a:p>
        </p:txBody>
      </p:sp>
      <p:sp>
        <p:nvSpPr>
          <p:cNvPr id="32" name="object 4"/>
          <p:cNvSpPr txBox="1"/>
          <p:nvPr/>
        </p:nvSpPr>
        <p:spPr>
          <a:xfrm>
            <a:off x="2114805" y="10295667"/>
            <a:ext cx="1944370" cy="185948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100" b="1" spc="25" dirty="0">
                <a:solidFill>
                  <a:srgbClr val="231F20"/>
                </a:solidFill>
                <a:latin typeface="メイリオ"/>
                <a:cs typeface="メイリオ"/>
              </a:rPr>
              <a:t>受付時間／朝</a:t>
            </a:r>
            <a:r>
              <a:rPr sz="1100" b="1" spc="15" dirty="0">
                <a:solidFill>
                  <a:srgbClr val="231F20"/>
                </a:solidFill>
                <a:latin typeface="メイリオ"/>
                <a:cs typeface="メイリオ"/>
              </a:rPr>
              <a:t>8</a:t>
            </a:r>
            <a:r>
              <a:rPr sz="1100" b="1" spc="25" dirty="0">
                <a:solidFill>
                  <a:srgbClr val="231F20"/>
                </a:solidFill>
                <a:latin typeface="メイリオ"/>
                <a:cs typeface="メイリオ"/>
              </a:rPr>
              <a:t>時～夜</a:t>
            </a:r>
            <a:r>
              <a:rPr sz="1100" b="1" spc="15" dirty="0">
                <a:solidFill>
                  <a:srgbClr val="231F20"/>
                </a:solidFill>
                <a:latin typeface="メイリオ"/>
                <a:cs typeface="メイリオ"/>
              </a:rPr>
              <a:t>10</a:t>
            </a:r>
            <a:r>
              <a:rPr sz="1100" b="1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時</a:t>
            </a:r>
            <a:endParaRPr sz="1100" dirty="0">
              <a:latin typeface="メイリオ"/>
              <a:cs typeface="メイリオ"/>
            </a:endParaRPr>
          </a:p>
        </p:txBody>
      </p:sp>
      <p:sp>
        <p:nvSpPr>
          <p:cNvPr id="35" name="object 7"/>
          <p:cNvSpPr txBox="1"/>
          <p:nvPr/>
        </p:nvSpPr>
        <p:spPr>
          <a:xfrm>
            <a:off x="379597" y="8862873"/>
            <a:ext cx="4608000" cy="276999"/>
          </a:xfrm>
          <a:prstGeom prst="rect">
            <a:avLst/>
          </a:prstGeom>
        </p:spPr>
        <p:txBody>
          <a:bodyPr vert="horz" wrap="square" lIns="0" tIns="30480" rIns="0" bIns="0" rtlCol="0">
            <a:spAutoFit/>
          </a:bodyPr>
          <a:lstStyle/>
          <a:p>
            <a:pPr marL="216535" indent="-203835">
              <a:lnSpc>
                <a:spcPct val="100000"/>
              </a:lnSpc>
              <a:spcBef>
                <a:spcPts val="240"/>
              </a:spcBef>
              <a:buSzPct val="93750"/>
              <a:buChar char="●"/>
              <a:tabLst>
                <a:tab pos="217170" algn="l"/>
              </a:tabLst>
            </a:pPr>
            <a:r>
              <a:rPr sz="1600" b="1" spc="-10" dirty="0">
                <a:solidFill>
                  <a:srgbClr val="231F20"/>
                </a:solidFill>
                <a:latin typeface="メイリオ"/>
                <a:cs typeface="メイリオ"/>
              </a:rPr>
              <a:t>お</a:t>
            </a:r>
            <a:r>
              <a:rPr sz="1600" b="1" spc="-25" dirty="0">
                <a:solidFill>
                  <a:srgbClr val="231F20"/>
                </a:solidFill>
                <a:latin typeface="メイリオ"/>
                <a:cs typeface="メイリオ"/>
              </a:rPr>
              <a:t>申</a:t>
            </a:r>
            <a:r>
              <a:rPr sz="1600" b="1" spc="-360" dirty="0">
                <a:solidFill>
                  <a:srgbClr val="231F20"/>
                </a:solidFill>
                <a:latin typeface="メイリオ"/>
                <a:cs typeface="メイリオ"/>
              </a:rPr>
              <a:t>込</a:t>
            </a:r>
            <a:r>
              <a:rPr sz="1600" b="1" spc="-345" dirty="0">
                <a:solidFill>
                  <a:srgbClr val="231F20"/>
                </a:solidFill>
                <a:latin typeface="メイリオ"/>
                <a:cs typeface="メイリオ"/>
              </a:rPr>
              <a:t>・</a:t>
            </a:r>
            <a:r>
              <a:rPr sz="1600" b="1" dirty="0">
                <a:solidFill>
                  <a:srgbClr val="231F20"/>
                </a:solidFill>
                <a:latin typeface="メイリオ"/>
                <a:cs typeface="メイリオ"/>
              </a:rPr>
              <a:t>お問合せは、お気軽にご連絡ください</a:t>
            </a:r>
            <a:r>
              <a:rPr sz="1600" b="1" dirty="0" smtClean="0">
                <a:solidFill>
                  <a:srgbClr val="231F20"/>
                </a:solidFill>
                <a:latin typeface="メイリオ"/>
                <a:cs typeface="メイリオ"/>
              </a:rPr>
              <a:t>。</a:t>
            </a:r>
            <a:endParaRPr sz="3750" dirty="0">
              <a:latin typeface="HGP創英角ｺﾞｼｯｸUB"/>
              <a:cs typeface="HGP創英角ｺﾞｼｯｸUB"/>
            </a:endParaRPr>
          </a:p>
        </p:txBody>
      </p:sp>
      <p:sp>
        <p:nvSpPr>
          <p:cNvPr id="36" name="object 8"/>
          <p:cNvSpPr txBox="1"/>
          <p:nvPr/>
        </p:nvSpPr>
        <p:spPr>
          <a:xfrm>
            <a:off x="4455364" y="10366050"/>
            <a:ext cx="2363470" cy="24193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00965">
              <a:lnSpc>
                <a:spcPct val="100000"/>
              </a:lnSpc>
              <a:spcBef>
                <a:spcPts val="114"/>
              </a:spcBef>
            </a:pPr>
            <a:r>
              <a:rPr sz="1400" spc="-3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ア</a:t>
            </a:r>
            <a:r>
              <a:rPr sz="1400" spc="-8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ス</a:t>
            </a:r>
            <a:r>
              <a:rPr sz="1400" spc="-13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ク</a:t>
            </a:r>
            <a:r>
              <a:rPr sz="1400" spc="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ル</a:t>
            </a:r>
            <a:r>
              <a:rPr sz="1400" spc="-1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不</a:t>
            </a:r>
            <a:r>
              <a:rPr sz="1400" spc="-5" dirty="0">
                <a:solidFill>
                  <a:srgbClr val="231F20"/>
                </a:solidFill>
                <a:latin typeface="ＭＳ Ｐゴシック"/>
                <a:cs typeface="ＭＳ Ｐゴシック"/>
              </a:rPr>
              <a:t>動</a:t>
            </a:r>
            <a:r>
              <a:rPr sz="1400" spc="10" dirty="0">
                <a:solidFill>
                  <a:srgbClr val="231F20"/>
                </a:solidFill>
                <a:latin typeface="ＭＳ Ｐゴシック"/>
                <a:cs typeface="ＭＳ Ｐゴシック"/>
              </a:rPr>
              <a:t>産</a:t>
            </a:r>
            <a:endParaRPr sz="1400" dirty="0">
              <a:latin typeface="ＭＳ Ｐゴシック"/>
              <a:cs typeface="ＭＳ Ｐゴシック"/>
            </a:endParaRPr>
          </a:p>
        </p:txBody>
      </p:sp>
      <p:sp>
        <p:nvSpPr>
          <p:cNvPr id="37" name="object 9"/>
          <p:cNvSpPr txBox="1"/>
          <p:nvPr/>
        </p:nvSpPr>
        <p:spPr>
          <a:xfrm>
            <a:off x="483891" y="3376357"/>
            <a:ext cx="3456000" cy="971741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R="374650" algn="just">
              <a:lnSpc>
                <a:spcPct val="137800"/>
              </a:lnSpc>
            </a:pPr>
            <a:r>
              <a:rPr sz="900" spc="40" dirty="0" smtClean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 smtClean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 smtClean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 smtClean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 smtClean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15" dirty="0" smtClean="0">
                <a:solidFill>
                  <a:srgbClr val="231F20"/>
                </a:solidFill>
                <a:latin typeface="メイリオ"/>
                <a:cs typeface="メイリオ"/>
              </a:rPr>
              <a:t>説 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15" dirty="0">
                <a:solidFill>
                  <a:srgbClr val="231F20"/>
                </a:solidFill>
                <a:latin typeface="メイリオ"/>
                <a:cs typeface="メイリオ"/>
              </a:rPr>
              <a:t>明 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25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5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50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明</a:t>
            </a:r>
            <a:r>
              <a:rPr sz="900" spc="15" dirty="0">
                <a:solidFill>
                  <a:srgbClr val="231F20"/>
                </a:solidFill>
                <a:latin typeface="メイリオ"/>
                <a:cs typeface="メイリオ"/>
              </a:rPr>
              <a:t>テ </a:t>
            </a:r>
            <a:r>
              <a:rPr sz="900" spc="-10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45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説明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0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45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説明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0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45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説明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10" dirty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45" dirty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ト</a:t>
            </a:r>
            <a:r>
              <a:rPr sz="900" spc="40" dirty="0">
                <a:solidFill>
                  <a:srgbClr val="231F20"/>
                </a:solidFill>
                <a:latin typeface="メイリオ"/>
                <a:cs typeface="メイリオ"/>
              </a:rPr>
              <a:t>説明</a:t>
            </a:r>
            <a:r>
              <a:rPr sz="900" spc="30" dirty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15" dirty="0">
                <a:solidFill>
                  <a:srgbClr val="231F20"/>
                </a:solidFill>
                <a:latin typeface="メイリオ"/>
                <a:cs typeface="メイリオ"/>
              </a:rPr>
              <a:t>キ </a:t>
            </a:r>
            <a:r>
              <a:rPr sz="900" spc="-6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ト説明</a:t>
            </a:r>
            <a:r>
              <a:rPr sz="900" spc="1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2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60" dirty="0" smtClean="0">
                <a:solidFill>
                  <a:srgbClr val="231F20"/>
                </a:solidFill>
                <a:latin typeface="メイリオ"/>
                <a:cs typeface="メイリオ"/>
              </a:rPr>
              <a:t>ス</a:t>
            </a:r>
            <a:r>
              <a:rPr sz="900" spc="25" dirty="0" smtClean="0">
                <a:solidFill>
                  <a:srgbClr val="231F20"/>
                </a:solidFill>
                <a:latin typeface="メイリオ"/>
                <a:cs typeface="メイリオ"/>
              </a:rPr>
              <a:t>ト説明</a:t>
            </a:r>
            <a:r>
              <a:rPr sz="900" spc="15" dirty="0" smtClean="0">
                <a:solidFill>
                  <a:srgbClr val="231F20"/>
                </a:solidFill>
                <a:latin typeface="メイリオ"/>
                <a:cs typeface="メイリオ"/>
              </a:rPr>
              <a:t>テ</a:t>
            </a:r>
            <a:r>
              <a:rPr sz="900" spc="-25" dirty="0" smtClean="0">
                <a:solidFill>
                  <a:srgbClr val="231F20"/>
                </a:solidFill>
                <a:latin typeface="メイリオ"/>
                <a:cs typeface="メイリオ"/>
              </a:rPr>
              <a:t>キ</a:t>
            </a:r>
            <a:r>
              <a:rPr sz="900" spc="-60" dirty="0" smtClean="0">
                <a:solidFill>
                  <a:srgbClr val="231F20"/>
                </a:solidFill>
                <a:latin typeface="メイリオ"/>
                <a:cs typeface="メイリオ"/>
              </a:rPr>
              <a:t>スト</a:t>
            </a:r>
            <a:endParaRPr sz="1350" dirty="0">
              <a:latin typeface="メイリオ"/>
              <a:cs typeface="メイリオ"/>
            </a:endParaRPr>
          </a:p>
        </p:txBody>
      </p:sp>
      <p:sp>
        <p:nvSpPr>
          <p:cNvPr id="38" name="object 9"/>
          <p:cNvSpPr txBox="1"/>
          <p:nvPr/>
        </p:nvSpPr>
        <p:spPr>
          <a:xfrm>
            <a:off x="398647" y="4542788"/>
            <a:ext cx="3168000" cy="369973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1350" b="1" spc="15" dirty="0" smtClean="0">
                <a:solidFill>
                  <a:srgbClr val="FFFFFF"/>
                </a:solidFill>
                <a:latin typeface="メイリオ"/>
                <a:cs typeface="メイリオ"/>
              </a:rPr>
              <a:t>1LDK</a:t>
            </a:r>
            <a:r>
              <a:rPr sz="1350" b="1" spc="75" dirty="0" smtClean="0">
                <a:solidFill>
                  <a:srgbClr val="FFFFFF"/>
                </a:solidFill>
                <a:latin typeface="メイリオ"/>
                <a:cs typeface="メイリオ"/>
              </a:rPr>
              <a:t> </a:t>
            </a:r>
            <a:r>
              <a:rPr lang="en-US" sz="1350" b="1" spc="75" dirty="0" smtClean="0">
                <a:solidFill>
                  <a:srgbClr val="FFFFFF"/>
                </a:solidFill>
                <a:latin typeface="メイリオ"/>
                <a:cs typeface="メイリオ"/>
              </a:rPr>
              <a:t> </a:t>
            </a:r>
            <a:r>
              <a:rPr sz="3450" b="1" spc="-37" baseline="-3623" dirty="0" smtClean="0">
                <a:solidFill>
                  <a:srgbClr val="FFFFFF"/>
                </a:solidFill>
                <a:latin typeface="メイリオ"/>
                <a:cs typeface="メイリオ"/>
              </a:rPr>
              <a:t>5</a:t>
            </a:r>
            <a:r>
              <a:rPr sz="1350" b="1" spc="15" dirty="0">
                <a:solidFill>
                  <a:srgbClr val="FFFFFF"/>
                </a:solidFill>
                <a:latin typeface="メイリオ"/>
                <a:cs typeface="メイリオ"/>
              </a:rPr>
              <a:t>万</a:t>
            </a:r>
            <a:r>
              <a:rPr sz="1350" b="1" spc="25" dirty="0">
                <a:solidFill>
                  <a:srgbClr val="FFFFFF"/>
                </a:solidFill>
                <a:latin typeface="メイリオ"/>
                <a:cs typeface="メイリオ"/>
              </a:rPr>
              <a:t>円～</a:t>
            </a:r>
            <a:r>
              <a:rPr sz="1350" b="1" spc="175" dirty="0">
                <a:solidFill>
                  <a:srgbClr val="FFFFFF"/>
                </a:solidFill>
                <a:latin typeface="メイリオ"/>
                <a:cs typeface="メイリオ"/>
              </a:rPr>
              <a:t> </a:t>
            </a:r>
            <a:r>
              <a:rPr lang="ja-JP" altLang="en-US" sz="1350" b="1" spc="175" dirty="0" smtClean="0">
                <a:solidFill>
                  <a:srgbClr val="FFFFFF"/>
                </a:solidFill>
                <a:latin typeface="メイリオ"/>
                <a:cs typeface="メイリオ"/>
              </a:rPr>
              <a:t>　</a:t>
            </a:r>
            <a:r>
              <a:rPr sz="1350" b="1" spc="25" dirty="0" smtClean="0">
                <a:solidFill>
                  <a:srgbClr val="FFFFFF"/>
                </a:solidFill>
                <a:latin typeface="メイリオ"/>
                <a:cs typeface="メイリオ"/>
              </a:rPr>
              <a:t>2LDK</a:t>
            </a:r>
            <a:r>
              <a:rPr sz="1350" b="1" spc="50" dirty="0" smtClean="0">
                <a:solidFill>
                  <a:srgbClr val="FFFFFF"/>
                </a:solidFill>
                <a:latin typeface="メイリオ"/>
                <a:cs typeface="メイリオ"/>
              </a:rPr>
              <a:t> </a:t>
            </a:r>
            <a:r>
              <a:rPr lang="en-US" sz="1350" b="1" spc="50" dirty="0" smtClean="0">
                <a:solidFill>
                  <a:srgbClr val="FFFFFF"/>
                </a:solidFill>
                <a:latin typeface="メイリオ"/>
                <a:cs typeface="メイリオ"/>
              </a:rPr>
              <a:t> </a:t>
            </a:r>
            <a:r>
              <a:rPr sz="3450" b="1" spc="-75" baseline="-3623" dirty="0" smtClean="0">
                <a:solidFill>
                  <a:srgbClr val="FFFFFF"/>
                </a:solidFill>
                <a:latin typeface="メイリオ"/>
                <a:cs typeface="メイリオ"/>
              </a:rPr>
              <a:t>7</a:t>
            </a:r>
            <a:r>
              <a:rPr sz="1350" b="1" spc="15" dirty="0">
                <a:solidFill>
                  <a:srgbClr val="FFFFFF"/>
                </a:solidFill>
                <a:latin typeface="メイリオ"/>
                <a:cs typeface="メイリオ"/>
              </a:rPr>
              <a:t>万</a:t>
            </a:r>
            <a:r>
              <a:rPr sz="1350" b="1" spc="25" dirty="0">
                <a:solidFill>
                  <a:srgbClr val="FFFFFF"/>
                </a:solidFill>
                <a:latin typeface="メイリオ"/>
                <a:cs typeface="メイリオ"/>
              </a:rPr>
              <a:t>円～</a:t>
            </a:r>
            <a:endParaRPr sz="1350" dirty="0">
              <a:latin typeface="メイリオ"/>
              <a:cs typeface="メイリオ"/>
            </a:endParaRPr>
          </a:p>
        </p:txBody>
      </p:sp>
      <p:sp>
        <p:nvSpPr>
          <p:cNvPr id="39" name="object 7"/>
          <p:cNvSpPr txBox="1"/>
          <p:nvPr/>
        </p:nvSpPr>
        <p:spPr>
          <a:xfrm>
            <a:off x="1692333" y="9118587"/>
            <a:ext cx="3168000" cy="607859"/>
          </a:xfrm>
          <a:prstGeom prst="rect">
            <a:avLst/>
          </a:prstGeom>
        </p:spPr>
        <p:txBody>
          <a:bodyPr vert="horz" wrap="square" lIns="0" tIns="30480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340"/>
              </a:spcBef>
            </a:pPr>
            <a:r>
              <a:rPr sz="3750" spc="-95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ア</a:t>
            </a:r>
            <a:r>
              <a:rPr sz="3750" spc="-250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ス</a:t>
            </a:r>
            <a:r>
              <a:rPr sz="3750" spc="-355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ク</a:t>
            </a:r>
            <a:r>
              <a:rPr sz="3750" spc="-114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ル</a:t>
            </a:r>
            <a:r>
              <a:rPr sz="3750" spc="-60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不</a:t>
            </a:r>
            <a:r>
              <a:rPr sz="3750" spc="-55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動</a:t>
            </a:r>
            <a:r>
              <a:rPr sz="3750" spc="10" dirty="0" smtClean="0">
                <a:solidFill>
                  <a:srgbClr val="231F20"/>
                </a:solidFill>
                <a:latin typeface="HGP創英角ｺﾞｼｯｸUB"/>
                <a:cs typeface="HGP創英角ｺﾞｼｯｸUB"/>
              </a:rPr>
              <a:t>産</a:t>
            </a:r>
            <a:endParaRPr sz="3750" dirty="0">
              <a:latin typeface="HGP創英角ｺﾞｼｯｸUB"/>
              <a:cs typeface="HGP創英角ｺﾞｼｯｸUB"/>
            </a:endParaRPr>
          </a:p>
        </p:txBody>
      </p:sp>
      <p:sp>
        <p:nvSpPr>
          <p:cNvPr id="40" name="object 4"/>
          <p:cNvSpPr txBox="1"/>
          <p:nvPr/>
        </p:nvSpPr>
        <p:spPr>
          <a:xfrm>
            <a:off x="2114805" y="10482717"/>
            <a:ext cx="1944370" cy="185948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30480">
              <a:lnSpc>
                <a:spcPct val="100000"/>
              </a:lnSpc>
              <a:spcBef>
                <a:spcPts val="80"/>
              </a:spcBef>
            </a:pPr>
            <a:r>
              <a:rPr sz="1100" b="1" spc="10" dirty="0" smtClean="0">
                <a:solidFill>
                  <a:srgbClr val="231F20"/>
                </a:solidFill>
                <a:latin typeface="メイリオ"/>
                <a:cs typeface="メイリオ"/>
              </a:rPr>
              <a:t>http</a:t>
            </a:r>
            <a:r>
              <a:rPr sz="1100" b="1" spc="10" dirty="0">
                <a:solidFill>
                  <a:srgbClr val="231F20"/>
                </a:solidFill>
                <a:latin typeface="メイリオ"/>
                <a:cs typeface="メイリオ"/>
              </a:rPr>
              <a:t>://www.askult.com/</a:t>
            </a:r>
            <a:endParaRPr sz="1100" dirty="0">
              <a:latin typeface="メイリオ"/>
              <a:cs typeface="メイリオ"/>
            </a:endParaRPr>
          </a:p>
        </p:txBody>
      </p:sp>
      <p:sp>
        <p:nvSpPr>
          <p:cNvPr id="49" name="object 12"/>
          <p:cNvSpPr txBox="1"/>
          <p:nvPr/>
        </p:nvSpPr>
        <p:spPr>
          <a:xfrm>
            <a:off x="474676" y="5684010"/>
            <a:ext cx="3024000" cy="80502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22500"/>
              </a:lnSpc>
              <a:spcBef>
                <a:spcPts val="100"/>
              </a:spcBef>
              <a:tabLst>
                <a:tab pos="1082675" algn="l"/>
              </a:tabLst>
            </a:pPr>
            <a:r>
              <a:rPr sz="1350" b="1" spc="15" dirty="0" err="1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礼</a:t>
            </a:r>
            <a:r>
              <a:rPr sz="1350" b="1" spc="-204" dirty="0" err="1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金</a:t>
            </a:r>
            <a:r>
              <a:rPr lang="ja-JP" altLang="en-US" sz="1350" b="1" spc="-280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：</a:t>
            </a:r>
            <a:r>
              <a:rPr sz="1350" b="1" spc="-95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</a:t>
            </a:r>
            <a:r>
              <a:rPr sz="1350" b="1" spc="-105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ヶ</a:t>
            </a:r>
            <a:r>
              <a:rPr sz="1350" b="1" spc="-5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月</a:t>
            </a:r>
            <a:r>
              <a:rPr sz="1350" b="1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	</a:t>
            </a:r>
            <a:r>
              <a:rPr sz="1350" b="1" spc="30" dirty="0" err="1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敷</a:t>
            </a:r>
            <a:r>
              <a:rPr sz="1350" b="1" spc="-204" dirty="0" err="1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金</a:t>
            </a:r>
            <a:r>
              <a:rPr lang="ja-JP" altLang="en-US" sz="1350" b="1" spc="-280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：</a:t>
            </a:r>
            <a:r>
              <a:rPr sz="1350" b="1" spc="-95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</a:t>
            </a:r>
            <a:r>
              <a:rPr sz="1350" b="1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ヶ月 </a:t>
            </a:r>
            <a:endParaRPr lang="en-US" sz="1350" b="1" dirty="0" smtClean="0">
              <a:solidFill>
                <a:srgbClr val="231F2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marL="12700" marR="5080">
              <a:lnSpc>
                <a:spcPct val="122500"/>
              </a:lnSpc>
              <a:spcBef>
                <a:spcPts val="100"/>
              </a:spcBef>
              <a:tabLst>
                <a:tab pos="1082675" algn="l"/>
              </a:tabLst>
            </a:pPr>
            <a:r>
              <a:rPr sz="1350" b="1" dirty="0" err="1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共益費</a:t>
            </a:r>
            <a:r>
              <a:rPr lang="ja-JP" altLang="en-US" sz="1350" b="1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：</a:t>
            </a:r>
            <a:r>
              <a:rPr sz="1350" b="1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3,000</a:t>
            </a:r>
            <a:r>
              <a:rPr sz="1350" b="1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円</a:t>
            </a:r>
            <a:endParaRPr lang="en-US" sz="1350" b="1" dirty="0" smtClean="0">
              <a:solidFill>
                <a:srgbClr val="231F2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marL="12700" marR="5080">
              <a:lnSpc>
                <a:spcPct val="122500"/>
              </a:lnSpc>
              <a:spcBef>
                <a:spcPts val="100"/>
              </a:spcBef>
              <a:tabLst>
                <a:tab pos="1082675" algn="l"/>
              </a:tabLst>
            </a:pPr>
            <a:r>
              <a:rPr lang="zh-TW" altLang="en-US" sz="1350" b="1" spc="25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</a:t>
            </a:r>
            <a:r>
              <a:rPr lang="zh-TW" altLang="en-US" sz="1350" b="1" spc="30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車</a:t>
            </a:r>
            <a:r>
              <a:rPr lang="zh-TW" altLang="en-US" sz="1350" b="1" spc="25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場</a:t>
            </a:r>
            <a:r>
              <a:rPr lang="zh-TW" altLang="en-US" sz="1350" b="1" spc="-5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料</a:t>
            </a:r>
            <a:r>
              <a:rPr lang="zh-TW" altLang="en-US" sz="1350" b="1" spc="-204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金</a:t>
            </a:r>
            <a:r>
              <a:rPr lang="ja-JP" altLang="en-US" sz="1350" b="1" spc="-25" dirty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：</a:t>
            </a:r>
            <a:r>
              <a:rPr lang="en-US" altLang="zh-TW" sz="1350" b="1" spc="-25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4,000</a:t>
            </a:r>
            <a:r>
              <a:rPr lang="zh-TW" altLang="en-US" sz="1350" b="1" spc="-5" dirty="0" smtClean="0">
                <a:solidFill>
                  <a:srgbClr val="231F2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円</a:t>
            </a:r>
            <a:endParaRPr lang="zh-TW" altLang="en-US" sz="13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25139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nyukyo_01</Template>
  <TotalTime>3</TotalTime>
  <Words>210</Words>
  <Application>Microsoft Office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HGP創英角ｺﾞｼｯｸUB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chibayou</dc:creator>
  <cp:lastModifiedBy>wellenetz</cp:lastModifiedBy>
  <cp:revision>4</cp:revision>
  <cp:lastPrinted>2015-10-28T05:50:51Z</cp:lastPrinted>
  <dcterms:created xsi:type="dcterms:W3CDTF">2018-04-23T04:33:58Z</dcterms:created>
  <dcterms:modified xsi:type="dcterms:W3CDTF">2018-04-23T10:15:47Z</dcterms:modified>
</cp:coreProperties>
</file>

<file path=docProps/thumbnail.jpeg>
</file>