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219" y="3312000"/>
            <a:ext cx="3229526" cy="415282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14" y="8349119"/>
            <a:ext cx="1969012" cy="58826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28" y="9782485"/>
            <a:ext cx="2340869" cy="57288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79" y="9241243"/>
            <a:ext cx="481585" cy="48158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754" y="544202"/>
            <a:ext cx="4940818" cy="268529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089" y="8349119"/>
            <a:ext cx="1969012" cy="58826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714" y="8349119"/>
            <a:ext cx="1969012" cy="588265"/>
          </a:xfrm>
          <a:prstGeom prst="rect">
            <a:avLst/>
          </a:prstGeom>
        </p:spPr>
      </p:pic>
      <p:sp>
        <p:nvSpPr>
          <p:cNvPr id="14" name="object 2"/>
          <p:cNvSpPr txBox="1"/>
          <p:nvPr/>
        </p:nvSpPr>
        <p:spPr>
          <a:xfrm>
            <a:off x="3137259" y="3960000"/>
            <a:ext cx="1501775" cy="90424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3429"/>
              </a:lnSpc>
              <a:spcBef>
                <a:spcPts val="260"/>
              </a:spcBef>
            </a:pPr>
            <a:r>
              <a:rPr sz="2900" b="1" spc="0" dirty="0">
                <a:solidFill>
                  <a:srgbClr val="5BCBF5"/>
                </a:solidFill>
                <a:latin typeface="メイリオ"/>
                <a:cs typeface="メイリオ"/>
              </a:rPr>
              <a:t>アスクル 歯科医院</a:t>
            </a:r>
            <a:endParaRPr sz="2900" dirty="0">
              <a:latin typeface="メイリオ"/>
              <a:cs typeface="メイリオ"/>
            </a:endParaRPr>
          </a:p>
        </p:txBody>
      </p:sp>
      <p:sp>
        <p:nvSpPr>
          <p:cNvPr id="15" name="object 3"/>
          <p:cNvSpPr txBox="1"/>
          <p:nvPr/>
        </p:nvSpPr>
        <p:spPr>
          <a:xfrm>
            <a:off x="626109" y="7404337"/>
            <a:ext cx="6552000" cy="7251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550" spc="-280" dirty="0">
                <a:solidFill>
                  <a:srgbClr val="FFFFFF"/>
                </a:solidFill>
                <a:latin typeface="メイリオ"/>
                <a:cs typeface="メイリオ"/>
              </a:rPr>
              <a:t>2018</a:t>
            </a:r>
            <a:r>
              <a:rPr sz="3550" spc="-34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4550" spc="15" dirty="0">
                <a:solidFill>
                  <a:srgbClr val="FFFFFF"/>
                </a:solidFill>
                <a:latin typeface="メイリオ"/>
                <a:cs typeface="メイリオ"/>
              </a:rPr>
              <a:t>9</a:t>
            </a:r>
            <a:r>
              <a:rPr sz="4550" spc="-81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550" spc="-30" dirty="0">
                <a:solidFill>
                  <a:srgbClr val="FFFFFF"/>
                </a:solidFill>
                <a:latin typeface="メイリオ"/>
                <a:cs typeface="メイリオ"/>
              </a:rPr>
              <a:t>月</a:t>
            </a:r>
            <a:r>
              <a:rPr sz="4550" spc="-100" dirty="0">
                <a:solidFill>
                  <a:srgbClr val="FFFFFF"/>
                </a:solidFill>
                <a:latin typeface="メイリオ"/>
                <a:cs typeface="メイリオ"/>
              </a:rPr>
              <a:t>10</a:t>
            </a:r>
            <a:r>
              <a:rPr sz="4550" spc="-74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550" spc="-1864" dirty="0">
                <a:solidFill>
                  <a:srgbClr val="FFFFFF"/>
                </a:solidFill>
                <a:latin typeface="メイリオ"/>
                <a:cs typeface="メイリオ"/>
              </a:rPr>
              <a:t>日</a:t>
            </a:r>
            <a:r>
              <a:rPr sz="3550" spc="-254" dirty="0">
                <a:solidFill>
                  <a:srgbClr val="FFFFFF"/>
                </a:solidFill>
                <a:latin typeface="メイリオ"/>
                <a:cs typeface="メイリオ"/>
              </a:rPr>
              <a:t>（月</a:t>
            </a:r>
            <a:r>
              <a:rPr sz="3550" spc="-690" dirty="0">
                <a:solidFill>
                  <a:srgbClr val="FFFFFF"/>
                </a:solidFill>
                <a:latin typeface="メイリオ"/>
                <a:cs typeface="メイリオ"/>
              </a:rPr>
              <a:t>）</a:t>
            </a:r>
            <a:r>
              <a:rPr sz="3550" spc="50" dirty="0">
                <a:solidFill>
                  <a:srgbClr val="FFFFFF"/>
                </a:solidFill>
                <a:latin typeface="メイリオ"/>
                <a:cs typeface="メイリオ"/>
              </a:rPr>
              <a:t>開</a:t>
            </a:r>
            <a:r>
              <a:rPr sz="3550" spc="-175" dirty="0">
                <a:solidFill>
                  <a:srgbClr val="FFFFFF"/>
                </a:solidFill>
                <a:latin typeface="メイリオ"/>
                <a:cs typeface="メイリオ"/>
              </a:rPr>
              <a:t>院</a:t>
            </a:r>
            <a:r>
              <a:rPr sz="3550" spc="-170" dirty="0">
                <a:solidFill>
                  <a:srgbClr val="FFFFFF"/>
                </a:solidFill>
                <a:latin typeface="メイリオ"/>
                <a:cs typeface="メイリオ"/>
              </a:rPr>
              <a:t>し</a:t>
            </a:r>
            <a:r>
              <a:rPr sz="3550" spc="-25" dirty="0">
                <a:solidFill>
                  <a:srgbClr val="FFFFFF"/>
                </a:solidFill>
                <a:latin typeface="メイリオ"/>
                <a:cs typeface="メイリオ"/>
              </a:rPr>
              <a:t>ま</a:t>
            </a:r>
            <a:r>
              <a:rPr sz="3550" spc="25" dirty="0">
                <a:solidFill>
                  <a:srgbClr val="FFFFFF"/>
                </a:solidFill>
                <a:latin typeface="メイリオ"/>
                <a:cs typeface="メイリオ"/>
              </a:rPr>
              <a:t>す</a:t>
            </a:r>
            <a:endParaRPr sz="3550" dirty="0">
              <a:latin typeface="メイリオ"/>
              <a:cs typeface="メイリオ"/>
            </a:endParaRPr>
          </a:p>
        </p:txBody>
      </p:sp>
      <p:sp>
        <p:nvSpPr>
          <p:cNvPr id="16" name="object 4"/>
          <p:cNvSpPr txBox="1"/>
          <p:nvPr/>
        </p:nvSpPr>
        <p:spPr>
          <a:xfrm>
            <a:off x="570909" y="9023426"/>
            <a:ext cx="4532630" cy="24320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130" dirty="0">
                <a:solidFill>
                  <a:srgbClr val="FFFFFF"/>
                </a:solidFill>
                <a:latin typeface="メイリオ"/>
                <a:cs typeface="メイリオ"/>
              </a:rPr>
              <a:t>診</a:t>
            </a:r>
            <a:r>
              <a:rPr sz="1400" b="1" spc="125" dirty="0">
                <a:solidFill>
                  <a:srgbClr val="FFFFFF"/>
                </a:solidFill>
                <a:latin typeface="メイリオ"/>
                <a:cs typeface="メイリオ"/>
              </a:rPr>
              <a:t>察</a:t>
            </a:r>
            <a:r>
              <a:rPr sz="1400" b="1" spc="100" dirty="0">
                <a:solidFill>
                  <a:srgbClr val="FFFFFF"/>
                </a:solidFill>
                <a:latin typeface="メイリオ"/>
                <a:cs typeface="メイリオ"/>
              </a:rPr>
              <a:t>希</a:t>
            </a:r>
            <a:r>
              <a:rPr sz="1400" b="1" spc="125" dirty="0">
                <a:solidFill>
                  <a:srgbClr val="FFFFFF"/>
                </a:solidFill>
                <a:latin typeface="メイリオ"/>
                <a:cs typeface="メイリオ"/>
              </a:rPr>
              <a:t>望</a:t>
            </a:r>
            <a:r>
              <a:rPr sz="1400" b="1" spc="85" dirty="0">
                <a:solidFill>
                  <a:srgbClr val="FFFFFF"/>
                </a:solidFill>
                <a:latin typeface="メイリオ"/>
                <a:cs typeface="メイリオ"/>
              </a:rPr>
              <a:t>の</a:t>
            </a:r>
            <a:r>
              <a:rPr sz="1400" b="1" spc="80" dirty="0">
                <a:solidFill>
                  <a:srgbClr val="FFFFFF"/>
                </a:solidFill>
                <a:latin typeface="メイリオ"/>
                <a:cs typeface="メイリオ"/>
              </a:rPr>
              <a:t>方</a:t>
            </a:r>
            <a:r>
              <a:rPr sz="1400" b="1" spc="125" dirty="0">
                <a:solidFill>
                  <a:srgbClr val="FFFFFF"/>
                </a:solidFill>
                <a:latin typeface="メイリオ"/>
                <a:cs typeface="メイリオ"/>
              </a:rPr>
              <a:t>は</a:t>
            </a:r>
            <a:r>
              <a:rPr sz="1400" b="1" spc="-585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1400" b="1" spc="130" dirty="0">
                <a:solidFill>
                  <a:srgbClr val="FFFFFF"/>
                </a:solidFill>
                <a:latin typeface="メイリオ"/>
                <a:cs typeface="メイリオ"/>
              </a:rPr>
              <a:t>お電</a:t>
            </a:r>
            <a:r>
              <a:rPr sz="1400" b="1" spc="125" dirty="0">
                <a:solidFill>
                  <a:srgbClr val="FFFFFF"/>
                </a:solidFill>
                <a:latin typeface="メイリオ"/>
                <a:cs typeface="メイリオ"/>
              </a:rPr>
              <a:t>話</a:t>
            </a:r>
            <a:r>
              <a:rPr sz="1400" b="1" spc="35" dirty="0">
                <a:solidFill>
                  <a:srgbClr val="FFFFFF"/>
                </a:solidFill>
                <a:latin typeface="メイリオ"/>
                <a:cs typeface="メイリオ"/>
              </a:rPr>
              <a:t>で</a:t>
            </a:r>
            <a:r>
              <a:rPr sz="1400" b="1" spc="100" dirty="0">
                <a:solidFill>
                  <a:srgbClr val="FFFFFF"/>
                </a:solidFill>
                <a:latin typeface="メイリオ"/>
                <a:cs typeface="メイリオ"/>
              </a:rPr>
              <a:t>ご</a:t>
            </a:r>
            <a:r>
              <a:rPr sz="1400" b="1" spc="135" dirty="0">
                <a:solidFill>
                  <a:srgbClr val="FFFFFF"/>
                </a:solidFill>
                <a:latin typeface="メイリオ"/>
                <a:cs typeface="メイリオ"/>
              </a:rPr>
              <a:t>予</a:t>
            </a:r>
            <a:r>
              <a:rPr sz="1400" b="1" spc="100" dirty="0">
                <a:solidFill>
                  <a:srgbClr val="FFFFFF"/>
                </a:solidFill>
                <a:latin typeface="メイリオ"/>
                <a:cs typeface="メイリオ"/>
              </a:rPr>
              <a:t>約</a:t>
            </a:r>
            <a:r>
              <a:rPr sz="1400" b="1" spc="60" dirty="0">
                <a:solidFill>
                  <a:srgbClr val="FFFFFF"/>
                </a:solidFill>
                <a:latin typeface="メイリオ"/>
                <a:cs typeface="メイリオ"/>
              </a:rPr>
              <a:t>の</a:t>
            </a:r>
            <a:r>
              <a:rPr sz="1400" b="1" spc="125" dirty="0">
                <a:solidFill>
                  <a:srgbClr val="FFFFFF"/>
                </a:solidFill>
                <a:latin typeface="メイリオ"/>
                <a:cs typeface="メイリオ"/>
              </a:rPr>
              <a:t>上ご</a:t>
            </a:r>
            <a:r>
              <a:rPr sz="1400" b="1" spc="130" dirty="0">
                <a:solidFill>
                  <a:srgbClr val="FFFFFF"/>
                </a:solidFill>
                <a:latin typeface="メイリオ"/>
                <a:cs typeface="メイリオ"/>
              </a:rPr>
              <a:t>来</a:t>
            </a:r>
            <a:r>
              <a:rPr sz="1400" b="1" spc="50" dirty="0">
                <a:solidFill>
                  <a:srgbClr val="FFFFFF"/>
                </a:solidFill>
                <a:latin typeface="メイリオ"/>
                <a:cs typeface="メイリオ"/>
              </a:rPr>
              <a:t>院</a:t>
            </a:r>
            <a:r>
              <a:rPr sz="1400" b="1" spc="25" dirty="0">
                <a:solidFill>
                  <a:srgbClr val="FFFFFF"/>
                </a:solidFill>
                <a:latin typeface="メイリオ"/>
                <a:cs typeface="メイリオ"/>
              </a:rPr>
              <a:t>く</a:t>
            </a:r>
            <a:r>
              <a:rPr sz="1400" b="1" spc="75" dirty="0">
                <a:solidFill>
                  <a:srgbClr val="FFFFFF"/>
                </a:solidFill>
                <a:latin typeface="メイリオ"/>
                <a:cs typeface="メイリオ"/>
              </a:rPr>
              <a:t>ださ</a:t>
            </a:r>
            <a:r>
              <a:rPr sz="1400" b="1" spc="25" dirty="0">
                <a:solidFill>
                  <a:srgbClr val="FFFFFF"/>
                </a:solidFill>
                <a:latin typeface="メイリオ"/>
                <a:cs typeface="メイリオ"/>
              </a:rPr>
              <a:t>い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17" name="object 5"/>
          <p:cNvSpPr txBox="1"/>
          <p:nvPr/>
        </p:nvSpPr>
        <p:spPr>
          <a:xfrm>
            <a:off x="638863" y="7963972"/>
            <a:ext cx="6664325" cy="347582"/>
          </a:xfrm>
          <a:prstGeom prst="rect">
            <a:avLst/>
          </a:prstGeom>
        </p:spPr>
        <p:txBody>
          <a:bodyPr vert="horz" wrap="square" lIns="0" tIns="72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z="1550" spc="35" dirty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1550" spc="-20" dirty="0">
                <a:solidFill>
                  <a:srgbClr val="FFFFFF"/>
                </a:solidFill>
                <a:latin typeface="メイリオ"/>
                <a:cs typeface="メイリオ"/>
              </a:rPr>
              <a:t>ス</a:t>
            </a:r>
            <a:r>
              <a:rPr sz="1550" spc="-50" dirty="0">
                <a:solidFill>
                  <a:srgbClr val="FFFFFF"/>
                </a:solidFill>
                <a:latin typeface="メイリオ"/>
                <a:cs typeface="メイリオ"/>
              </a:rPr>
              <a:t>ク</a:t>
            </a:r>
            <a:r>
              <a:rPr sz="1550" spc="100" dirty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1550" spc="85" dirty="0">
                <a:solidFill>
                  <a:srgbClr val="FFFFFF"/>
                </a:solidFill>
                <a:latin typeface="メイリオ"/>
                <a:cs typeface="メイリオ"/>
              </a:rPr>
              <a:t>歯</a:t>
            </a:r>
            <a:r>
              <a:rPr sz="1550" spc="55" dirty="0">
                <a:solidFill>
                  <a:srgbClr val="FFFFFF"/>
                </a:solidFill>
                <a:latin typeface="メイリオ"/>
                <a:cs typeface="メイリオ"/>
              </a:rPr>
              <a:t>科</a:t>
            </a:r>
            <a:r>
              <a:rPr sz="1550" spc="75" dirty="0">
                <a:solidFill>
                  <a:srgbClr val="FFFFFF"/>
                </a:solidFill>
                <a:latin typeface="メイリオ"/>
                <a:cs typeface="メイリオ"/>
              </a:rPr>
              <a:t>医</a:t>
            </a:r>
            <a:r>
              <a:rPr sz="1550" spc="50" dirty="0">
                <a:solidFill>
                  <a:srgbClr val="FFFFFF"/>
                </a:solidFill>
                <a:latin typeface="メイリオ"/>
                <a:cs typeface="メイリオ"/>
              </a:rPr>
              <a:t>院</a:t>
            </a:r>
            <a:r>
              <a:rPr sz="1550" spc="-685" dirty="0">
                <a:solidFill>
                  <a:srgbClr val="FFFFFF"/>
                </a:solidFill>
                <a:latin typeface="メイリオ"/>
                <a:cs typeface="メイリオ"/>
              </a:rPr>
              <a:t>は</a:t>
            </a:r>
            <a:r>
              <a:rPr sz="1550" spc="100" dirty="0">
                <a:solidFill>
                  <a:srgbClr val="FFFFFF"/>
                </a:solidFill>
                <a:latin typeface="メイリオ"/>
                <a:cs typeface="メイリオ"/>
              </a:rPr>
              <a:t>「</a:t>
            </a:r>
            <a:r>
              <a:rPr sz="1550" spc="80" dirty="0">
                <a:solidFill>
                  <a:srgbClr val="FFFFFF"/>
                </a:solidFill>
                <a:latin typeface="メイリオ"/>
                <a:cs typeface="メイリオ"/>
              </a:rPr>
              <a:t>街</a:t>
            </a:r>
            <a:r>
              <a:rPr sz="1550" spc="75" dirty="0">
                <a:solidFill>
                  <a:srgbClr val="FFFFFF"/>
                </a:solidFill>
                <a:latin typeface="メイリオ"/>
                <a:cs typeface="メイリオ"/>
              </a:rPr>
              <a:t>の</a:t>
            </a:r>
            <a:r>
              <a:rPr sz="1550" spc="65" dirty="0">
                <a:solidFill>
                  <a:srgbClr val="FFFFFF"/>
                </a:solidFill>
                <a:latin typeface="メイリオ"/>
                <a:cs typeface="メイリオ"/>
              </a:rPr>
              <a:t>歯</a:t>
            </a:r>
            <a:r>
              <a:rPr sz="1550" spc="50" dirty="0">
                <a:solidFill>
                  <a:srgbClr val="FFFFFF"/>
                </a:solidFill>
                <a:latin typeface="メイリオ"/>
                <a:cs typeface="メイリオ"/>
              </a:rPr>
              <a:t>医</a:t>
            </a:r>
            <a:r>
              <a:rPr sz="1550" spc="55" dirty="0">
                <a:solidFill>
                  <a:srgbClr val="FFFFFF"/>
                </a:solidFill>
                <a:latin typeface="メイリオ"/>
                <a:cs typeface="メイリオ"/>
              </a:rPr>
              <a:t>者</a:t>
            </a:r>
            <a:r>
              <a:rPr sz="1550" spc="10" dirty="0">
                <a:solidFill>
                  <a:srgbClr val="FFFFFF"/>
                </a:solidFill>
                <a:latin typeface="メイリオ"/>
                <a:cs typeface="メイリオ"/>
              </a:rPr>
              <a:t>さ</a:t>
            </a:r>
            <a:r>
              <a:rPr sz="1550" spc="100" dirty="0">
                <a:solidFill>
                  <a:srgbClr val="FFFFFF"/>
                </a:solidFill>
                <a:latin typeface="メイリオ"/>
                <a:cs typeface="メイリオ"/>
              </a:rPr>
              <a:t>ん</a:t>
            </a:r>
            <a:r>
              <a:rPr sz="1550" spc="-685" dirty="0">
                <a:solidFill>
                  <a:srgbClr val="FFFFFF"/>
                </a:solidFill>
                <a:latin typeface="メイリオ"/>
                <a:cs typeface="メイリオ"/>
              </a:rPr>
              <a:t>」</a:t>
            </a:r>
            <a:r>
              <a:rPr sz="1550" spc="-80" dirty="0">
                <a:solidFill>
                  <a:srgbClr val="FFFFFF"/>
                </a:solidFill>
                <a:latin typeface="メイリオ"/>
                <a:cs typeface="メイリオ"/>
              </a:rPr>
              <a:t>と</a:t>
            </a:r>
            <a:r>
              <a:rPr sz="1550" spc="-130" dirty="0">
                <a:solidFill>
                  <a:srgbClr val="FFFFFF"/>
                </a:solidFill>
                <a:latin typeface="メイリオ"/>
                <a:cs typeface="メイリオ"/>
              </a:rPr>
              <a:t>し</a:t>
            </a:r>
            <a:r>
              <a:rPr sz="1550" spc="100" dirty="0">
                <a:solidFill>
                  <a:srgbClr val="FFFFFF"/>
                </a:solidFill>
                <a:latin typeface="メイリオ"/>
                <a:cs typeface="メイリオ"/>
              </a:rPr>
              <a:t>て</a:t>
            </a:r>
            <a:r>
              <a:rPr sz="1550" spc="-685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1550" spc="55" dirty="0">
                <a:solidFill>
                  <a:srgbClr val="FFFFFF"/>
                </a:solidFill>
                <a:latin typeface="メイリオ"/>
                <a:cs typeface="メイリオ"/>
              </a:rPr>
              <a:t>心</a:t>
            </a:r>
            <a:r>
              <a:rPr sz="1550" dirty="0">
                <a:solidFill>
                  <a:srgbClr val="FFFFFF"/>
                </a:solidFill>
                <a:latin typeface="メイリオ"/>
                <a:cs typeface="メイリオ"/>
              </a:rPr>
              <a:t>通</a:t>
            </a:r>
            <a:r>
              <a:rPr sz="1550" spc="-5" dirty="0">
                <a:solidFill>
                  <a:srgbClr val="FFFFFF"/>
                </a:solidFill>
                <a:latin typeface="メイリオ"/>
                <a:cs typeface="メイリオ"/>
              </a:rPr>
              <a:t>う</a:t>
            </a:r>
            <a:r>
              <a:rPr sz="1550" spc="75" dirty="0">
                <a:solidFill>
                  <a:srgbClr val="FFFFFF"/>
                </a:solidFill>
                <a:latin typeface="メイリオ"/>
                <a:cs typeface="メイリオ"/>
              </a:rPr>
              <a:t>治</a:t>
            </a:r>
            <a:r>
              <a:rPr sz="1550" spc="55" dirty="0">
                <a:solidFill>
                  <a:srgbClr val="FFFFFF"/>
                </a:solidFill>
                <a:latin typeface="メイリオ"/>
                <a:cs typeface="メイリオ"/>
              </a:rPr>
              <a:t>療</a:t>
            </a:r>
            <a:r>
              <a:rPr sz="1550" spc="25" dirty="0">
                <a:solidFill>
                  <a:srgbClr val="FFFFFF"/>
                </a:solidFill>
                <a:latin typeface="メイリオ"/>
                <a:cs typeface="メイリオ"/>
              </a:rPr>
              <a:t>を</a:t>
            </a:r>
            <a:r>
              <a:rPr sz="1550" spc="50" dirty="0">
                <a:solidFill>
                  <a:srgbClr val="FFFFFF"/>
                </a:solidFill>
                <a:latin typeface="メイリオ"/>
                <a:cs typeface="メイリオ"/>
              </a:rPr>
              <a:t>目</a:t>
            </a:r>
            <a:r>
              <a:rPr sz="1550" spc="-15" dirty="0">
                <a:solidFill>
                  <a:srgbClr val="FFFFFF"/>
                </a:solidFill>
                <a:latin typeface="メイリオ"/>
                <a:cs typeface="メイリオ"/>
              </a:rPr>
              <a:t>指</a:t>
            </a:r>
            <a:r>
              <a:rPr sz="1550" spc="-5" dirty="0">
                <a:solidFill>
                  <a:srgbClr val="FFFFFF"/>
                </a:solidFill>
                <a:latin typeface="メイリオ"/>
                <a:cs typeface="メイリオ"/>
              </a:rPr>
              <a:t>し</a:t>
            </a:r>
            <a:r>
              <a:rPr sz="1550" spc="50" dirty="0">
                <a:solidFill>
                  <a:srgbClr val="FFFFFF"/>
                </a:solidFill>
                <a:latin typeface="メイリオ"/>
                <a:cs typeface="メイリオ"/>
              </a:rPr>
              <a:t>ま</a:t>
            </a:r>
            <a:r>
              <a:rPr sz="1550" spc="100" dirty="0">
                <a:solidFill>
                  <a:srgbClr val="FFFFFF"/>
                </a:solidFill>
                <a:latin typeface="メイリオ"/>
                <a:cs typeface="メイリオ"/>
              </a:rPr>
              <a:t>す</a:t>
            </a:r>
            <a:r>
              <a:rPr sz="1550" spc="100" dirty="0" smtClean="0">
                <a:solidFill>
                  <a:srgbClr val="FFFFFF"/>
                </a:solidFill>
                <a:latin typeface="メイリオ"/>
                <a:cs typeface="メイリオ"/>
              </a:rPr>
              <a:t>。</a:t>
            </a:r>
            <a:endParaRPr sz="2250" dirty="0">
              <a:latin typeface="HG丸ｺﾞｼｯｸM-PRO"/>
              <a:cs typeface="HG丸ｺﾞｼｯｸM-PRO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556066" y="10004593"/>
            <a:ext cx="86400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9</a:t>
            </a:r>
            <a:r>
              <a:rPr lang="ja-JP" altLang="en-US"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30</a:t>
            </a:r>
            <a:r>
              <a:rPr sz="900" spc="-70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12</a:t>
            </a:r>
            <a:r>
              <a:rPr lang="ja-JP" altLang="en-US"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30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19" name="object 7"/>
          <p:cNvSpPr txBox="1"/>
          <p:nvPr/>
        </p:nvSpPr>
        <p:spPr>
          <a:xfrm>
            <a:off x="556066" y="10174510"/>
            <a:ext cx="86400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14</a:t>
            </a:r>
            <a:r>
              <a:rPr lang="ja-JP" altLang="en-US"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30</a:t>
            </a:r>
            <a:r>
              <a:rPr sz="900" spc="-70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20</a:t>
            </a:r>
            <a:r>
              <a:rPr lang="ja-JP" altLang="en-US"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900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00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20" name="object 8"/>
          <p:cNvSpPr txBox="1"/>
          <p:nvPr/>
        </p:nvSpPr>
        <p:spPr>
          <a:xfrm>
            <a:off x="1483977" y="10366637"/>
            <a:ext cx="1442085" cy="13208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-45" dirty="0">
                <a:solidFill>
                  <a:srgbClr val="FFFFFF"/>
                </a:solidFill>
                <a:latin typeface="メイリオ"/>
                <a:cs typeface="メイリオ"/>
              </a:rPr>
              <a:t>※</a:t>
            </a:r>
            <a:r>
              <a:rPr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12</a:t>
            </a:r>
            <a:r>
              <a:rPr lang="ja-JP" altLang="en-US"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30</a:t>
            </a:r>
            <a:r>
              <a:rPr sz="750" spc="-4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14</a:t>
            </a:r>
            <a:r>
              <a:rPr lang="ja-JP" altLang="en-US"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：</a:t>
            </a:r>
            <a:r>
              <a:rPr sz="750" spc="-45" dirty="0" smtClean="0">
                <a:solidFill>
                  <a:srgbClr val="FFFFFF"/>
                </a:solidFill>
                <a:latin typeface="メイリオ"/>
                <a:cs typeface="メイリオ"/>
              </a:rPr>
              <a:t>30</a:t>
            </a:r>
            <a:r>
              <a:rPr sz="750" spc="-200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750" spc="-160" dirty="0">
                <a:solidFill>
                  <a:srgbClr val="FFFFFF"/>
                </a:solidFill>
                <a:latin typeface="メイリオ"/>
                <a:cs typeface="メイリオ"/>
              </a:rPr>
              <a:t>水</a:t>
            </a:r>
            <a:r>
              <a:rPr sz="750" spc="-114" dirty="0">
                <a:solidFill>
                  <a:srgbClr val="FFFFFF"/>
                </a:solidFill>
                <a:latin typeface="メイリオ"/>
                <a:cs typeface="メイリオ"/>
              </a:rPr>
              <a:t>・</a:t>
            </a:r>
            <a:r>
              <a:rPr sz="750" spc="-10" dirty="0">
                <a:solidFill>
                  <a:srgbClr val="FFFFFF"/>
                </a:solidFill>
                <a:latin typeface="メイリオ"/>
                <a:cs typeface="メイリオ"/>
              </a:rPr>
              <a:t>日</a:t>
            </a:r>
            <a:r>
              <a:rPr sz="750" spc="0" dirty="0">
                <a:solidFill>
                  <a:srgbClr val="FFFFFF"/>
                </a:solidFill>
                <a:latin typeface="メイリオ"/>
                <a:cs typeface="メイリオ"/>
              </a:rPr>
              <a:t>は</a:t>
            </a:r>
            <a:r>
              <a:rPr sz="750" spc="35" dirty="0">
                <a:solidFill>
                  <a:srgbClr val="FFFFFF"/>
                </a:solidFill>
                <a:latin typeface="メイリオ"/>
                <a:cs typeface="メイリオ"/>
              </a:rPr>
              <a:t>休</a:t>
            </a:r>
            <a:r>
              <a:rPr sz="750" spc="25" dirty="0">
                <a:solidFill>
                  <a:srgbClr val="FFFFFF"/>
                </a:solidFill>
                <a:latin typeface="メイリオ"/>
                <a:cs typeface="メイリオ"/>
              </a:rPr>
              <a:t>診</a:t>
            </a:r>
            <a:endParaRPr sz="750" dirty="0">
              <a:latin typeface="メイリオ"/>
              <a:cs typeface="メイリオ"/>
            </a:endParaRPr>
          </a:p>
        </p:txBody>
      </p:sp>
      <p:sp>
        <p:nvSpPr>
          <p:cNvPr id="21" name="object 9"/>
          <p:cNvSpPr txBox="1"/>
          <p:nvPr/>
        </p:nvSpPr>
        <p:spPr>
          <a:xfrm>
            <a:off x="1456395" y="10161222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6830">
              <a:lnSpc>
                <a:spcPct val="100000"/>
              </a:lnSpc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22" name="object 10"/>
          <p:cNvSpPr txBox="1"/>
          <p:nvPr/>
        </p:nvSpPr>
        <p:spPr>
          <a:xfrm>
            <a:off x="1663749" y="10161222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6195">
              <a:lnSpc>
                <a:spcPct val="100000"/>
              </a:lnSpc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>
              <a:latin typeface="メイリオ"/>
              <a:cs typeface="メイリオ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2078459" y="10161222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4290">
              <a:lnSpc>
                <a:spcPct val="100000"/>
              </a:lnSpc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>
              <a:latin typeface="メイリオ"/>
              <a:cs typeface="メイリオ"/>
            </a:endParaRPr>
          </a:p>
        </p:txBody>
      </p:sp>
      <p:sp>
        <p:nvSpPr>
          <p:cNvPr id="24" name="object 12"/>
          <p:cNvSpPr txBox="1"/>
          <p:nvPr/>
        </p:nvSpPr>
        <p:spPr>
          <a:xfrm>
            <a:off x="2285814" y="10161222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655">
              <a:lnSpc>
                <a:spcPct val="100000"/>
              </a:lnSpc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>
              <a:latin typeface="メイリオ"/>
              <a:cs typeface="メイリオ"/>
            </a:endParaRPr>
          </a:p>
        </p:txBody>
      </p:sp>
      <p:sp>
        <p:nvSpPr>
          <p:cNvPr id="25" name="object 13"/>
          <p:cNvSpPr txBox="1"/>
          <p:nvPr/>
        </p:nvSpPr>
        <p:spPr>
          <a:xfrm>
            <a:off x="2493168" y="10161222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2384">
              <a:lnSpc>
                <a:spcPct val="100000"/>
              </a:lnSpc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26" name="object 14"/>
          <p:cNvSpPr txBox="1"/>
          <p:nvPr/>
        </p:nvSpPr>
        <p:spPr>
          <a:xfrm>
            <a:off x="1456395" y="9980979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36830">
              <a:lnSpc>
                <a:spcPct val="100000"/>
              </a:lnSpc>
              <a:spcBef>
                <a:spcPts val="10"/>
              </a:spcBef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28" name="object 15"/>
          <p:cNvSpPr txBox="1"/>
          <p:nvPr/>
        </p:nvSpPr>
        <p:spPr>
          <a:xfrm>
            <a:off x="1663749" y="9980979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36195">
              <a:lnSpc>
                <a:spcPct val="100000"/>
              </a:lnSpc>
              <a:spcBef>
                <a:spcPts val="10"/>
              </a:spcBef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29" name="object 16"/>
          <p:cNvSpPr txBox="1"/>
          <p:nvPr/>
        </p:nvSpPr>
        <p:spPr>
          <a:xfrm>
            <a:off x="2078459" y="9980979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34290">
              <a:lnSpc>
                <a:spcPct val="100000"/>
              </a:lnSpc>
              <a:spcBef>
                <a:spcPts val="10"/>
              </a:spcBef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30" name="object 17"/>
          <p:cNvSpPr txBox="1"/>
          <p:nvPr/>
        </p:nvSpPr>
        <p:spPr>
          <a:xfrm>
            <a:off x="2285814" y="9980979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"/>
              </a:spcBef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31" name="object 18"/>
          <p:cNvSpPr txBox="1"/>
          <p:nvPr/>
        </p:nvSpPr>
        <p:spPr>
          <a:xfrm>
            <a:off x="2493168" y="9980979"/>
            <a:ext cx="207645" cy="180340"/>
          </a:xfrm>
          <a:prstGeom prst="rect">
            <a:avLst/>
          </a:prstGeom>
          <a:solidFill>
            <a:srgbClr val="5BCBF5"/>
          </a:solidFill>
          <a:ln w="12700">
            <a:solidFill>
              <a:srgbClr val="FFFFFF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marL="32384">
              <a:lnSpc>
                <a:spcPct val="100000"/>
              </a:lnSpc>
              <a:spcBef>
                <a:spcPts val="10"/>
              </a:spcBef>
            </a:pP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●</a:t>
            </a:r>
            <a:endParaRPr sz="1050">
              <a:latin typeface="メイリオ"/>
              <a:cs typeface="メイリオ"/>
            </a:endParaRPr>
          </a:p>
        </p:txBody>
      </p:sp>
      <p:sp>
        <p:nvSpPr>
          <p:cNvPr id="32" name="object 19"/>
          <p:cNvSpPr txBox="1"/>
          <p:nvPr/>
        </p:nvSpPr>
        <p:spPr>
          <a:xfrm>
            <a:off x="556066" y="9813967"/>
            <a:ext cx="86400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  <a:tabLst>
                <a:tab pos="767715" algn="l"/>
              </a:tabLst>
            </a:pPr>
            <a:r>
              <a:rPr sz="900" spc="90" dirty="0" smtClean="0">
                <a:solidFill>
                  <a:srgbClr val="FFFFFF"/>
                </a:solidFill>
                <a:latin typeface="メイリオ"/>
                <a:cs typeface="メイリオ"/>
              </a:rPr>
              <a:t>診</a:t>
            </a:r>
            <a:r>
              <a:rPr sz="900" spc="80" dirty="0" smtClean="0">
                <a:solidFill>
                  <a:srgbClr val="FFFFFF"/>
                </a:solidFill>
                <a:latin typeface="メイリオ"/>
                <a:cs typeface="メイリオ"/>
              </a:rPr>
              <a:t>察</a:t>
            </a:r>
            <a:r>
              <a:rPr sz="900" spc="75" dirty="0" smtClean="0">
                <a:solidFill>
                  <a:srgbClr val="FFFFFF"/>
                </a:solidFill>
                <a:latin typeface="メイリオ"/>
                <a:cs typeface="メイリオ"/>
              </a:rPr>
              <a:t>時</a:t>
            </a:r>
            <a:r>
              <a:rPr sz="900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間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33" name="object 20"/>
          <p:cNvSpPr/>
          <p:nvPr/>
        </p:nvSpPr>
        <p:spPr>
          <a:xfrm>
            <a:off x="1873342" y="9987788"/>
            <a:ext cx="207645" cy="167005"/>
          </a:xfrm>
          <a:custGeom>
            <a:avLst/>
            <a:gdLst/>
            <a:ahLst/>
            <a:cxnLst/>
            <a:rect l="l" t="t" r="r" b="b"/>
            <a:pathLst>
              <a:path w="207644" h="167004">
                <a:moveTo>
                  <a:pt x="0" y="166624"/>
                </a:moveTo>
                <a:lnTo>
                  <a:pt x="207352" y="0"/>
                </a:lnTo>
              </a:path>
            </a:pathLst>
          </a:custGeom>
          <a:ln w="35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1"/>
          <p:cNvSpPr/>
          <p:nvPr/>
        </p:nvSpPr>
        <p:spPr>
          <a:xfrm>
            <a:off x="2700529" y="9987788"/>
            <a:ext cx="207645" cy="167005"/>
          </a:xfrm>
          <a:custGeom>
            <a:avLst/>
            <a:gdLst/>
            <a:ahLst/>
            <a:cxnLst/>
            <a:rect l="l" t="t" r="r" b="b"/>
            <a:pathLst>
              <a:path w="207644" h="167004">
                <a:moveTo>
                  <a:pt x="0" y="166624"/>
                </a:moveTo>
                <a:lnTo>
                  <a:pt x="207352" y="0"/>
                </a:lnTo>
              </a:path>
            </a:pathLst>
          </a:custGeom>
          <a:ln w="35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2"/>
          <p:cNvSpPr/>
          <p:nvPr/>
        </p:nvSpPr>
        <p:spPr>
          <a:xfrm>
            <a:off x="1873342" y="10174840"/>
            <a:ext cx="207645" cy="167005"/>
          </a:xfrm>
          <a:custGeom>
            <a:avLst/>
            <a:gdLst/>
            <a:ahLst/>
            <a:cxnLst/>
            <a:rect l="l" t="t" r="r" b="b"/>
            <a:pathLst>
              <a:path w="207644" h="167004">
                <a:moveTo>
                  <a:pt x="0" y="166623"/>
                </a:moveTo>
                <a:lnTo>
                  <a:pt x="207352" y="0"/>
                </a:lnTo>
              </a:path>
            </a:pathLst>
          </a:custGeom>
          <a:ln w="35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3"/>
          <p:cNvSpPr/>
          <p:nvPr/>
        </p:nvSpPr>
        <p:spPr>
          <a:xfrm>
            <a:off x="2700529" y="10174840"/>
            <a:ext cx="207645" cy="167005"/>
          </a:xfrm>
          <a:custGeom>
            <a:avLst/>
            <a:gdLst/>
            <a:ahLst/>
            <a:cxnLst/>
            <a:rect l="l" t="t" r="r" b="b"/>
            <a:pathLst>
              <a:path w="207644" h="167004">
                <a:moveTo>
                  <a:pt x="0" y="166623"/>
                </a:moveTo>
                <a:lnTo>
                  <a:pt x="207352" y="0"/>
                </a:lnTo>
              </a:path>
            </a:pathLst>
          </a:custGeom>
          <a:ln w="35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4"/>
          <p:cNvSpPr txBox="1"/>
          <p:nvPr/>
        </p:nvSpPr>
        <p:spPr>
          <a:xfrm>
            <a:off x="1090089" y="9221866"/>
            <a:ext cx="4140000" cy="5040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100" b="1" spc="-20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4100" dirty="0">
              <a:latin typeface="メイリオ"/>
              <a:cs typeface="メイリオ"/>
            </a:endParaRPr>
          </a:p>
        </p:txBody>
      </p:sp>
      <p:sp>
        <p:nvSpPr>
          <p:cNvPr id="38" name="object 25"/>
          <p:cNvSpPr/>
          <p:nvPr/>
        </p:nvSpPr>
        <p:spPr>
          <a:xfrm>
            <a:off x="539996" y="9248520"/>
            <a:ext cx="477520" cy="477520"/>
          </a:xfrm>
          <a:custGeom>
            <a:avLst/>
            <a:gdLst/>
            <a:ahLst/>
            <a:cxnLst/>
            <a:rect l="l" t="t" r="r" b="b"/>
            <a:pathLst>
              <a:path w="477519" h="477520">
                <a:moveTo>
                  <a:pt x="238696" y="0"/>
                </a:moveTo>
                <a:lnTo>
                  <a:pt x="190591" y="4849"/>
                </a:lnTo>
                <a:lnTo>
                  <a:pt x="145786" y="18758"/>
                </a:lnTo>
                <a:lnTo>
                  <a:pt x="105240" y="40766"/>
                </a:lnTo>
                <a:lnTo>
                  <a:pt x="69913" y="69915"/>
                </a:lnTo>
                <a:lnTo>
                  <a:pt x="40766" y="105243"/>
                </a:lnTo>
                <a:lnTo>
                  <a:pt x="18758" y="145791"/>
                </a:lnTo>
                <a:lnTo>
                  <a:pt x="4849" y="190600"/>
                </a:lnTo>
                <a:lnTo>
                  <a:pt x="0" y="238709"/>
                </a:lnTo>
                <a:lnTo>
                  <a:pt x="4849" y="286809"/>
                </a:lnTo>
                <a:lnTo>
                  <a:pt x="18758" y="331612"/>
                </a:lnTo>
                <a:lnTo>
                  <a:pt x="40766" y="372156"/>
                </a:lnTo>
                <a:lnTo>
                  <a:pt x="69913" y="407481"/>
                </a:lnTo>
                <a:lnTo>
                  <a:pt x="105240" y="436627"/>
                </a:lnTo>
                <a:lnTo>
                  <a:pt x="145786" y="458634"/>
                </a:lnTo>
                <a:lnTo>
                  <a:pt x="190591" y="472543"/>
                </a:lnTo>
                <a:lnTo>
                  <a:pt x="238696" y="477393"/>
                </a:lnTo>
                <a:lnTo>
                  <a:pt x="286801" y="472543"/>
                </a:lnTo>
                <a:lnTo>
                  <a:pt x="331606" y="458634"/>
                </a:lnTo>
                <a:lnTo>
                  <a:pt x="372152" y="436627"/>
                </a:lnTo>
                <a:lnTo>
                  <a:pt x="407479" y="407481"/>
                </a:lnTo>
                <a:lnTo>
                  <a:pt x="436626" y="372156"/>
                </a:lnTo>
                <a:lnTo>
                  <a:pt x="458634" y="331612"/>
                </a:lnTo>
                <a:lnTo>
                  <a:pt x="472543" y="286809"/>
                </a:lnTo>
                <a:lnTo>
                  <a:pt x="477393" y="238709"/>
                </a:lnTo>
                <a:lnTo>
                  <a:pt x="472543" y="190600"/>
                </a:lnTo>
                <a:lnTo>
                  <a:pt x="458634" y="145791"/>
                </a:lnTo>
                <a:lnTo>
                  <a:pt x="436626" y="105243"/>
                </a:lnTo>
                <a:lnTo>
                  <a:pt x="407479" y="69915"/>
                </a:lnTo>
                <a:lnTo>
                  <a:pt x="372152" y="40766"/>
                </a:lnTo>
                <a:lnTo>
                  <a:pt x="331606" y="18758"/>
                </a:lnTo>
                <a:lnTo>
                  <a:pt x="286801" y="4849"/>
                </a:lnTo>
                <a:lnTo>
                  <a:pt x="238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26"/>
          <p:cNvSpPr/>
          <p:nvPr/>
        </p:nvSpPr>
        <p:spPr>
          <a:xfrm>
            <a:off x="642930" y="9305658"/>
            <a:ext cx="264795" cy="347980"/>
          </a:xfrm>
          <a:custGeom>
            <a:avLst/>
            <a:gdLst/>
            <a:ahLst/>
            <a:cxnLst/>
            <a:rect l="l" t="t" r="r" b="b"/>
            <a:pathLst>
              <a:path w="264794" h="347979">
                <a:moveTo>
                  <a:pt x="16732" y="21448"/>
                </a:moveTo>
                <a:lnTo>
                  <a:pt x="0" y="60353"/>
                </a:lnTo>
                <a:lnTo>
                  <a:pt x="685" y="105071"/>
                </a:lnTo>
                <a:lnTo>
                  <a:pt x="13526" y="151212"/>
                </a:lnTo>
                <a:lnTo>
                  <a:pt x="33262" y="194384"/>
                </a:lnTo>
                <a:lnTo>
                  <a:pt x="54629" y="230198"/>
                </a:lnTo>
                <a:lnTo>
                  <a:pt x="79283" y="263636"/>
                </a:lnTo>
                <a:lnTo>
                  <a:pt x="111571" y="298920"/>
                </a:lnTo>
                <a:lnTo>
                  <a:pt x="149373" y="329165"/>
                </a:lnTo>
                <a:lnTo>
                  <a:pt x="190572" y="347486"/>
                </a:lnTo>
                <a:lnTo>
                  <a:pt x="233051" y="347000"/>
                </a:lnTo>
                <a:lnTo>
                  <a:pt x="178049" y="264450"/>
                </a:lnTo>
                <a:lnTo>
                  <a:pt x="168205" y="264450"/>
                </a:lnTo>
                <a:lnTo>
                  <a:pt x="161017" y="259383"/>
                </a:lnTo>
                <a:lnTo>
                  <a:pt x="160522" y="258621"/>
                </a:lnTo>
                <a:lnTo>
                  <a:pt x="143274" y="246189"/>
                </a:lnTo>
                <a:lnTo>
                  <a:pt x="128364" y="231794"/>
                </a:lnTo>
                <a:lnTo>
                  <a:pt x="102749" y="198156"/>
                </a:lnTo>
                <a:lnTo>
                  <a:pt x="82023" y="161717"/>
                </a:lnTo>
                <a:lnTo>
                  <a:pt x="70212" y="121410"/>
                </a:lnTo>
                <a:lnTo>
                  <a:pt x="69958" y="121029"/>
                </a:lnTo>
                <a:lnTo>
                  <a:pt x="68434" y="112190"/>
                </a:lnTo>
                <a:lnTo>
                  <a:pt x="70707" y="110678"/>
                </a:lnTo>
                <a:lnTo>
                  <a:pt x="76160" y="110678"/>
                </a:lnTo>
                <a:lnTo>
                  <a:pt x="16732" y="21448"/>
                </a:lnTo>
                <a:close/>
              </a:path>
              <a:path w="264794" h="347979">
                <a:moveTo>
                  <a:pt x="203017" y="235646"/>
                </a:moveTo>
                <a:lnTo>
                  <a:pt x="183750" y="245895"/>
                </a:lnTo>
                <a:lnTo>
                  <a:pt x="246805" y="340587"/>
                </a:lnTo>
                <a:lnTo>
                  <a:pt x="249701" y="339177"/>
                </a:lnTo>
                <a:lnTo>
                  <a:pt x="252622" y="337805"/>
                </a:lnTo>
                <a:lnTo>
                  <a:pt x="255264" y="336040"/>
                </a:lnTo>
                <a:lnTo>
                  <a:pt x="260527" y="331401"/>
                </a:lnTo>
                <a:lnTo>
                  <a:pt x="263906" y="325707"/>
                </a:lnTo>
                <a:lnTo>
                  <a:pt x="264704" y="319372"/>
                </a:lnTo>
                <a:lnTo>
                  <a:pt x="262223" y="312812"/>
                </a:lnTo>
                <a:lnTo>
                  <a:pt x="213900" y="239482"/>
                </a:lnTo>
                <a:lnTo>
                  <a:pt x="209238" y="236119"/>
                </a:lnTo>
                <a:lnTo>
                  <a:pt x="203017" y="235646"/>
                </a:lnTo>
                <a:close/>
              </a:path>
              <a:path w="264794" h="347979">
                <a:moveTo>
                  <a:pt x="173006" y="256881"/>
                </a:moveTo>
                <a:lnTo>
                  <a:pt x="172891" y="257516"/>
                </a:lnTo>
                <a:lnTo>
                  <a:pt x="170859" y="262672"/>
                </a:lnTo>
                <a:lnTo>
                  <a:pt x="168205" y="264450"/>
                </a:lnTo>
                <a:lnTo>
                  <a:pt x="178049" y="264450"/>
                </a:lnTo>
                <a:lnTo>
                  <a:pt x="173006" y="256881"/>
                </a:lnTo>
                <a:close/>
              </a:path>
              <a:path w="264794" h="347979">
                <a:moveTo>
                  <a:pt x="76160" y="110678"/>
                </a:moveTo>
                <a:lnTo>
                  <a:pt x="70707" y="110678"/>
                </a:lnTo>
                <a:lnTo>
                  <a:pt x="75254" y="110945"/>
                </a:lnTo>
                <a:lnTo>
                  <a:pt x="76270" y="110844"/>
                </a:lnTo>
                <a:lnTo>
                  <a:pt x="76160" y="110678"/>
                </a:lnTo>
                <a:close/>
              </a:path>
              <a:path w="264794" h="347979">
                <a:moveTo>
                  <a:pt x="49655" y="0"/>
                </a:moveTo>
                <a:lnTo>
                  <a:pt x="27705" y="10856"/>
                </a:lnTo>
                <a:lnTo>
                  <a:pt x="90786" y="105535"/>
                </a:lnTo>
                <a:lnTo>
                  <a:pt x="94317" y="104265"/>
                </a:lnTo>
                <a:lnTo>
                  <a:pt x="106051" y="96454"/>
                </a:lnTo>
                <a:lnTo>
                  <a:pt x="112998" y="86371"/>
                </a:lnTo>
                <a:lnTo>
                  <a:pt x="108960" y="80287"/>
                </a:lnTo>
                <a:lnTo>
                  <a:pt x="61017" y="6691"/>
                </a:lnTo>
                <a:lnTo>
                  <a:pt x="55888" y="1829"/>
                </a:lnTo>
                <a:lnTo>
                  <a:pt x="49655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27"/>
          <p:cNvSpPr txBox="1"/>
          <p:nvPr/>
        </p:nvSpPr>
        <p:spPr>
          <a:xfrm>
            <a:off x="3024764" y="9775433"/>
            <a:ext cx="209486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z="900" spc="-10" dirty="0">
                <a:solidFill>
                  <a:srgbClr val="FFFFFF"/>
                </a:solidFill>
                <a:latin typeface="メイリオ"/>
                <a:cs typeface="メイリオ"/>
              </a:rPr>
              <a:t>〒</a:t>
            </a:r>
            <a:r>
              <a:rPr sz="900" spc="30" dirty="0">
                <a:solidFill>
                  <a:srgbClr val="FFFFFF"/>
                </a:solidFill>
                <a:latin typeface="メイリオ"/>
                <a:cs typeface="メイリオ"/>
              </a:rPr>
              <a:t>135-0061</a:t>
            </a:r>
            <a:r>
              <a:rPr sz="900" spc="90" dirty="0">
                <a:solidFill>
                  <a:srgbClr val="FFFFFF"/>
                </a:solidFill>
                <a:latin typeface="メイリオ"/>
                <a:cs typeface="メイリオ"/>
              </a:rPr>
              <a:t> 東</a:t>
            </a:r>
            <a:r>
              <a:rPr sz="900" spc="55" dirty="0">
                <a:solidFill>
                  <a:srgbClr val="FFFFFF"/>
                </a:solidFill>
                <a:latin typeface="メイリオ"/>
                <a:cs typeface="メイリオ"/>
              </a:rPr>
              <a:t>京</a:t>
            </a:r>
            <a:r>
              <a:rPr sz="900" spc="50" dirty="0">
                <a:solidFill>
                  <a:srgbClr val="FFFFFF"/>
                </a:solidFill>
                <a:latin typeface="メイリオ"/>
                <a:cs typeface="メイリオ"/>
              </a:rPr>
              <a:t>都</a:t>
            </a:r>
            <a:r>
              <a:rPr sz="900" spc="90" dirty="0">
                <a:solidFill>
                  <a:srgbClr val="FFFFFF"/>
                </a:solidFill>
                <a:latin typeface="メイリオ"/>
                <a:cs typeface="メイリオ"/>
              </a:rPr>
              <a:t>江</a:t>
            </a:r>
            <a:r>
              <a:rPr sz="900" spc="55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900" spc="65" dirty="0">
                <a:solidFill>
                  <a:srgbClr val="FFFFFF"/>
                </a:solidFill>
                <a:latin typeface="メイリオ"/>
                <a:cs typeface="メイリオ"/>
              </a:rPr>
              <a:t>区豊</a:t>
            </a:r>
            <a:r>
              <a:rPr sz="900" spc="30" dirty="0">
                <a:solidFill>
                  <a:srgbClr val="FFFFFF"/>
                </a:solidFill>
                <a:latin typeface="メイリオ"/>
                <a:cs typeface="メイリオ"/>
              </a:rPr>
              <a:t>洲</a:t>
            </a:r>
            <a:r>
              <a:rPr sz="900" spc="5" dirty="0" smtClean="0">
                <a:solidFill>
                  <a:srgbClr val="FFFFFF"/>
                </a:solidFill>
                <a:latin typeface="メイリオ"/>
                <a:cs typeface="メイリオ"/>
              </a:rPr>
              <a:t>3-2-3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41" name="object 5"/>
          <p:cNvSpPr txBox="1"/>
          <p:nvPr/>
        </p:nvSpPr>
        <p:spPr>
          <a:xfrm>
            <a:off x="626109" y="8426042"/>
            <a:ext cx="1800000" cy="418952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algn="ctr">
              <a:lnSpc>
                <a:spcPct val="100000"/>
              </a:lnSpc>
              <a:tabLst>
                <a:tab pos="2661920" algn="l"/>
                <a:tab pos="4999355" algn="l"/>
              </a:tabLst>
            </a:pPr>
            <a:r>
              <a:rPr sz="2250" spc="85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一</a:t>
            </a:r>
            <a:r>
              <a:rPr sz="2250" spc="11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般</a:t>
            </a:r>
            <a:r>
              <a:rPr sz="2250" spc="114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歯</a:t>
            </a:r>
            <a:r>
              <a:rPr sz="2250" spc="1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科</a:t>
            </a:r>
            <a:endParaRPr sz="2250" dirty="0">
              <a:latin typeface="HG丸ｺﾞｼｯｸM-PRO"/>
              <a:cs typeface="HG丸ｺﾞｼｯｸM-PRO"/>
            </a:endParaRPr>
          </a:p>
        </p:txBody>
      </p:sp>
      <p:sp>
        <p:nvSpPr>
          <p:cNvPr id="42" name="object 5"/>
          <p:cNvSpPr txBox="1"/>
          <p:nvPr/>
        </p:nvSpPr>
        <p:spPr>
          <a:xfrm>
            <a:off x="2965284" y="8426042"/>
            <a:ext cx="1800000" cy="418952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algn="ctr">
              <a:lnSpc>
                <a:spcPct val="100000"/>
              </a:lnSpc>
              <a:tabLst>
                <a:tab pos="2661920" algn="l"/>
                <a:tab pos="4999355" algn="l"/>
              </a:tabLst>
            </a:pPr>
            <a:r>
              <a:rPr sz="225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小</a:t>
            </a:r>
            <a:r>
              <a:rPr sz="2250" spc="75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児</a:t>
            </a:r>
            <a:r>
              <a:rPr sz="2250" spc="114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歯</a:t>
            </a:r>
            <a:r>
              <a:rPr sz="2250" spc="1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科</a:t>
            </a:r>
            <a:endParaRPr sz="2250" dirty="0">
              <a:latin typeface="HG丸ｺﾞｼｯｸM-PRO"/>
              <a:cs typeface="HG丸ｺﾞｼｯｸM-PRO"/>
            </a:endParaRPr>
          </a:p>
        </p:txBody>
      </p:sp>
      <p:sp>
        <p:nvSpPr>
          <p:cNvPr id="44" name="object 5"/>
          <p:cNvSpPr txBox="1"/>
          <p:nvPr/>
        </p:nvSpPr>
        <p:spPr>
          <a:xfrm>
            <a:off x="5298909" y="8426042"/>
            <a:ext cx="1800000" cy="418952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algn="ctr">
              <a:lnSpc>
                <a:spcPct val="100000"/>
              </a:lnSpc>
              <a:tabLst>
                <a:tab pos="2661920" algn="l"/>
                <a:tab pos="4999355" algn="l"/>
              </a:tabLst>
            </a:pPr>
            <a:r>
              <a:rPr sz="2250" spc="25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口</a:t>
            </a:r>
            <a:r>
              <a:rPr sz="2250" spc="5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腔</a:t>
            </a:r>
            <a:r>
              <a:rPr sz="2250" spc="10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外</a:t>
            </a:r>
            <a:r>
              <a:rPr sz="2250" spc="1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科</a:t>
            </a:r>
            <a:endParaRPr sz="2250" dirty="0">
              <a:latin typeface="HG丸ｺﾞｼｯｸM-PRO"/>
              <a:cs typeface="HG丸ｺﾞｼｯｸM-PRO"/>
            </a:endParaRPr>
          </a:p>
        </p:txBody>
      </p:sp>
      <p:sp>
        <p:nvSpPr>
          <p:cNvPr id="45" name="object 19"/>
          <p:cNvSpPr txBox="1"/>
          <p:nvPr/>
        </p:nvSpPr>
        <p:spPr>
          <a:xfrm>
            <a:off x="1495129" y="9813570"/>
            <a:ext cx="144000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767715" algn="l"/>
              </a:tabLst>
            </a:pP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月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火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水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木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金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土</a:t>
            </a:r>
            <a:r>
              <a:rPr lang="ja-JP" altLang="en-US"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900" spc="70" dirty="0" smtClean="0">
                <a:solidFill>
                  <a:srgbClr val="FFFFFF"/>
                </a:solidFill>
                <a:latin typeface="メイリオ"/>
                <a:cs typeface="メイリオ"/>
              </a:rPr>
              <a:t>日</a:t>
            </a:r>
            <a:endParaRPr sz="900" spc="70" dirty="0">
              <a:latin typeface="メイリオ"/>
              <a:cs typeface="メイリオ"/>
            </a:endParaRPr>
          </a:p>
        </p:txBody>
      </p:sp>
      <p:sp>
        <p:nvSpPr>
          <p:cNvPr id="46" name="object 27"/>
          <p:cNvSpPr txBox="1"/>
          <p:nvPr/>
        </p:nvSpPr>
        <p:spPr>
          <a:xfrm>
            <a:off x="3024764" y="9987788"/>
            <a:ext cx="2094864" cy="400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850" b="1" spc="35" dirty="0" smtClean="0">
                <a:solidFill>
                  <a:srgbClr val="FFFFFF"/>
                </a:solidFill>
                <a:latin typeface="メイリオ"/>
                <a:cs typeface="メイリオ"/>
              </a:rPr>
              <a:t>医院ま</a:t>
            </a:r>
            <a:r>
              <a:rPr sz="850" b="1" spc="30" dirty="0" smtClean="0">
                <a:solidFill>
                  <a:srgbClr val="FFFFFF"/>
                </a:solidFill>
                <a:latin typeface="メイリオ"/>
                <a:cs typeface="メイリオ"/>
              </a:rPr>
              <a:t>で</a:t>
            </a:r>
            <a:r>
              <a:rPr sz="8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の</a:t>
            </a:r>
            <a:r>
              <a:rPr sz="850" b="1" spc="-20" dirty="0" smtClean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850" b="1" spc="35" dirty="0" smtClean="0">
                <a:solidFill>
                  <a:srgbClr val="FFFFFF"/>
                </a:solidFill>
                <a:latin typeface="メイリオ"/>
                <a:cs typeface="メイリオ"/>
              </a:rPr>
              <a:t>クセス</a:t>
            </a:r>
            <a:endParaRPr sz="850" dirty="0">
              <a:latin typeface="メイリオ"/>
              <a:cs typeface="メイリオ"/>
            </a:endParaRPr>
          </a:p>
          <a:p>
            <a:pPr marL="121285" indent="-108585">
              <a:lnSpc>
                <a:spcPts val="1005"/>
              </a:lnSpc>
              <a:spcBef>
                <a:spcPts val="50"/>
              </a:spcBef>
              <a:buSzPct val="88235"/>
              <a:buChar char="●"/>
              <a:tabLst>
                <a:tab pos="121920" algn="l"/>
              </a:tabLst>
            </a:pPr>
            <a:r>
              <a:rPr sz="850" b="1" spc="10" dirty="0">
                <a:solidFill>
                  <a:srgbClr val="FFFFFF"/>
                </a:solidFill>
                <a:latin typeface="メイリオ"/>
                <a:cs typeface="メイリオ"/>
              </a:rPr>
              <a:t>あ</a:t>
            </a:r>
            <a:r>
              <a:rPr sz="850" b="1" spc="-45" dirty="0">
                <a:solidFill>
                  <a:srgbClr val="FFFFFF"/>
                </a:solidFill>
                <a:latin typeface="メイリオ"/>
                <a:cs typeface="メイリオ"/>
              </a:rPr>
              <a:t>す</a:t>
            </a:r>
            <a:r>
              <a:rPr sz="850" b="1" spc="-75" dirty="0">
                <a:solidFill>
                  <a:srgbClr val="FFFFFF"/>
                </a:solidFill>
                <a:latin typeface="メイリオ"/>
                <a:cs typeface="メイリオ"/>
              </a:rPr>
              <a:t>く</a:t>
            </a:r>
            <a:r>
              <a:rPr sz="850" b="1" spc="25" dirty="0">
                <a:solidFill>
                  <a:srgbClr val="FFFFFF"/>
                </a:solidFill>
                <a:latin typeface="メイリオ"/>
                <a:cs typeface="メイリオ"/>
              </a:rPr>
              <a:t>る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駅下</a:t>
            </a:r>
            <a:r>
              <a:rPr sz="850" b="1" spc="40" dirty="0">
                <a:solidFill>
                  <a:srgbClr val="FFFFFF"/>
                </a:solidFill>
                <a:latin typeface="メイリオ"/>
                <a:cs typeface="メイリオ"/>
              </a:rPr>
              <a:t>車</a:t>
            </a:r>
            <a:r>
              <a:rPr sz="850" b="1" spc="-185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850" b="1" spc="50" dirty="0">
                <a:solidFill>
                  <a:srgbClr val="FFFFFF"/>
                </a:solidFill>
                <a:latin typeface="メイリオ"/>
                <a:cs typeface="メイリオ"/>
              </a:rPr>
              <a:t>へ</a:t>
            </a:r>
            <a:r>
              <a:rPr sz="850" b="1" spc="35" dirty="0">
                <a:solidFill>
                  <a:srgbClr val="FFFFFF"/>
                </a:solidFill>
                <a:latin typeface="メイリオ"/>
                <a:cs typeface="メイリオ"/>
              </a:rPr>
              <a:t>5</a:t>
            </a:r>
            <a:r>
              <a:rPr sz="850" b="1" spc="50" dirty="0">
                <a:solidFill>
                  <a:srgbClr val="FFFFFF"/>
                </a:solidFill>
                <a:latin typeface="メイリオ"/>
                <a:cs typeface="メイリオ"/>
              </a:rPr>
              <a:t>00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m</a:t>
            </a:r>
            <a:r>
              <a:rPr sz="850" b="1" spc="-210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850" b="1" spc="-10" dirty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850" b="1" spc="5" dirty="0">
                <a:solidFill>
                  <a:srgbClr val="FFFFFF"/>
                </a:solidFill>
                <a:latin typeface="メイリオ"/>
                <a:cs typeface="メイリオ"/>
              </a:rPr>
              <a:t>ン</a:t>
            </a:r>
            <a:r>
              <a:rPr sz="850" b="1" spc="25" dirty="0">
                <a:solidFill>
                  <a:srgbClr val="FFFFFF"/>
                </a:solidFill>
                <a:latin typeface="メイリオ"/>
                <a:cs typeface="メイリオ"/>
              </a:rPr>
              <a:t>ビ</a:t>
            </a:r>
            <a:r>
              <a:rPr sz="850" b="1" dirty="0">
                <a:solidFill>
                  <a:srgbClr val="FFFFFF"/>
                </a:solidFill>
                <a:latin typeface="メイリオ"/>
                <a:cs typeface="メイリオ"/>
              </a:rPr>
              <a:t>ニ</a:t>
            </a:r>
            <a:endParaRPr sz="850" dirty="0">
              <a:latin typeface="メイリオ"/>
              <a:cs typeface="メイリオ"/>
            </a:endParaRPr>
          </a:p>
          <a:p>
            <a:pPr marL="121285" indent="-108585">
              <a:lnSpc>
                <a:spcPts val="1005"/>
              </a:lnSpc>
              <a:buSzPct val="88235"/>
              <a:buChar char="●"/>
              <a:tabLst>
                <a:tab pos="121920" algn="l"/>
              </a:tabLst>
            </a:pPr>
            <a:r>
              <a:rPr sz="850" b="1" spc="10" dirty="0">
                <a:solidFill>
                  <a:srgbClr val="FFFFFF"/>
                </a:solidFill>
                <a:latin typeface="メイリオ"/>
                <a:cs typeface="メイリオ"/>
              </a:rPr>
              <a:t>あ</a:t>
            </a:r>
            <a:r>
              <a:rPr sz="850" b="1" spc="-45" dirty="0">
                <a:solidFill>
                  <a:srgbClr val="FFFFFF"/>
                </a:solidFill>
                <a:latin typeface="メイリオ"/>
                <a:cs typeface="メイリオ"/>
              </a:rPr>
              <a:t>す</a:t>
            </a:r>
            <a:r>
              <a:rPr sz="850" b="1" spc="-75" dirty="0">
                <a:solidFill>
                  <a:srgbClr val="FFFFFF"/>
                </a:solidFill>
                <a:latin typeface="メイリオ"/>
                <a:cs typeface="メイリオ"/>
              </a:rPr>
              <a:t>く</a:t>
            </a:r>
            <a:r>
              <a:rPr sz="850" b="1" spc="25" dirty="0">
                <a:solidFill>
                  <a:srgbClr val="FFFFFF"/>
                </a:solidFill>
                <a:latin typeface="メイリオ"/>
                <a:cs typeface="メイリオ"/>
              </a:rPr>
              <a:t>る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駅下</a:t>
            </a:r>
            <a:r>
              <a:rPr sz="850" b="1" spc="40" dirty="0">
                <a:solidFill>
                  <a:srgbClr val="FFFFFF"/>
                </a:solidFill>
                <a:latin typeface="メイリオ"/>
                <a:cs typeface="メイリオ"/>
              </a:rPr>
              <a:t>車</a:t>
            </a:r>
            <a:r>
              <a:rPr sz="850" b="1" spc="-185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850" b="1" spc="50" dirty="0">
                <a:solidFill>
                  <a:srgbClr val="FFFFFF"/>
                </a:solidFill>
                <a:latin typeface="メイリオ"/>
                <a:cs typeface="メイリオ"/>
              </a:rPr>
              <a:t>へ</a:t>
            </a:r>
            <a:r>
              <a:rPr sz="850" b="1" spc="35" dirty="0">
                <a:solidFill>
                  <a:srgbClr val="FFFFFF"/>
                </a:solidFill>
                <a:latin typeface="メイリオ"/>
                <a:cs typeface="メイリオ"/>
              </a:rPr>
              <a:t>5</a:t>
            </a:r>
            <a:r>
              <a:rPr sz="850" b="1" spc="50" dirty="0">
                <a:solidFill>
                  <a:srgbClr val="FFFFFF"/>
                </a:solidFill>
                <a:latin typeface="メイリオ"/>
                <a:cs typeface="メイリオ"/>
              </a:rPr>
              <a:t>00</a:t>
            </a:r>
            <a:r>
              <a:rPr sz="850" b="1" spc="30" dirty="0">
                <a:solidFill>
                  <a:srgbClr val="FFFFFF"/>
                </a:solidFill>
                <a:latin typeface="メイリオ"/>
                <a:cs typeface="メイリオ"/>
              </a:rPr>
              <a:t>m</a:t>
            </a:r>
            <a:r>
              <a:rPr sz="850" b="1" spc="-210" dirty="0">
                <a:solidFill>
                  <a:srgbClr val="FFFFFF"/>
                </a:solidFill>
                <a:latin typeface="メイリオ"/>
                <a:cs typeface="メイリオ"/>
              </a:rPr>
              <a:t>、</a:t>
            </a:r>
            <a:r>
              <a:rPr sz="850" b="1" spc="-10" dirty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850" b="1" spc="5" dirty="0">
                <a:solidFill>
                  <a:srgbClr val="FFFFFF"/>
                </a:solidFill>
                <a:latin typeface="メイリオ"/>
                <a:cs typeface="メイリオ"/>
              </a:rPr>
              <a:t>ン</a:t>
            </a:r>
            <a:r>
              <a:rPr sz="850" b="1" spc="25" dirty="0">
                <a:solidFill>
                  <a:srgbClr val="FFFFFF"/>
                </a:solidFill>
                <a:latin typeface="メイリオ"/>
                <a:cs typeface="メイリオ"/>
              </a:rPr>
              <a:t>ビ</a:t>
            </a:r>
            <a:r>
              <a:rPr sz="850" b="1" dirty="0">
                <a:solidFill>
                  <a:srgbClr val="FFFFFF"/>
                </a:solidFill>
                <a:latin typeface="メイリオ"/>
                <a:cs typeface="メイリオ"/>
              </a:rPr>
              <a:t>ニ</a:t>
            </a:r>
            <a:endParaRPr sz="850" dirty="0">
              <a:latin typeface="メイリオ"/>
              <a:cs typeface="メイリオ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382938" y="9105373"/>
            <a:ext cx="1940400" cy="1357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地図が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shika_01</Template>
  <TotalTime>11</TotalTime>
  <Words>189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2018-05-18T14:19:38Z</dcterms:created>
  <dcterms:modified xsi:type="dcterms:W3CDTF">2018-05-21T04:09:16Z</dcterms:modified>
</cp:coreProperties>
</file>