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092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024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79" y="2887087"/>
            <a:ext cx="1648971" cy="39319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95" y="5631669"/>
            <a:ext cx="1655067" cy="113690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113" y="5522818"/>
            <a:ext cx="1972060" cy="12070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336" y="5259001"/>
            <a:ext cx="2157988" cy="149047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050" y="9205566"/>
            <a:ext cx="2249429" cy="115824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25" y="719283"/>
            <a:ext cx="6385573" cy="66446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79" y="3830502"/>
            <a:ext cx="1648971" cy="393193"/>
          </a:xfrm>
          <a:prstGeom prst="rect">
            <a:avLst/>
          </a:prstGeom>
        </p:spPr>
      </p:pic>
      <p:sp>
        <p:nvSpPr>
          <p:cNvPr id="14" name="object 2"/>
          <p:cNvSpPr txBox="1"/>
          <p:nvPr/>
        </p:nvSpPr>
        <p:spPr>
          <a:xfrm>
            <a:off x="663575" y="7562318"/>
            <a:ext cx="1930400" cy="1321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100"/>
              </a:spcBef>
            </a:pP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家庭内の大掃除などで出た 不用品</a:t>
            </a:r>
            <a:r>
              <a:rPr sz="1200" spc="-6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押入れや物置などの 細かいゴミや</a:t>
            </a:r>
            <a:r>
              <a:rPr sz="1200" spc="-6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使わなくなっ </a:t>
            </a:r>
            <a:r>
              <a:rPr sz="1200" dirty="0" err="1">
                <a:solidFill>
                  <a:srgbClr val="2E3092"/>
                </a:solidFill>
                <a:latin typeface="HGSｺﾞｼｯｸE"/>
                <a:cs typeface="HGSｺﾞｼｯｸE"/>
              </a:rPr>
              <a:t>た家電の処</a:t>
            </a:r>
            <a:r>
              <a:rPr sz="1200" spc="-300" dirty="0" err="1">
                <a:solidFill>
                  <a:srgbClr val="2E3092"/>
                </a:solidFill>
                <a:latin typeface="HGSｺﾞｼｯｸE"/>
                <a:cs typeface="HGSｺﾞｼｯｸE"/>
              </a:rPr>
              <a:t>分・</a:t>
            </a:r>
            <a:r>
              <a:rPr sz="1200" dirty="0" err="1" smtClean="0">
                <a:solidFill>
                  <a:srgbClr val="2E3092"/>
                </a:solidFill>
                <a:latin typeface="HGSｺﾞｼｯｸE"/>
                <a:cs typeface="HGSｺﾞｼｯｸE"/>
              </a:rPr>
              <a:t>回収に適した軽トラックの低料金プランです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。</a:t>
            </a:r>
            <a:endParaRPr sz="1200" dirty="0">
              <a:latin typeface="HGSｺﾞｼｯｸE"/>
              <a:cs typeface="HGSｺﾞｼｯｸE"/>
            </a:endParaRPr>
          </a:p>
        </p:txBody>
      </p:sp>
      <p:sp>
        <p:nvSpPr>
          <p:cNvPr id="15" name="object 3"/>
          <p:cNvSpPr txBox="1"/>
          <p:nvPr/>
        </p:nvSpPr>
        <p:spPr>
          <a:xfrm>
            <a:off x="2847924" y="7562622"/>
            <a:ext cx="1930400" cy="1105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100"/>
              </a:spcBef>
            </a:pP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二人暮らしの引越しや</a:t>
            </a:r>
            <a:r>
              <a:rPr sz="1200" spc="-6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バイ クや大型家電など持ち運び が難しいものがたくさんあ る場合でも</a:t>
            </a:r>
            <a:r>
              <a:rPr sz="1200" spc="-6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このプランで積 みきることが可能です。</a:t>
            </a:r>
            <a:endParaRPr sz="1200" dirty="0">
              <a:latin typeface="HGSｺﾞｼｯｸE"/>
              <a:cs typeface="HGSｺﾞｼｯｸE"/>
            </a:endParaRPr>
          </a:p>
        </p:txBody>
      </p:sp>
      <p:sp>
        <p:nvSpPr>
          <p:cNvPr id="16" name="object 4"/>
          <p:cNvSpPr txBox="1"/>
          <p:nvPr/>
        </p:nvSpPr>
        <p:spPr>
          <a:xfrm>
            <a:off x="5133924" y="7562775"/>
            <a:ext cx="1930400" cy="11055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100"/>
              </a:spcBef>
            </a:pP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家一軒まるごと引っ越す場 合や</a:t>
            </a:r>
            <a:r>
              <a:rPr sz="1200" spc="-6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200" dirty="0">
                <a:solidFill>
                  <a:srgbClr val="2E3092"/>
                </a:solidFill>
                <a:latin typeface="HGSｺﾞｼｯｸE"/>
                <a:cs typeface="HGSｺﾞｼｯｸE"/>
              </a:rPr>
              <a:t>長年溜め込んでしまっ た大量の不用品の撤去はこ の４tトラックのプランにお 任せ下さい。</a:t>
            </a:r>
            <a:endParaRPr sz="1200" dirty="0">
              <a:latin typeface="HGSｺﾞｼｯｸE"/>
              <a:cs typeface="HGSｺﾞｼｯｸE"/>
            </a:endParaRPr>
          </a:p>
        </p:txBody>
      </p:sp>
      <p:sp>
        <p:nvSpPr>
          <p:cNvPr id="17" name="object 6"/>
          <p:cNvSpPr txBox="1"/>
          <p:nvPr/>
        </p:nvSpPr>
        <p:spPr>
          <a:xfrm>
            <a:off x="663000" y="9606441"/>
            <a:ext cx="2735580" cy="818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sz="2300" dirty="0">
                <a:solidFill>
                  <a:srgbClr val="EC008C"/>
                </a:solidFill>
                <a:latin typeface="小塚ゴシック Pr6N R"/>
                <a:cs typeface="小塚ゴシック Pr6N R"/>
              </a:rPr>
              <a:t>☎</a:t>
            </a:r>
            <a:r>
              <a:rPr sz="3450" baseline="1207" dirty="0">
                <a:solidFill>
                  <a:srgbClr val="EC008C"/>
                </a:solidFill>
                <a:latin typeface="ＭＳ Ｐゴシック"/>
                <a:cs typeface="ＭＳ Ｐゴシック"/>
              </a:rPr>
              <a:t>03-1234-1111</a:t>
            </a:r>
            <a:endParaRPr sz="3450" baseline="1207" dirty="0">
              <a:latin typeface="ＭＳ Ｐゴシック"/>
              <a:cs typeface="ＭＳ Ｐゴシック"/>
            </a:endParaRPr>
          </a:p>
          <a:p>
            <a:pPr marL="12700" marR="5080">
              <a:lnSpc>
                <a:spcPct val="112799"/>
              </a:lnSpc>
              <a:spcBef>
                <a:spcPts val="85"/>
              </a:spcBef>
            </a:pPr>
            <a:r>
              <a:rPr sz="130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〒</a:t>
            </a:r>
            <a:r>
              <a:rPr sz="1300" spc="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135-0061</a:t>
            </a:r>
            <a:r>
              <a:rPr sz="1300" spc="37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 </a:t>
            </a:r>
            <a:r>
              <a:rPr sz="130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300" spc="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3-2-3  URL：</a:t>
            </a:r>
            <a:r>
              <a:rPr sz="1300" spc="90" dirty="0">
                <a:solidFill>
                  <a:srgbClr val="2E3092"/>
                </a:solidFill>
                <a:latin typeface="ＭＳ Ｐゴシック"/>
                <a:cs typeface="ＭＳ Ｐゴシック"/>
              </a:rPr>
              <a:t> </a:t>
            </a:r>
            <a:r>
              <a:rPr sz="1300" spc="0" dirty="0">
                <a:solidFill>
                  <a:srgbClr val="2E3092"/>
                </a:solidFill>
                <a:latin typeface="ＭＳ Ｐゴシック"/>
                <a:cs typeface="ＭＳ Ｐゴシック"/>
              </a:rPr>
              <a:t>http://www.askult.com/</a:t>
            </a:r>
            <a:endParaRPr sz="1300" dirty="0">
              <a:latin typeface="ＭＳ Ｐゴシック"/>
              <a:cs typeface="ＭＳ Ｐゴシック"/>
            </a:endParaRPr>
          </a:p>
        </p:txBody>
      </p:sp>
      <p:sp>
        <p:nvSpPr>
          <p:cNvPr id="18" name="object 7"/>
          <p:cNvSpPr txBox="1"/>
          <p:nvPr/>
        </p:nvSpPr>
        <p:spPr>
          <a:xfrm>
            <a:off x="663017" y="9278781"/>
            <a:ext cx="3320415" cy="3276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不用品回収</a:t>
            </a:r>
            <a:r>
              <a:rPr sz="1950" spc="10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・</a:t>
            </a: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買い取</a:t>
            </a:r>
            <a:r>
              <a:rPr sz="195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り</a:t>
            </a:r>
            <a:r>
              <a:rPr sz="1950" spc="-70" dirty="0">
                <a:solidFill>
                  <a:srgbClr val="2E3092"/>
                </a:solidFill>
                <a:latin typeface="ＭＳ Ｐゴシック"/>
                <a:cs typeface="ＭＳ Ｐゴシック"/>
              </a:rPr>
              <a:t> </a:t>
            </a:r>
            <a:r>
              <a:rPr sz="195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ア</a:t>
            </a: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ス</a:t>
            </a:r>
            <a:r>
              <a:rPr sz="195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ク</a:t>
            </a: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ル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19" name="object 8"/>
          <p:cNvSpPr txBox="1"/>
          <p:nvPr/>
        </p:nvSpPr>
        <p:spPr>
          <a:xfrm>
            <a:off x="660400" y="6941526"/>
            <a:ext cx="163512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sz="1400" dirty="0">
                <a:solidFill>
                  <a:srgbClr val="2E3092"/>
                </a:solidFill>
                <a:latin typeface="HGPｺﾞｼｯｸE"/>
                <a:cs typeface="HGPｺﾞｼｯｸE"/>
              </a:rPr>
              <a:t>軽トラ詰み放題パック  10,000円〜</a:t>
            </a:r>
            <a:endParaRPr sz="1400" dirty="0">
              <a:latin typeface="HGPｺﾞｼｯｸE"/>
              <a:cs typeface="HGPｺﾞｼｯｸE"/>
            </a:endParaRPr>
          </a:p>
        </p:txBody>
      </p:sp>
      <p:sp>
        <p:nvSpPr>
          <p:cNvPr id="20" name="object 9"/>
          <p:cNvSpPr txBox="1"/>
          <p:nvPr/>
        </p:nvSpPr>
        <p:spPr>
          <a:xfrm>
            <a:off x="2800375" y="6941526"/>
            <a:ext cx="937260" cy="48323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400" dirty="0">
                <a:solidFill>
                  <a:srgbClr val="2E3092"/>
                </a:solidFill>
                <a:latin typeface="HGPｺﾞｼｯｸE"/>
                <a:cs typeface="HGPｺﾞｼｯｸE"/>
              </a:rPr>
              <a:t>2トントラック</a:t>
            </a:r>
            <a:endParaRPr sz="1400" dirty="0">
              <a:latin typeface="HGPｺﾞｼｯｸE"/>
              <a:cs typeface="HGPｺﾞｼｯｸE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00" dirty="0">
                <a:solidFill>
                  <a:srgbClr val="2E3092"/>
                </a:solidFill>
                <a:latin typeface="HGPｺﾞｼｯｸE"/>
                <a:cs typeface="HGPｺﾞｼｯｸE"/>
              </a:rPr>
              <a:t>30,000円〜</a:t>
            </a:r>
            <a:endParaRPr sz="1400" dirty="0">
              <a:latin typeface="HGPｺﾞｼｯｸE"/>
              <a:cs typeface="HGPｺﾞｼｯｸE"/>
            </a:endParaRPr>
          </a:p>
        </p:txBody>
      </p:sp>
      <p:sp>
        <p:nvSpPr>
          <p:cNvPr id="21" name="object 10"/>
          <p:cNvSpPr txBox="1"/>
          <p:nvPr/>
        </p:nvSpPr>
        <p:spPr>
          <a:xfrm>
            <a:off x="5086350" y="6941526"/>
            <a:ext cx="937260" cy="483234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1400" dirty="0">
                <a:solidFill>
                  <a:srgbClr val="2E3092"/>
                </a:solidFill>
                <a:latin typeface="HGPｺﾞｼｯｸE"/>
                <a:cs typeface="HGPｺﾞｼｯｸE"/>
              </a:rPr>
              <a:t>4トントラック</a:t>
            </a:r>
            <a:endParaRPr sz="1400">
              <a:latin typeface="HGPｺﾞｼｯｸE"/>
              <a:cs typeface="HGPｺﾞｼｯｸE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00" dirty="0">
                <a:solidFill>
                  <a:srgbClr val="2E3092"/>
                </a:solidFill>
                <a:latin typeface="HGPｺﾞｼｯｸE"/>
                <a:cs typeface="HGPｺﾞｼｯｸE"/>
              </a:rPr>
              <a:t>80,000円〜</a:t>
            </a:r>
            <a:endParaRPr sz="1400">
              <a:latin typeface="HGPｺﾞｼｯｸE"/>
              <a:cs typeface="HGPｺﾞｼｯｸE"/>
            </a:endParaRPr>
          </a:p>
        </p:txBody>
      </p:sp>
      <p:sp>
        <p:nvSpPr>
          <p:cNvPr id="22" name="object 11"/>
          <p:cNvSpPr txBox="1"/>
          <p:nvPr/>
        </p:nvSpPr>
        <p:spPr>
          <a:xfrm>
            <a:off x="820953" y="1702192"/>
            <a:ext cx="6248400" cy="886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テレビなどの電化製品1点の回収から</a:t>
            </a:r>
            <a:r>
              <a:rPr sz="1400" spc="-7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家一軒まるごと整理</a:t>
            </a:r>
            <a:r>
              <a:rPr sz="1400" spc="-7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お引越しの際の</a:t>
            </a:r>
            <a:endParaRPr sz="1400" dirty="0">
              <a:latin typeface="HGSｺﾞｼｯｸE"/>
              <a:cs typeface="HGSｺﾞｼｯｸE"/>
            </a:endParaRPr>
          </a:p>
          <a:p>
            <a:pPr marL="12700" marR="5080">
              <a:lnSpc>
                <a:spcPct val="101200"/>
              </a:lnSpc>
            </a:pP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大量の不用品の回収のお手伝</a:t>
            </a:r>
            <a:r>
              <a:rPr sz="1400" spc="-350" dirty="0">
                <a:solidFill>
                  <a:srgbClr val="2E3092"/>
                </a:solidFill>
                <a:latin typeface="HGSｺﾞｼｯｸE"/>
                <a:cs typeface="HGSｺﾞｼｯｸE"/>
              </a:rPr>
              <a:t>い・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買取</a:t>
            </a:r>
            <a:r>
              <a:rPr sz="1400" spc="-7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粗大ゴミの処分などを承っております。 買取りできるものは買取りさせていただき</a:t>
            </a:r>
            <a:r>
              <a:rPr sz="1400" spc="-7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無料でお引き取り出来るものは無 料で回収いたしますので</a:t>
            </a:r>
            <a:r>
              <a:rPr sz="1400" spc="-700" dirty="0">
                <a:solidFill>
                  <a:srgbClr val="2E3092"/>
                </a:solidFill>
                <a:latin typeface="HGSｺﾞｼｯｸE"/>
                <a:cs typeface="HGSｺﾞｼｯｸE"/>
              </a:rPr>
              <a:t>、</a:t>
            </a:r>
            <a:r>
              <a:rPr sz="1400" dirty="0">
                <a:solidFill>
                  <a:srgbClr val="2E3092"/>
                </a:solidFill>
                <a:latin typeface="HGSｺﾞｼｯｸE"/>
                <a:cs typeface="HGSｺﾞｼｯｸE"/>
              </a:rPr>
              <a:t>処分料金は安くおさえることができます。</a:t>
            </a:r>
            <a:endParaRPr sz="1400" dirty="0">
              <a:latin typeface="HGSｺﾞｼｯｸE"/>
              <a:cs typeface="HGSｺﾞｼｯｸE"/>
            </a:endParaRPr>
          </a:p>
        </p:txBody>
      </p:sp>
      <p:sp>
        <p:nvSpPr>
          <p:cNvPr id="25" name="object 14"/>
          <p:cNvSpPr txBox="1"/>
          <p:nvPr/>
        </p:nvSpPr>
        <p:spPr>
          <a:xfrm>
            <a:off x="3086100" y="2880360"/>
            <a:ext cx="1638300" cy="381000"/>
          </a:xfrm>
          <a:prstGeom prst="rect">
            <a:avLst/>
          </a:prstGeom>
          <a:noFill/>
          <a:ln w="6350">
            <a:noFill/>
          </a:ln>
        </p:spPr>
        <p:txBody>
          <a:bodyPr vert="horz" wrap="square" lIns="0" tIns="31750" rIns="0" bIns="0" rtlCol="0">
            <a:spAutoFit/>
          </a:bodyPr>
          <a:lstStyle/>
          <a:p>
            <a:pPr marL="64769">
              <a:lnSpc>
                <a:spcPct val="100000"/>
              </a:lnSpc>
              <a:spcBef>
                <a:spcPts val="250"/>
              </a:spcBef>
            </a:pP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不用品回収例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15"/>
          <p:cNvSpPr txBox="1"/>
          <p:nvPr/>
        </p:nvSpPr>
        <p:spPr>
          <a:xfrm>
            <a:off x="3086100" y="3826446"/>
            <a:ext cx="1638300" cy="381000"/>
          </a:xfrm>
          <a:prstGeom prst="rect">
            <a:avLst/>
          </a:prstGeom>
          <a:noFill/>
          <a:ln w="6350">
            <a:noFill/>
          </a:ln>
        </p:spPr>
        <p:txBody>
          <a:bodyPr vert="horz" wrap="square" lIns="0" tIns="38100" rIns="0" bIns="0" rtlCol="0">
            <a:spAutoFit/>
          </a:bodyPr>
          <a:lstStyle/>
          <a:p>
            <a:pPr marL="226695">
              <a:lnSpc>
                <a:spcPct val="100000"/>
              </a:lnSpc>
              <a:spcBef>
                <a:spcPts val="300"/>
              </a:spcBef>
            </a:pP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買い取</a:t>
            </a:r>
            <a:r>
              <a:rPr sz="1950" spc="1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り</a:t>
            </a:r>
            <a:r>
              <a:rPr sz="1950" spc="25" dirty="0">
                <a:solidFill>
                  <a:srgbClr val="2E3092"/>
                </a:solidFill>
                <a:latin typeface="ＭＳ Ｐゴシック"/>
                <a:cs typeface="ＭＳ Ｐゴシック"/>
              </a:rPr>
              <a:t>例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33425" y="3274861"/>
            <a:ext cx="615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4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家具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家電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寝具類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衣類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絨</a:t>
            </a:r>
            <a:r>
              <a:rPr lang="ja-JP" altLang="en-US" sz="1400" spc="-2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毯</a:t>
            </a:r>
            <a:r>
              <a:rPr lang="ja-JP" altLang="en-US" sz="140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カーペット類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spc="-2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本</a:t>
            </a:r>
            <a:r>
              <a:rPr lang="ja-JP" altLang="en-US" sz="140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雑誌類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食器類</a:t>
            </a:r>
            <a:r>
              <a:rPr lang="ja-JP" altLang="en-US" sz="1400" spc="-8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おもちゃ類</a:t>
            </a:r>
            <a:r>
              <a:rPr lang="ja-JP" altLang="en-US" sz="1400" spc="-8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、</a:t>
            </a:r>
            <a:endParaRPr lang="en-US" altLang="ja-JP" sz="1400" spc="-800" dirty="0" smtClean="0">
              <a:solidFill>
                <a:srgbClr val="2E3092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just"/>
            <a:r>
              <a:rPr lang="ja-JP" altLang="en-US" sz="14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スポーツ</a:t>
            </a:r>
            <a:r>
              <a:rPr lang="ja-JP" altLang="en-US" sz="14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用品等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733425" y="4294884"/>
            <a:ext cx="6156000" cy="51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生活家電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製造から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5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年以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内・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デジタル家電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製造から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r>
              <a:rPr lang="ja-JP" altLang="en-US" sz="136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以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内・</a:t>
            </a:r>
            <a:r>
              <a:rPr lang="ja-JP" altLang="en-US" sz="136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カメラ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/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製造</a:t>
            </a:r>
            <a:r>
              <a:rPr lang="ja-JP" altLang="en-US" sz="136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から</a:t>
            </a:r>
            <a:r>
              <a:rPr lang="en-US" altLang="ja-JP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  <a:r>
              <a:rPr lang="ja-JP" altLang="en-US" sz="136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以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内・</a:t>
            </a:r>
            <a:r>
              <a:rPr lang="ja-JP" altLang="en-US" sz="136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ブランド</a:t>
            </a:r>
            <a:r>
              <a:rPr lang="ja-JP" altLang="en-US" sz="1360" spc="-200" dirty="0" smtClean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品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貴金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属・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楽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器・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オーディ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カー用</a:t>
            </a:r>
            <a:r>
              <a:rPr lang="ja-JP" altLang="en-US" sz="1360" spc="-20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品・</a:t>
            </a:r>
            <a:r>
              <a:rPr lang="ja-JP" altLang="en-US" sz="1360" dirty="0">
                <a:solidFill>
                  <a:srgbClr val="2E309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ギフト品等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785050" y="9205566"/>
            <a:ext cx="2250000" cy="1159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fuyouhin</Template>
  <TotalTime>1</TotalTime>
  <Words>257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HGSｺﾞｼｯｸE</vt:lpstr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2018-05-20T11:47:57Z</dcterms:created>
  <dcterms:modified xsi:type="dcterms:W3CDTF">2018-05-21T04:24:57Z</dcterms:modified>
</cp:coreProperties>
</file>