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9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864" y="1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645" y="3381391"/>
            <a:ext cx="6614638" cy="23852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7289" y="6108320"/>
            <a:ext cx="544734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6/7/22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498" b="0" i="0">
                <a:solidFill>
                  <a:srgbClr val="FFF799"/>
                </a:solidFill>
                <a:latin typeface="TsukuARdGothicStd-L"/>
                <a:cs typeface="TsukuARdGothicStd-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6/7/22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498" b="0" i="0">
                <a:solidFill>
                  <a:srgbClr val="FFF799"/>
                </a:solidFill>
                <a:latin typeface="TsukuARdGothicStd-L"/>
                <a:cs typeface="TsukuARdGothicStd-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9096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7693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6/7/22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498" b="0" i="0">
                <a:solidFill>
                  <a:srgbClr val="FFF799"/>
                </a:solidFill>
                <a:latin typeface="TsukuARdGothicStd-L"/>
                <a:cs typeface="TsukuARdGothicStd-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6/7/22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6/7/22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theme" Target="../theme/theme2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6/7/22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1"/>
            <a:ext cx="7779182" cy="5179055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008247" y="5416658"/>
            <a:ext cx="5733851" cy="4375783"/>
          </a:xfrm>
          <a:custGeom>
            <a:avLst/>
            <a:gdLst/>
            <a:ahLst/>
            <a:cxnLst/>
            <a:rect l="l" t="t" r="r" b="b"/>
            <a:pathLst>
              <a:path w="5731509" h="4376420">
                <a:moveTo>
                  <a:pt x="5625604" y="0"/>
                </a:moveTo>
                <a:lnTo>
                  <a:pt x="105829" y="0"/>
                </a:lnTo>
                <a:lnTo>
                  <a:pt x="64738" y="8350"/>
                </a:lnTo>
                <a:lnTo>
                  <a:pt x="31088" y="31088"/>
                </a:lnTo>
                <a:lnTo>
                  <a:pt x="8350" y="64738"/>
                </a:lnTo>
                <a:lnTo>
                  <a:pt x="0" y="105829"/>
                </a:lnTo>
                <a:lnTo>
                  <a:pt x="0" y="4270121"/>
                </a:lnTo>
                <a:lnTo>
                  <a:pt x="8350" y="4311211"/>
                </a:lnTo>
                <a:lnTo>
                  <a:pt x="31088" y="4344862"/>
                </a:lnTo>
                <a:lnTo>
                  <a:pt x="64738" y="4367599"/>
                </a:lnTo>
                <a:lnTo>
                  <a:pt x="105829" y="4375950"/>
                </a:lnTo>
                <a:lnTo>
                  <a:pt x="5625604" y="4375950"/>
                </a:lnTo>
                <a:lnTo>
                  <a:pt x="5666695" y="4367599"/>
                </a:lnTo>
                <a:lnTo>
                  <a:pt x="5700345" y="4344862"/>
                </a:lnTo>
                <a:lnTo>
                  <a:pt x="5723082" y="4311211"/>
                </a:lnTo>
                <a:lnTo>
                  <a:pt x="5731433" y="4270121"/>
                </a:lnTo>
                <a:lnTo>
                  <a:pt x="5731433" y="105829"/>
                </a:lnTo>
                <a:lnTo>
                  <a:pt x="5723082" y="64738"/>
                </a:lnTo>
                <a:lnTo>
                  <a:pt x="5700345" y="31088"/>
                </a:lnTo>
                <a:lnTo>
                  <a:pt x="5666695" y="8350"/>
                </a:lnTo>
                <a:lnTo>
                  <a:pt x="5625604" y="0"/>
                </a:lnTo>
                <a:close/>
              </a:path>
            </a:pathLst>
          </a:custGeom>
          <a:solidFill>
            <a:srgbClr val="FCDFEB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 smtClean="0">
              <a:solidFill>
                <a:sysClr val="windowText" lastClr="000000"/>
              </a:solidFill>
            </a:endParaRPr>
          </a:p>
        </p:txBody>
      </p:sp>
      <p:sp>
        <p:nvSpPr>
          <p:cNvPr id="18" name="bg object 18"/>
          <p:cNvSpPr/>
          <p:nvPr/>
        </p:nvSpPr>
        <p:spPr>
          <a:xfrm>
            <a:off x="1008247" y="5416658"/>
            <a:ext cx="5733851" cy="4375783"/>
          </a:xfrm>
          <a:custGeom>
            <a:avLst/>
            <a:gdLst/>
            <a:ahLst/>
            <a:cxnLst/>
            <a:rect l="l" t="t" r="r" b="b"/>
            <a:pathLst>
              <a:path w="5731509" h="4376420">
                <a:moveTo>
                  <a:pt x="0" y="105829"/>
                </a:moveTo>
                <a:lnTo>
                  <a:pt x="8350" y="64738"/>
                </a:lnTo>
                <a:lnTo>
                  <a:pt x="31088" y="31088"/>
                </a:lnTo>
                <a:lnTo>
                  <a:pt x="64738" y="8350"/>
                </a:lnTo>
                <a:lnTo>
                  <a:pt x="105829" y="0"/>
                </a:lnTo>
                <a:lnTo>
                  <a:pt x="5625604" y="0"/>
                </a:lnTo>
                <a:lnTo>
                  <a:pt x="5666695" y="8350"/>
                </a:lnTo>
                <a:lnTo>
                  <a:pt x="5700345" y="31088"/>
                </a:lnTo>
                <a:lnTo>
                  <a:pt x="5723082" y="64738"/>
                </a:lnTo>
                <a:lnTo>
                  <a:pt x="5731433" y="105829"/>
                </a:lnTo>
                <a:lnTo>
                  <a:pt x="5731433" y="4270121"/>
                </a:lnTo>
                <a:lnTo>
                  <a:pt x="5723082" y="4311211"/>
                </a:lnTo>
                <a:lnTo>
                  <a:pt x="5700345" y="4344862"/>
                </a:lnTo>
                <a:lnTo>
                  <a:pt x="5666695" y="4367599"/>
                </a:lnTo>
                <a:lnTo>
                  <a:pt x="5625604" y="4375950"/>
                </a:lnTo>
                <a:lnTo>
                  <a:pt x="105829" y="4375950"/>
                </a:lnTo>
                <a:lnTo>
                  <a:pt x="64738" y="4367599"/>
                </a:lnTo>
                <a:lnTo>
                  <a:pt x="31088" y="4344862"/>
                </a:lnTo>
                <a:lnTo>
                  <a:pt x="8350" y="4311211"/>
                </a:lnTo>
                <a:lnTo>
                  <a:pt x="0" y="4270121"/>
                </a:lnTo>
                <a:lnTo>
                  <a:pt x="0" y="105829"/>
                </a:lnTo>
                <a:close/>
              </a:path>
            </a:pathLst>
          </a:custGeom>
          <a:ln w="12700">
            <a:solidFill>
              <a:srgbClr val="F1729D"/>
            </a:solidFill>
          </a:ln>
        </p:spPr>
        <p:txBody>
          <a:bodyPr wrap="square" lIns="0" tIns="0" rIns="0" bIns="0" rtlCol="0"/>
          <a:lstStyle/>
          <a:p>
            <a:pPr defTabSz="914309"/>
            <a:endParaRPr kumimoji="0" sz="1800" kern="0" smtClean="0">
              <a:solidFill>
                <a:sysClr val="windowText" lastClr="000000"/>
              </a:solidFill>
            </a:endParaRPr>
          </a:p>
        </p:txBody>
      </p:sp>
      <p:sp>
        <p:nvSpPr>
          <p:cNvPr id="19" name="bg object 19"/>
          <p:cNvSpPr/>
          <p:nvPr/>
        </p:nvSpPr>
        <p:spPr>
          <a:xfrm>
            <a:off x="1588771" y="7132032"/>
            <a:ext cx="4573232" cy="1596793"/>
          </a:xfrm>
          <a:custGeom>
            <a:avLst/>
            <a:gdLst/>
            <a:ahLst/>
            <a:cxnLst/>
            <a:rect l="l" t="t" r="r" b="b"/>
            <a:pathLst>
              <a:path w="4571365" h="1597025">
                <a:moveTo>
                  <a:pt x="4570844" y="1356702"/>
                </a:moveTo>
                <a:lnTo>
                  <a:pt x="4568507" y="1345222"/>
                </a:lnTo>
                <a:lnTo>
                  <a:pt x="4562157" y="1335824"/>
                </a:lnTo>
                <a:lnTo>
                  <a:pt x="4552759" y="1329474"/>
                </a:lnTo>
                <a:lnTo>
                  <a:pt x="4541291" y="1327150"/>
                </a:lnTo>
                <a:lnTo>
                  <a:pt x="29552" y="1327150"/>
                </a:lnTo>
                <a:lnTo>
                  <a:pt x="18072" y="1329474"/>
                </a:lnTo>
                <a:lnTo>
                  <a:pt x="8674" y="1335824"/>
                </a:lnTo>
                <a:lnTo>
                  <a:pt x="2324" y="1345222"/>
                </a:lnTo>
                <a:lnTo>
                  <a:pt x="0" y="1356702"/>
                </a:lnTo>
                <a:lnTo>
                  <a:pt x="0" y="1567370"/>
                </a:lnTo>
                <a:lnTo>
                  <a:pt x="2324" y="1578838"/>
                </a:lnTo>
                <a:lnTo>
                  <a:pt x="8674" y="1588236"/>
                </a:lnTo>
                <a:lnTo>
                  <a:pt x="18072" y="1594586"/>
                </a:lnTo>
                <a:lnTo>
                  <a:pt x="29552" y="1596923"/>
                </a:lnTo>
                <a:lnTo>
                  <a:pt x="4541291" y="1596923"/>
                </a:lnTo>
                <a:lnTo>
                  <a:pt x="4552759" y="1594586"/>
                </a:lnTo>
                <a:lnTo>
                  <a:pt x="4562157" y="1588236"/>
                </a:lnTo>
                <a:lnTo>
                  <a:pt x="4568507" y="1578838"/>
                </a:lnTo>
                <a:lnTo>
                  <a:pt x="4570844" y="1567370"/>
                </a:lnTo>
                <a:lnTo>
                  <a:pt x="4570844" y="1356702"/>
                </a:lnTo>
                <a:close/>
              </a:path>
              <a:path w="4571365" h="1597025">
                <a:moveTo>
                  <a:pt x="4570844" y="29552"/>
                </a:moveTo>
                <a:lnTo>
                  <a:pt x="4568507" y="18072"/>
                </a:lnTo>
                <a:lnTo>
                  <a:pt x="4562157" y="8674"/>
                </a:lnTo>
                <a:lnTo>
                  <a:pt x="4552759" y="2324"/>
                </a:lnTo>
                <a:lnTo>
                  <a:pt x="4541291" y="0"/>
                </a:lnTo>
                <a:lnTo>
                  <a:pt x="29552" y="0"/>
                </a:lnTo>
                <a:lnTo>
                  <a:pt x="18072" y="2324"/>
                </a:lnTo>
                <a:lnTo>
                  <a:pt x="8674" y="8674"/>
                </a:lnTo>
                <a:lnTo>
                  <a:pt x="2324" y="18072"/>
                </a:lnTo>
                <a:lnTo>
                  <a:pt x="0" y="29552"/>
                </a:lnTo>
                <a:lnTo>
                  <a:pt x="0" y="240220"/>
                </a:lnTo>
                <a:lnTo>
                  <a:pt x="2324" y="251688"/>
                </a:lnTo>
                <a:lnTo>
                  <a:pt x="8674" y="261086"/>
                </a:lnTo>
                <a:lnTo>
                  <a:pt x="18072" y="267436"/>
                </a:lnTo>
                <a:lnTo>
                  <a:pt x="29552" y="269773"/>
                </a:lnTo>
                <a:lnTo>
                  <a:pt x="4541291" y="269773"/>
                </a:lnTo>
                <a:lnTo>
                  <a:pt x="4552759" y="267436"/>
                </a:lnTo>
                <a:lnTo>
                  <a:pt x="4562157" y="261086"/>
                </a:lnTo>
                <a:lnTo>
                  <a:pt x="4568507" y="251688"/>
                </a:lnTo>
                <a:lnTo>
                  <a:pt x="4570844" y="240220"/>
                </a:lnTo>
                <a:lnTo>
                  <a:pt x="4570844" y="29552"/>
                </a:lnTo>
                <a:close/>
              </a:path>
            </a:pathLst>
          </a:custGeom>
          <a:solidFill>
            <a:srgbClr val="F1729D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 smtClea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41078" y="1341053"/>
            <a:ext cx="5455608" cy="23859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500" b="0" i="0">
                <a:solidFill>
                  <a:srgbClr val="FFF799"/>
                </a:solidFill>
                <a:latin typeface="TsukuARdGothicStd-L"/>
                <a:cs typeface="TsukuARdGothicStd-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kumimoji="0" lang="ja-JP" alt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kumimoji="0" lang="en-US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6/7/22</a:t>
            </a:fld>
            <a:endParaRPr kumimoji="0" 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kumimoji="0" lang="uk-UA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kumimoji="0" lang="uk-UA" sz="1800"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30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92636" y="5524213"/>
            <a:ext cx="4168168" cy="2598042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98735" marR="516203" algn="just" defTabSz="914309">
              <a:lnSpc>
                <a:spcPct val="148800"/>
              </a:lnSpc>
              <a:spcBef>
                <a:spcPts val="95"/>
              </a:spcBef>
            </a:pP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雇用形態</a:t>
            </a:r>
            <a:r>
              <a:rPr kumimoji="0" sz="1550" kern="0" spc="40" dirty="0">
                <a:solidFill>
                  <a:srgbClr val="231F20"/>
                </a:solidFill>
                <a:latin typeface="Kozuka Gothic Pr6N"/>
                <a:cs typeface="Kozuka Gothic Pr6N"/>
              </a:rPr>
              <a:t>  ……… パート・アルバイ</a:t>
            </a:r>
            <a:r>
              <a:rPr kumimoji="0" sz="1550" kern="0" spc="-50" dirty="0">
                <a:solidFill>
                  <a:srgbClr val="231F20"/>
                </a:solidFill>
                <a:latin typeface="Kozuka Gothic Pr6N"/>
                <a:cs typeface="Kozuka Gothic Pr6N"/>
              </a:rPr>
              <a:t>ト</a:t>
            </a: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仕事内容</a:t>
            </a:r>
            <a:r>
              <a:rPr kumimoji="0" sz="1550" kern="0" spc="235" dirty="0">
                <a:solidFill>
                  <a:srgbClr val="231F20"/>
                </a:solidFill>
                <a:latin typeface="Kozuka Gothic Pr6N"/>
                <a:cs typeface="Kozuka Gothic Pr6N"/>
              </a:rPr>
              <a:t>  ……… 接</a:t>
            </a: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客・品</a:t>
            </a:r>
            <a:r>
              <a:rPr kumimoji="0" sz="1550" kern="0" spc="-175" dirty="0">
                <a:solidFill>
                  <a:srgbClr val="231F20"/>
                </a:solidFill>
                <a:latin typeface="Kozuka Gothic Pr6N"/>
                <a:cs typeface="Kozuka Gothic Pr6N"/>
              </a:rPr>
              <a:t>出し・レ</a:t>
            </a:r>
            <a:r>
              <a:rPr kumimoji="0" sz="1550" kern="0" spc="-50" dirty="0">
                <a:solidFill>
                  <a:srgbClr val="231F20"/>
                </a:solidFill>
                <a:latin typeface="Kozuka Gothic Pr6N"/>
                <a:cs typeface="Kozuka Gothic Pr6N"/>
              </a:rPr>
              <a:t>ジ</a:t>
            </a: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給与</a:t>
            </a:r>
            <a:r>
              <a:rPr kumimoji="0" sz="1550" kern="0" spc="95" dirty="0">
                <a:solidFill>
                  <a:srgbClr val="231F20"/>
                </a:solidFill>
                <a:latin typeface="Kozuka Gothic Pr6N"/>
                <a:cs typeface="Kozuka Gothic Pr6N"/>
              </a:rPr>
              <a:t>   ……………  時</a:t>
            </a: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給</a:t>
            </a:r>
            <a:r>
              <a:rPr kumimoji="0" sz="1550" kern="0" spc="70" dirty="0">
                <a:solidFill>
                  <a:srgbClr val="231F20"/>
                </a:solidFill>
                <a:latin typeface="Kozuka Gothic Pr6N"/>
                <a:cs typeface="Kozuka Gothic Pr6N"/>
              </a:rPr>
              <a:t> </a:t>
            </a: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1,000 円</a:t>
            </a:r>
            <a:endParaRPr kumimoji="0" sz="1550" kern="0" dirty="0">
              <a:solidFill>
                <a:sysClr val="windowText" lastClr="000000"/>
              </a:solidFill>
              <a:latin typeface="Kozuka Gothic Pr6N"/>
              <a:cs typeface="Kozuka Gothic Pr6N"/>
            </a:endParaRPr>
          </a:p>
          <a:p>
            <a:pPr marL="198735" algn="just" defTabSz="914309">
              <a:spcBef>
                <a:spcPts val="905"/>
              </a:spcBef>
            </a:pP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勤務時間</a:t>
            </a:r>
            <a:r>
              <a:rPr kumimoji="0" sz="1550" kern="0" spc="140" dirty="0">
                <a:solidFill>
                  <a:srgbClr val="231F20"/>
                </a:solidFill>
                <a:latin typeface="Kozuka Gothic Pr6N"/>
                <a:cs typeface="Kozuka Gothic Pr6N"/>
              </a:rPr>
              <a:t>   ………  </a:t>
            </a:r>
            <a:r>
              <a:rPr kumimoji="0" sz="1550" kern="0" spc="5" dirty="0">
                <a:solidFill>
                  <a:srgbClr val="231F20"/>
                </a:solidFill>
                <a:latin typeface="Kozuka Gothic Pr6N"/>
                <a:cs typeface="Kozuka Gothic Pr6N"/>
              </a:rPr>
              <a:t>11:30～18:3</a:t>
            </a:r>
            <a:r>
              <a:rPr kumimoji="0" sz="1550" kern="0" spc="-635" dirty="0">
                <a:solidFill>
                  <a:srgbClr val="231F20"/>
                </a:solidFill>
                <a:latin typeface="Kozuka Gothic Pr6N"/>
                <a:cs typeface="Kozuka Gothic Pr6N"/>
              </a:rPr>
              <a:t>0</a:t>
            </a:r>
            <a:r>
              <a:rPr kumimoji="0" sz="1950" kern="0" spc="7" baseline="4273" dirty="0">
                <a:solidFill>
                  <a:srgbClr val="231F20"/>
                </a:solidFill>
                <a:latin typeface="Kozuka Gothic Pr6N"/>
                <a:cs typeface="Kozuka Gothic Pr6N"/>
              </a:rPr>
              <a:t>（</a:t>
            </a:r>
            <a:r>
              <a:rPr kumimoji="0" sz="1950" kern="0" spc="-30" baseline="4273" dirty="0">
                <a:solidFill>
                  <a:srgbClr val="231F20"/>
                </a:solidFill>
                <a:latin typeface="Kozuka Gothic Pr6N"/>
                <a:cs typeface="Kozuka Gothic Pr6N"/>
              </a:rPr>
              <a:t>応相談</a:t>
            </a:r>
            <a:r>
              <a:rPr kumimoji="0" sz="1950" kern="0" spc="-75" baseline="4273" dirty="0">
                <a:solidFill>
                  <a:srgbClr val="231F20"/>
                </a:solidFill>
                <a:latin typeface="Kozuka Gothic Pr6N"/>
                <a:cs typeface="Kozuka Gothic Pr6N"/>
              </a:rPr>
              <a:t>）</a:t>
            </a:r>
            <a:endParaRPr kumimoji="0" sz="1950" kern="0" baseline="4273" dirty="0">
              <a:solidFill>
                <a:sysClr val="windowText" lastClr="000000"/>
              </a:solidFill>
              <a:latin typeface="Kozuka Gothic Pr6N"/>
              <a:cs typeface="Kozuka Gothic Pr6N"/>
            </a:endParaRPr>
          </a:p>
          <a:p>
            <a:pPr marL="41906" algn="ctr" defTabSz="914309">
              <a:spcBef>
                <a:spcPts val="1755"/>
              </a:spcBef>
            </a:pPr>
            <a:r>
              <a:rPr kumimoji="0" sz="1300" kern="0" spc="-25" dirty="0">
                <a:solidFill>
                  <a:srgbClr val="FFFFFF"/>
                </a:solidFill>
                <a:latin typeface="Kozuka Gothic Pr6N"/>
                <a:cs typeface="Kozuka Gothic Pr6N"/>
              </a:rPr>
              <a:t>待遇</a:t>
            </a:r>
            <a:endParaRPr kumimoji="0" sz="1300" kern="0" dirty="0">
              <a:solidFill>
                <a:sysClr val="windowText" lastClr="000000"/>
              </a:solidFill>
              <a:latin typeface="Kozuka Gothic Pr6N"/>
              <a:cs typeface="Kozuka Gothic Pr6N"/>
            </a:endParaRPr>
          </a:p>
          <a:p>
            <a:pPr marL="12699" defTabSz="914309">
              <a:spcBef>
                <a:spcPts val="1295"/>
              </a:spcBef>
              <a:tabLst>
                <a:tab pos="1393051" algn="l"/>
                <a:tab pos="2774038" algn="l"/>
              </a:tabLst>
            </a:pP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●社会保</a:t>
            </a:r>
            <a:r>
              <a:rPr kumimoji="0" sz="1550" kern="0" spc="-50" dirty="0">
                <a:solidFill>
                  <a:srgbClr val="231F20"/>
                </a:solidFill>
                <a:latin typeface="Kozuka Gothic Pr6N"/>
                <a:cs typeface="Kozuka Gothic Pr6N"/>
              </a:rPr>
              <a:t>険</a:t>
            </a: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	●雇用保</a:t>
            </a:r>
            <a:r>
              <a:rPr kumimoji="0" sz="1550" kern="0" spc="-50" dirty="0">
                <a:solidFill>
                  <a:srgbClr val="231F20"/>
                </a:solidFill>
                <a:latin typeface="Kozuka Gothic Pr6N"/>
                <a:cs typeface="Kozuka Gothic Pr6N"/>
              </a:rPr>
              <a:t>険</a:t>
            </a: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	●有給休暇付</a:t>
            </a:r>
            <a:r>
              <a:rPr kumimoji="0" sz="1550" kern="0" spc="-50" dirty="0">
                <a:solidFill>
                  <a:srgbClr val="231F20"/>
                </a:solidFill>
                <a:latin typeface="Kozuka Gothic Pr6N"/>
                <a:cs typeface="Kozuka Gothic Pr6N"/>
              </a:rPr>
              <a:t>与</a:t>
            </a:r>
            <a:endParaRPr kumimoji="0" sz="1550" kern="0" dirty="0">
              <a:solidFill>
                <a:sysClr val="windowText" lastClr="000000"/>
              </a:solidFill>
              <a:latin typeface="Kozuka Gothic Pr6N"/>
              <a:cs typeface="Kozuka Gothic Pr6N"/>
            </a:endParaRPr>
          </a:p>
          <a:p>
            <a:pPr marL="12699" defTabSz="914309">
              <a:spcBef>
                <a:spcPts val="860"/>
              </a:spcBef>
              <a:tabLst>
                <a:tab pos="1393051" algn="l"/>
              </a:tabLst>
            </a:pP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●交通費支</a:t>
            </a:r>
            <a:r>
              <a:rPr kumimoji="0" sz="1550" kern="0" spc="-50" dirty="0">
                <a:solidFill>
                  <a:srgbClr val="231F20"/>
                </a:solidFill>
                <a:latin typeface="Kozuka Gothic Pr6N"/>
                <a:cs typeface="Kozuka Gothic Pr6N"/>
              </a:rPr>
              <a:t>給</a:t>
            </a:r>
            <a:r>
              <a:rPr kumimoji="0" sz="1550" kern="0" dirty="0">
                <a:solidFill>
                  <a:srgbClr val="231F20"/>
                </a:solidFill>
                <a:latin typeface="Kozuka Gothic Pr6N"/>
                <a:cs typeface="Kozuka Gothic Pr6N"/>
              </a:rPr>
              <a:t>	●昇</a:t>
            </a:r>
            <a:r>
              <a:rPr kumimoji="0" sz="1550" kern="0" spc="-35" dirty="0">
                <a:solidFill>
                  <a:srgbClr val="231F20"/>
                </a:solidFill>
                <a:latin typeface="Kozuka Gothic Pr6N"/>
                <a:cs typeface="Kozuka Gothic Pr6N"/>
              </a:rPr>
              <a:t>給</a:t>
            </a:r>
            <a:r>
              <a:rPr kumimoji="0" sz="1550" kern="0" spc="-190" dirty="0">
                <a:solidFill>
                  <a:srgbClr val="231F20"/>
                </a:solidFill>
                <a:latin typeface="Kozuka Gothic Pr6N"/>
                <a:cs typeface="Kozuka Gothic Pr6N"/>
              </a:rPr>
              <a:t>あ</a:t>
            </a:r>
            <a:r>
              <a:rPr kumimoji="0" sz="1550" kern="0" spc="-50" dirty="0">
                <a:solidFill>
                  <a:srgbClr val="231F20"/>
                </a:solidFill>
                <a:latin typeface="Kozuka Gothic Pr6N"/>
                <a:cs typeface="Kozuka Gothic Pr6N"/>
              </a:rPr>
              <a:t>り</a:t>
            </a:r>
            <a:endParaRPr kumimoji="0" sz="1550" kern="0" dirty="0">
              <a:solidFill>
                <a:sysClr val="windowText" lastClr="000000"/>
              </a:solidFill>
              <a:latin typeface="Kozuka Gothic Pr6N"/>
              <a:cs typeface="Kozuka Gothic Pr6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92466" y="8431774"/>
            <a:ext cx="5318621" cy="1859212"/>
          </a:xfrm>
          <a:prstGeom prst="rect">
            <a:avLst/>
          </a:prstGeom>
        </p:spPr>
        <p:txBody>
          <a:bodyPr vert="horz" wrap="square" lIns="0" tIns="66030" rIns="0" bIns="0" rtlCol="0">
            <a:spAutoFit/>
          </a:bodyPr>
          <a:lstStyle/>
          <a:p>
            <a:pPr marR="106669" algn="ctr" defTabSz="914309">
              <a:spcBef>
                <a:spcPts val="520"/>
              </a:spcBef>
            </a:pPr>
            <a:r>
              <a:rPr kumimoji="0" sz="1300" kern="0" spc="-50" dirty="0">
                <a:solidFill>
                  <a:srgbClr val="FFFFFF"/>
                </a:solidFill>
                <a:latin typeface="Kozuka Gothic Pr6N"/>
                <a:cs typeface="Kozuka Gothic Pr6N"/>
              </a:rPr>
              <a:t>お気軽にお問い合わせください</a:t>
            </a:r>
            <a:endParaRPr kumimoji="0" sz="1300" kern="0" dirty="0">
              <a:solidFill>
                <a:sysClr val="windowText" lastClr="000000"/>
              </a:solidFill>
              <a:latin typeface="Kozuka Gothic Pr6N"/>
              <a:cs typeface="Kozuka Gothic Pr6N"/>
            </a:endParaRPr>
          </a:p>
          <a:p>
            <a:pPr marR="17778" algn="ctr" defTabSz="914309">
              <a:spcBef>
                <a:spcPts val="1105"/>
              </a:spcBef>
            </a:pPr>
            <a:r>
              <a:rPr kumimoji="0" sz="2150" b="1" kern="0" dirty="0">
                <a:solidFill>
                  <a:srgbClr val="231F20"/>
                </a:solidFill>
                <a:latin typeface="GothicMB101Pro-Medium"/>
                <a:cs typeface="GothicMB101Pro-Medium"/>
              </a:rPr>
              <a:t>TEL.</a:t>
            </a:r>
            <a:r>
              <a:rPr kumimoji="0" sz="3400" b="1" kern="0" dirty="0">
                <a:solidFill>
                  <a:srgbClr val="231F20"/>
                </a:solidFill>
                <a:latin typeface="GothicMB101Pro-Medium"/>
                <a:cs typeface="GothicMB101Pro-Medium"/>
              </a:rPr>
              <a:t>03-1234-</a:t>
            </a:r>
            <a:r>
              <a:rPr kumimoji="0" sz="3400" b="1" kern="0" spc="-20" dirty="0">
                <a:solidFill>
                  <a:srgbClr val="231F20"/>
                </a:solidFill>
                <a:latin typeface="GothicMB101Pro-Medium"/>
                <a:cs typeface="GothicMB101Pro-Medium"/>
              </a:rPr>
              <a:t>1111</a:t>
            </a:r>
            <a:endParaRPr kumimoji="0" sz="3400" kern="0" dirty="0">
              <a:solidFill>
                <a:sysClr val="windowText" lastClr="000000"/>
              </a:solidFill>
              <a:latin typeface="GothicMB101Pro-Medium"/>
              <a:cs typeface="GothicMB101Pro-Medium"/>
            </a:endParaRPr>
          </a:p>
          <a:p>
            <a:pPr marR="91431" algn="ctr" defTabSz="914309">
              <a:spcBef>
                <a:spcPts val="300"/>
              </a:spcBef>
            </a:pPr>
            <a:r>
              <a:rPr kumimoji="0" sz="1300" kern="0" spc="-65" dirty="0">
                <a:solidFill>
                  <a:srgbClr val="231F20"/>
                </a:solidFill>
                <a:latin typeface="A-OTF UD Shin Maru Go Pro"/>
                <a:cs typeface="A-OTF UD Shin Maru Go Pro"/>
              </a:rPr>
              <a:t>店長まで</a:t>
            </a:r>
            <a:endParaRPr kumimoji="0" sz="1300" kern="0" dirty="0">
              <a:solidFill>
                <a:sysClr val="windowText" lastClr="000000"/>
              </a:solidFill>
              <a:latin typeface="A-OTF UD Shin Maru Go Pro"/>
              <a:cs typeface="A-OTF UD Shin Maru Go Pro"/>
            </a:endParaRPr>
          </a:p>
          <a:p>
            <a:pPr defTabSz="914309">
              <a:spcBef>
                <a:spcPts val="120"/>
              </a:spcBef>
            </a:pPr>
            <a:endParaRPr kumimoji="0" sz="1300" kern="0" dirty="0">
              <a:solidFill>
                <a:sysClr val="windowText" lastClr="000000"/>
              </a:solidFill>
              <a:latin typeface="A-OTF UD Shin Maru Go Pro"/>
              <a:cs typeface="A-OTF UD Shin Maru Go Pro"/>
            </a:endParaRPr>
          </a:p>
          <a:p>
            <a:pPr algn="ctr" defTabSz="914309"/>
            <a:r>
              <a:rPr kumimoji="0" sz="4650" b="1" kern="0" baseline="-3584" dirty="0">
                <a:solidFill>
                  <a:srgbClr val="F1729D"/>
                </a:solidFill>
                <a:latin typeface="A-OTF UD Shin Go NT Pro"/>
                <a:cs typeface="A-OTF UD Shin Go NT Pro"/>
              </a:rPr>
              <a:t>ASKUL-shop</a:t>
            </a:r>
            <a:r>
              <a:rPr kumimoji="0" sz="4650" b="1" kern="0" spc="60" baseline="-3584" dirty="0">
                <a:solidFill>
                  <a:srgbClr val="F1729D"/>
                </a:solidFill>
                <a:latin typeface="A-OTF UD Shin Go NT Pro"/>
                <a:cs typeface="A-OTF UD Shin Go NT Pro"/>
              </a:rPr>
              <a:t> </a:t>
            </a:r>
            <a:r>
              <a:rPr kumimoji="0" sz="1550" kern="0" dirty="0">
                <a:solidFill>
                  <a:srgbClr val="F1729D"/>
                </a:solidFill>
                <a:latin typeface="Kozuka Gothic Pr6N"/>
                <a:cs typeface="Kozuka Gothic Pr6N"/>
              </a:rPr>
              <a:t>住所：東京都江東区豊洲</a:t>
            </a:r>
            <a:r>
              <a:rPr kumimoji="0" sz="1550" kern="0" spc="160" dirty="0">
                <a:solidFill>
                  <a:srgbClr val="F1729D"/>
                </a:solidFill>
                <a:latin typeface="Kozuka Gothic Pr6N"/>
                <a:cs typeface="Kozuka Gothic Pr6N"/>
              </a:rPr>
              <a:t> </a:t>
            </a:r>
            <a:r>
              <a:rPr kumimoji="0" sz="1550" kern="0" dirty="0">
                <a:solidFill>
                  <a:srgbClr val="F1729D"/>
                </a:solidFill>
                <a:latin typeface="Kozuka Gothic Pr6N"/>
                <a:cs typeface="Kozuka Gothic Pr6N"/>
              </a:rPr>
              <a:t>3-2-</a:t>
            </a:r>
            <a:r>
              <a:rPr kumimoji="0" sz="1550" kern="0" spc="-50" dirty="0">
                <a:solidFill>
                  <a:srgbClr val="F1729D"/>
                </a:solidFill>
                <a:latin typeface="Kozuka Gothic Pr6N"/>
                <a:cs typeface="Kozuka Gothic Pr6N"/>
              </a:rPr>
              <a:t>3</a:t>
            </a:r>
            <a:endParaRPr kumimoji="0" sz="1550" kern="0" dirty="0">
              <a:solidFill>
                <a:sysClr val="windowText" lastClr="000000"/>
              </a:solidFill>
              <a:latin typeface="Kozuka Gothic Pr6N"/>
              <a:cs typeface="Kozuka Gothic Pr6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16205" y="1038941"/>
            <a:ext cx="5073804" cy="321240"/>
          </a:xfrm>
          <a:prstGeom prst="rect">
            <a:avLst/>
          </a:prstGeom>
        </p:spPr>
        <p:txBody>
          <a:bodyPr vert="horz" wrap="square" lIns="0" tIns="13333" rIns="0" bIns="0" rtlCol="0">
            <a:spAutoFit/>
          </a:bodyPr>
          <a:lstStyle/>
          <a:p>
            <a:pPr marL="12699" defTabSz="914309">
              <a:spcBef>
                <a:spcPts val="105"/>
              </a:spcBef>
            </a:pPr>
            <a:r>
              <a:rPr kumimoji="0" sz="2000" b="1" kern="0" spc="-190" dirty="0">
                <a:solidFill>
                  <a:srgbClr val="FFFFFF"/>
                </a:solidFill>
                <a:latin typeface="TsukuARdGothicStd-D"/>
                <a:cs typeface="TsukuARdGothicStd-D"/>
              </a:rPr>
              <a:t>未経験者歓迎！アパレル販売スタッフ募集！</a:t>
            </a:r>
            <a:endParaRPr kumimoji="0" sz="2000" kern="0">
              <a:solidFill>
                <a:sysClr val="windowText" lastClr="000000"/>
              </a:solidFill>
              <a:latin typeface="TsukuARdGothicStd-D"/>
              <a:cs typeface="TsukuARdGothicStd-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97376" y="3542695"/>
            <a:ext cx="2142813" cy="1295846"/>
          </a:xfrm>
          <a:prstGeom prst="rect">
            <a:avLst/>
          </a:prstGeom>
        </p:spPr>
        <p:txBody>
          <a:bodyPr vert="horz" wrap="square" lIns="0" tIns="17143" rIns="0" bIns="0" rtlCol="0">
            <a:spAutoFit/>
          </a:bodyPr>
          <a:lstStyle/>
          <a:p>
            <a:pPr marL="12699" defTabSz="914309">
              <a:spcBef>
                <a:spcPts val="135"/>
              </a:spcBef>
            </a:pPr>
            <a:r>
              <a:rPr kumimoji="0" sz="8299" kern="0" spc="-25" dirty="0">
                <a:solidFill>
                  <a:srgbClr val="FFF799"/>
                </a:solidFill>
                <a:latin typeface="TsukuARdGothicStd-L"/>
                <a:cs typeface="TsukuARdGothicStd-L"/>
              </a:rPr>
              <a:t>募集</a:t>
            </a:r>
            <a:endParaRPr kumimoji="0" sz="8299" kern="0" dirty="0">
              <a:solidFill>
                <a:sysClr val="windowText" lastClr="000000"/>
              </a:solidFill>
              <a:latin typeface="TsukuARdGothicStd-L"/>
              <a:cs typeface="TsukuARdGothicStd-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428" rIns="0" bIns="0" rtlCol="0">
            <a:spAutoFit/>
          </a:bodyPr>
          <a:lstStyle/>
          <a:p>
            <a:pPr marL="12699">
              <a:spcBef>
                <a:spcPts val="90"/>
              </a:spcBef>
            </a:pPr>
            <a:r>
              <a:rPr spc="-95" dirty="0"/>
              <a:t>S</a:t>
            </a:r>
            <a:r>
              <a:rPr spc="-1350" dirty="0"/>
              <a:t>T</a:t>
            </a:r>
            <a:r>
              <a:rPr spc="-95" dirty="0"/>
              <a:t>AFF</a:t>
            </a:r>
          </a:p>
        </p:txBody>
      </p:sp>
    </p:spTree>
    <p:extLst>
      <p:ext uri="{BB962C8B-B14F-4D97-AF65-F5344CB8AC3E}">
        <p14:creationId xmlns:p14="http://schemas.microsoft.com/office/powerpoint/2010/main" val="142213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150</Words>
  <Application>Microsoft Macintosh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A-OTF UD Shin Go NT Pro</vt:lpstr>
      <vt:lpstr>A-OTF UD Shin Maru Go Pro</vt:lpstr>
      <vt:lpstr>Calibri</vt:lpstr>
      <vt:lpstr>Calibri Light</vt:lpstr>
      <vt:lpstr>GothicMB101Pro-Medium</vt:lpstr>
      <vt:lpstr>HG丸ｺﾞｼｯｸM-PRO</vt:lpstr>
      <vt:lpstr>Kozuka Gothic Pr6N</vt:lpstr>
      <vt:lpstr>ＭＳ Ｐゴシック</vt:lpstr>
      <vt:lpstr>TsukuARdGothicStd-D</vt:lpstr>
      <vt:lpstr>TsukuARdGothicStd-L</vt:lpstr>
      <vt:lpstr>Arial</vt:lpstr>
      <vt:lpstr>11</vt:lpstr>
      <vt:lpstr>Office Theme</vt:lpstr>
      <vt:lpstr>PowerPoint プレゼンテーション</vt:lpstr>
      <vt:lpstr>STAFF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2022-06-07T07:02:48Z</dcterms:modified>
</cp:coreProperties>
</file>