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9ED7"/>
    <a:srgbClr val="FCEA04"/>
    <a:srgbClr val="6A8ED0"/>
    <a:srgbClr val="663300"/>
    <a:srgbClr val="FFFF66"/>
    <a:srgbClr val="000070"/>
    <a:srgbClr val="00009A"/>
    <a:srgbClr val="FFFEFC"/>
    <a:srgbClr val="4B206E"/>
    <a:srgbClr val="4D0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ノートパソコンの画面を見ている&#10;&#10;低い精度で自動的に生成された説明">
            <a:extLst>
              <a:ext uri="{FF2B5EF4-FFF2-40B4-BE49-F238E27FC236}">
                <a16:creationId xmlns:a16="http://schemas.microsoft.com/office/drawing/2014/main" id="{D6027E07-5FF1-7FD9-8D87-C6FF54FE24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54" cy="1090771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578C6E-8E5D-AE07-6012-C553FE1144E1}"/>
              </a:ext>
            </a:extLst>
          </p:cNvPr>
          <p:cNvSpPr/>
          <p:nvPr/>
        </p:nvSpPr>
        <p:spPr>
          <a:xfrm>
            <a:off x="338532" y="1020649"/>
            <a:ext cx="469066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6000" b="1" spc="-300" dirty="0">
                <a:ln w="0">
                  <a:noFill/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事務スタッフ</a:t>
            </a:r>
            <a:endParaRPr lang="en-US" altLang="ja-JP" sz="6000" b="1" spc="-300" dirty="0">
              <a:ln w="0">
                <a:noFill/>
              </a:ln>
              <a:solidFill>
                <a:schemeClr val="bg1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r>
              <a:rPr lang="ja-JP" altLang="en-US" sz="6000" b="1" cap="none" spc="-300" dirty="0">
                <a:ln w="0">
                  <a:noFill/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大募集！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74858AA-AE64-9FFA-FA5E-79CC5631E37C}"/>
              </a:ext>
            </a:extLst>
          </p:cNvPr>
          <p:cNvSpPr/>
          <p:nvPr/>
        </p:nvSpPr>
        <p:spPr>
          <a:xfrm>
            <a:off x="541383" y="3166050"/>
            <a:ext cx="953589" cy="40011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5CA02D47-7C66-C9B3-11BB-8A0420C5B0B0}"/>
              </a:ext>
            </a:extLst>
          </p:cNvPr>
          <p:cNvSpPr/>
          <p:nvPr/>
        </p:nvSpPr>
        <p:spPr>
          <a:xfrm>
            <a:off x="541383" y="3901082"/>
            <a:ext cx="953589" cy="40011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EB793D92-5198-A00C-E969-F941660F0035}"/>
              </a:ext>
            </a:extLst>
          </p:cNvPr>
          <p:cNvSpPr/>
          <p:nvPr/>
        </p:nvSpPr>
        <p:spPr>
          <a:xfrm>
            <a:off x="541382" y="4613850"/>
            <a:ext cx="953589" cy="40011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ED362C9-B5DE-60A1-0593-647949FB036F}"/>
              </a:ext>
            </a:extLst>
          </p:cNvPr>
          <p:cNvSpPr/>
          <p:nvPr/>
        </p:nvSpPr>
        <p:spPr>
          <a:xfrm>
            <a:off x="541382" y="5602725"/>
            <a:ext cx="953589" cy="40011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1051611-099D-65B8-F637-6288403E51AE}"/>
              </a:ext>
            </a:extLst>
          </p:cNvPr>
          <p:cNvSpPr/>
          <p:nvPr/>
        </p:nvSpPr>
        <p:spPr>
          <a:xfrm>
            <a:off x="651689" y="3193316"/>
            <a:ext cx="78232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000" b="1" spc="300" dirty="0">
                <a:ln w="0">
                  <a:noFill/>
                </a:ln>
                <a:solidFill>
                  <a:srgbClr val="6A8ED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時給</a:t>
            </a:r>
            <a:endParaRPr lang="ja-JP" altLang="en-US" sz="2000" b="1" cap="none" spc="300" dirty="0">
              <a:ln w="0">
                <a:noFill/>
              </a:ln>
              <a:solidFill>
                <a:srgbClr val="6A8ED0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E5CCA44-A729-8722-93B7-7A35C8C34A57}"/>
              </a:ext>
            </a:extLst>
          </p:cNvPr>
          <p:cNvSpPr/>
          <p:nvPr/>
        </p:nvSpPr>
        <p:spPr>
          <a:xfrm>
            <a:off x="666929" y="3897385"/>
            <a:ext cx="78232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000" b="1" cap="none" spc="300" dirty="0">
                <a:ln w="0">
                  <a:noFill/>
                </a:ln>
                <a:solidFill>
                  <a:srgbClr val="6A8ED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業務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A0B2279-51C4-D595-496C-97FD43AFCC1D}"/>
              </a:ext>
            </a:extLst>
          </p:cNvPr>
          <p:cNvSpPr/>
          <p:nvPr/>
        </p:nvSpPr>
        <p:spPr>
          <a:xfrm>
            <a:off x="682169" y="4646327"/>
            <a:ext cx="78232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000" b="1" spc="300" dirty="0">
                <a:ln w="0">
                  <a:noFill/>
                </a:ln>
                <a:solidFill>
                  <a:srgbClr val="6A8ED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時間</a:t>
            </a:r>
            <a:endParaRPr lang="ja-JP" altLang="en-US" sz="2000" b="1" cap="none" spc="300" dirty="0">
              <a:ln w="0">
                <a:noFill/>
              </a:ln>
              <a:solidFill>
                <a:srgbClr val="6A8ED0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3014FDC-92C5-2420-12E2-3C44A3BFE0CF}"/>
              </a:ext>
            </a:extLst>
          </p:cNvPr>
          <p:cNvSpPr/>
          <p:nvPr/>
        </p:nvSpPr>
        <p:spPr>
          <a:xfrm>
            <a:off x="551541" y="5617965"/>
            <a:ext cx="107405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000" b="1" cap="none" dirty="0">
                <a:ln w="0">
                  <a:noFill/>
                </a:ln>
                <a:solidFill>
                  <a:srgbClr val="6A8ED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スキル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4E40EF9-A07E-D395-3A82-F72464EF33FE}"/>
              </a:ext>
            </a:extLst>
          </p:cNvPr>
          <p:cNvSpPr/>
          <p:nvPr/>
        </p:nvSpPr>
        <p:spPr>
          <a:xfrm>
            <a:off x="1666237" y="3157173"/>
            <a:ext cx="2078446" cy="408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000" b="1" spc="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1,100</a:t>
            </a:r>
            <a:r>
              <a:rPr lang="ja-JP" altLang="en-US" sz="2000" b="1" spc="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円～</a:t>
            </a:r>
            <a:endParaRPr lang="ja-JP" altLang="en-US" sz="2000" b="1" cap="none" spc="30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5D7210-5A51-5110-FA17-D69CEACA8514}"/>
              </a:ext>
            </a:extLst>
          </p:cNvPr>
          <p:cNvSpPr/>
          <p:nvPr/>
        </p:nvSpPr>
        <p:spPr>
          <a:xfrm>
            <a:off x="1666237" y="3901082"/>
            <a:ext cx="207844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000" b="1" spc="-15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PC</a:t>
            </a:r>
            <a:r>
              <a:rPr lang="ja-JP" altLang="en-US" sz="2000" b="1" spc="-15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入力や電話対応</a:t>
            </a:r>
            <a:endParaRPr lang="ja-JP" altLang="en-US" sz="2000" b="1" cap="none" spc="-15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ACE4F5E-D470-6D78-24BF-F19809336920}"/>
              </a:ext>
            </a:extLst>
          </p:cNvPr>
          <p:cNvSpPr/>
          <p:nvPr/>
        </p:nvSpPr>
        <p:spPr>
          <a:xfrm>
            <a:off x="1640838" y="4555035"/>
            <a:ext cx="3540037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000" b="1" cap="none" spc="-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８：３０</a:t>
            </a:r>
            <a:r>
              <a:rPr lang="ja-JP" altLang="en-US" sz="2000" b="1" spc="-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～１７：００</a:t>
            </a:r>
            <a:endParaRPr lang="en-US" altLang="ja-JP" sz="2000" b="1" spc="-30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r>
              <a:rPr lang="en-US" altLang="ja-JP" sz="1800" b="1" cap="none" spc="-15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※</a:t>
            </a:r>
            <a:r>
              <a:rPr lang="ja-JP" altLang="en-US" sz="1800" b="1" cap="none" spc="-15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週３日以上、２時間から応相談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EB020BC-72FD-ED75-EE3B-1BB85672EEFA}"/>
              </a:ext>
            </a:extLst>
          </p:cNvPr>
          <p:cNvSpPr/>
          <p:nvPr/>
        </p:nvSpPr>
        <p:spPr>
          <a:xfrm>
            <a:off x="1666237" y="5485986"/>
            <a:ext cx="3105334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000" b="1" cap="none" spc="-3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ワード、エクセル使える方</a:t>
            </a:r>
            <a:endParaRPr lang="en-US" altLang="ja-JP" sz="2000" b="1" cap="none" spc="-30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r>
              <a:rPr lang="en-US" altLang="ja-JP" sz="1800" b="1" cap="none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※</a:t>
            </a:r>
            <a:r>
              <a:rPr lang="ja-JP" altLang="en-US" sz="1800" b="1" cap="none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学生歓迎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7F59AA4-4399-56E9-D8BA-758549F1A924}"/>
              </a:ext>
            </a:extLst>
          </p:cNvPr>
          <p:cNvSpPr/>
          <p:nvPr/>
        </p:nvSpPr>
        <p:spPr>
          <a:xfrm>
            <a:off x="864324" y="6650266"/>
            <a:ext cx="12612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400" b="1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シフト</a:t>
            </a:r>
            <a:endParaRPr lang="en-US" altLang="ja-JP" sz="2400" b="1" spc="300" dirty="0">
              <a:ln w="0">
                <a:solidFill>
                  <a:srgbClr val="FFFF00"/>
                </a:solidFill>
              </a:ln>
              <a:solidFill>
                <a:srgbClr val="FFFF00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pPr algn="ctr"/>
            <a:r>
              <a:rPr lang="ja-JP" altLang="en-US" sz="2400" b="1" cap="none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応相談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71BDD3E-68D1-CCED-3C9C-7831660CE7EC}"/>
              </a:ext>
            </a:extLst>
          </p:cNvPr>
          <p:cNvSpPr/>
          <p:nvPr/>
        </p:nvSpPr>
        <p:spPr>
          <a:xfrm>
            <a:off x="2751180" y="6683679"/>
            <a:ext cx="162777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400" b="1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導入研修</a:t>
            </a:r>
            <a:endParaRPr lang="en-US" altLang="ja-JP" sz="2400" b="1" spc="300" dirty="0">
              <a:ln w="0">
                <a:solidFill>
                  <a:srgbClr val="FFFF00"/>
                </a:solidFill>
              </a:ln>
              <a:solidFill>
                <a:srgbClr val="FFFF00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pPr algn="ctr"/>
            <a:r>
              <a:rPr lang="ja-JP" altLang="en-US" sz="2400" b="1" cap="none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あり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0F1B245-8FC0-EEAD-922B-ED5F6D6AA271}"/>
              </a:ext>
            </a:extLst>
          </p:cNvPr>
          <p:cNvSpPr/>
          <p:nvPr/>
        </p:nvSpPr>
        <p:spPr>
          <a:xfrm>
            <a:off x="864324" y="7780606"/>
            <a:ext cx="12612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400" b="1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簡単な</a:t>
            </a:r>
            <a:endParaRPr lang="en-US" altLang="ja-JP" sz="2400" b="1" spc="300" dirty="0">
              <a:ln w="0">
                <a:solidFill>
                  <a:srgbClr val="FFFF00"/>
                </a:solidFill>
              </a:ln>
              <a:solidFill>
                <a:srgbClr val="FFFF00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pPr algn="ctr"/>
            <a:r>
              <a:rPr lang="ja-JP" altLang="en-US" sz="2400" b="1" cap="none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お仕事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9861720-B142-535F-5A52-B8EF94D02959}"/>
              </a:ext>
            </a:extLst>
          </p:cNvPr>
          <p:cNvSpPr/>
          <p:nvPr/>
        </p:nvSpPr>
        <p:spPr>
          <a:xfrm>
            <a:off x="2934422" y="7780606"/>
            <a:ext cx="12612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400" b="1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交通費</a:t>
            </a:r>
            <a:endParaRPr lang="en-US" altLang="ja-JP" sz="2400" b="1" spc="300" dirty="0">
              <a:ln w="0">
                <a:solidFill>
                  <a:srgbClr val="FFFF00"/>
                </a:solidFill>
              </a:ln>
              <a:solidFill>
                <a:srgbClr val="FFFF00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pPr algn="ctr"/>
            <a:r>
              <a:rPr lang="ja-JP" altLang="en-US" sz="2400" b="1" cap="none" spc="300" dirty="0">
                <a:ln w="0">
                  <a:solidFill>
                    <a:srgbClr val="FFFF00"/>
                  </a:solidFill>
                </a:ln>
                <a:solidFill>
                  <a:srgbClr val="FFFF00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支給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CB2B40F-AD70-D673-8323-491CDCB10CF2}"/>
              </a:ext>
            </a:extLst>
          </p:cNvPr>
          <p:cNvSpPr/>
          <p:nvPr/>
        </p:nvSpPr>
        <p:spPr>
          <a:xfrm>
            <a:off x="109215" y="9385534"/>
            <a:ext cx="21615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800" spc="-300" dirty="0">
                <a:ln w="3175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お気軽に</a:t>
            </a:r>
            <a:endParaRPr lang="en-US" altLang="ja-JP" sz="1800" spc="-300" dirty="0">
              <a:ln w="3175">
                <a:solidFill>
                  <a:schemeClr val="tx1"/>
                </a:solidFill>
              </a:ln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/>
            <a:r>
              <a:rPr lang="ja-JP" altLang="en-US" sz="1800" cap="none" spc="-300" dirty="0">
                <a:ln w="3175">
                  <a:solidFill>
                    <a:schemeClr val="tx1"/>
                  </a:solidFill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お電話ください！</a:t>
            </a:r>
            <a:endParaRPr lang="en-US" altLang="ja-JP" sz="1800" cap="none" spc="-300" dirty="0">
              <a:ln w="3175">
                <a:solidFill>
                  <a:schemeClr val="tx1"/>
                </a:solidFill>
              </a:ln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D1B555-EE9F-9D1B-216C-FAD2CCFE4447}"/>
              </a:ext>
            </a:extLst>
          </p:cNvPr>
          <p:cNvSpPr/>
          <p:nvPr/>
        </p:nvSpPr>
        <p:spPr>
          <a:xfrm>
            <a:off x="1451" y="10038901"/>
            <a:ext cx="228727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100" dirty="0">
                <a:ln w="0">
                  <a:noFill/>
                </a:ln>
                <a:latin typeface="源ノ角ゴシック Code JP R" panose="020B0500000000000000" pitchFamily="34" charset="-128"/>
                <a:ea typeface="源ノ角ゴシック Code JP R" panose="020B0500000000000000" pitchFamily="34" charset="-128"/>
              </a:rPr>
              <a:t>受付時間</a:t>
            </a:r>
            <a:endParaRPr lang="en-US" altLang="ja-JP" sz="1100" dirty="0">
              <a:ln w="0">
                <a:noFill/>
              </a:ln>
              <a:latin typeface="源ノ角ゴシック Code JP R" panose="020B0500000000000000" pitchFamily="34" charset="-128"/>
              <a:ea typeface="源ノ角ゴシック Code JP R" panose="020B0500000000000000" pitchFamily="34" charset="-128"/>
            </a:endParaRPr>
          </a:p>
          <a:p>
            <a:pPr algn="ctr"/>
            <a:r>
              <a:rPr lang="ja-JP" altLang="en-US" sz="1100" cap="none" spc="-300" dirty="0">
                <a:ln w="0">
                  <a:noFill/>
                </a:ln>
                <a:latin typeface="源ノ角ゴシック Code JP R" panose="020B0500000000000000" pitchFamily="34" charset="-128"/>
                <a:ea typeface="源ノ角ゴシック Code JP R" panose="020B0500000000000000" pitchFamily="34" charset="-128"/>
              </a:rPr>
              <a:t>月～金　</a:t>
            </a:r>
            <a:r>
              <a:rPr lang="en-US" altLang="ja-JP" sz="1100" cap="none" spc="-300" dirty="0">
                <a:ln w="0">
                  <a:noFill/>
                </a:ln>
                <a:latin typeface="源ノ角ゴシック Code JP R" panose="020B0500000000000000" pitchFamily="34" charset="-128"/>
                <a:ea typeface="源ノ角ゴシック Code JP R" panose="020B0500000000000000" pitchFamily="34" charset="-128"/>
              </a:rPr>
              <a:t>9</a:t>
            </a:r>
            <a:r>
              <a:rPr lang="ja-JP" altLang="en-US" sz="1100" cap="none" spc="-300" dirty="0">
                <a:ln w="0">
                  <a:noFill/>
                </a:ln>
                <a:latin typeface="源ノ角ゴシック Code JP R" panose="020B0500000000000000" pitchFamily="34" charset="-128"/>
                <a:ea typeface="源ノ角ゴシック Code JP R" panose="020B0500000000000000" pitchFamily="34" charset="-128"/>
              </a:rPr>
              <a:t>：００～１７：００</a:t>
            </a:r>
            <a:endParaRPr lang="en-US" altLang="ja-JP" sz="1100" cap="none" spc="-300" dirty="0">
              <a:ln w="0">
                <a:noFill/>
              </a:ln>
              <a:latin typeface="源ノ角ゴシック Code JP R" panose="020B0500000000000000" pitchFamily="34" charset="-128"/>
              <a:ea typeface="源ノ角ゴシック Code JP R" panose="020B0500000000000000" pitchFamily="34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5AB710E-1732-4ACE-1915-88D0A5926744}"/>
              </a:ext>
            </a:extLst>
          </p:cNvPr>
          <p:cNvSpPr/>
          <p:nvPr/>
        </p:nvSpPr>
        <p:spPr>
          <a:xfrm>
            <a:off x="2024506" y="9307632"/>
            <a:ext cx="37265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800" b="1" spc="-300" dirty="0">
                <a:ln w="0">
                  <a:noFill/>
                </a:ln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株式会社　明日来</a:t>
            </a:r>
            <a:endParaRPr lang="en-US" altLang="ja-JP" sz="2800" b="1" spc="-300" dirty="0">
              <a:ln w="0">
                <a:noFill/>
              </a:ln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EDD72C9-038C-F193-63F9-E835D8D17611}"/>
              </a:ext>
            </a:extLst>
          </p:cNvPr>
          <p:cNvSpPr/>
          <p:nvPr/>
        </p:nvSpPr>
        <p:spPr>
          <a:xfrm>
            <a:off x="1625598" y="9730086"/>
            <a:ext cx="647239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000" b="0" cap="none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TEL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.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０３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１２３４</a:t>
            </a:r>
            <a:r>
              <a:rPr lang="en-US" altLang="ja-JP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-</a:t>
            </a:r>
            <a:r>
              <a:rPr lang="ja-JP" altLang="en-US" sz="40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５６７８</a:t>
            </a:r>
            <a:r>
              <a:rPr lang="ja-JP" altLang="en-US" sz="1600" spc="-3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（担当：明日来）</a:t>
            </a:r>
            <a:endParaRPr lang="ja-JP" altLang="en-US" sz="1600" b="0" cap="none" spc="-30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E902CEE-E558-0DE4-9BAC-7086CC1C4A69}"/>
              </a:ext>
            </a:extLst>
          </p:cNvPr>
          <p:cNvSpPr/>
          <p:nvPr/>
        </p:nvSpPr>
        <p:spPr>
          <a:xfrm>
            <a:off x="2024506" y="10361985"/>
            <a:ext cx="614462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1400" spc="-300" dirty="0">
                <a:ln w="0">
                  <a:noFill/>
                </a:ln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〒０００－００００　〇〇県○○市○○○○ ○○○○ ○○○○ ○○○○　交通／〇〇駅より徒歩５分</a:t>
            </a:r>
            <a:endParaRPr lang="en-US" altLang="ja-JP" sz="1400" spc="-300" dirty="0">
              <a:ln w="0">
                <a:noFill/>
              </a:ln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1018B4CD-8796-2FB1-A5BD-936EE0DEB969}"/>
              </a:ext>
            </a:extLst>
          </p:cNvPr>
          <p:cNvSpPr/>
          <p:nvPr/>
        </p:nvSpPr>
        <p:spPr>
          <a:xfrm>
            <a:off x="455564" y="458793"/>
            <a:ext cx="4316007" cy="429398"/>
          </a:xfrm>
          <a:prstGeom prst="roundRect">
            <a:avLst/>
          </a:prstGeom>
          <a:solidFill>
            <a:srgbClr val="FCEA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5D3E04C-0656-43D6-5D4F-E3A123135801}"/>
              </a:ext>
            </a:extLst>
          </p:cNvPr>
          <p:cNvSpPr/>
          <p:nvPr/>
        </p:nvSpPr>
        <p:spPr>
          <a:xfrm>
            <a:off x="-55512" y="488081"/>
            <a:ext cx="529408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000" b="1" dirty="0">
                <a:ln w="0">
                  <a:solidFill>
                    <a:srgbClr val="7F9ED7"/>
                  </a:solidFill>
                </a:ln>
                <a:solidFill>
                  <a:srgbClr val="7F9ED7"/>
                </a:solidFill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パート・アルバイト　★未経験者歓迎</a:t>
            </a:r>
            <a:endParaRPr lang="ja-JP" altLang="en-US" sz="2000" b="1" cap="none" dirty="0">
              <a:ln w="0">
                <a:solidFill>
                  <a:srgbClr val="7F9ED7"/>
                </a:solidFill>
              </a:ln>
              <a:solidFill>
                <a:srgbClr val="7F9ED7"/>
              </a:solidFill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2586482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217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UD デジタル 教科書体 NK-R</vt:lpstr>
      <vt:lpstr>UD デジタル 教科書体 N-R</vt:lpstr>
      <vt:lpstr>源ノ角ゴシック Code JP R</vt:lpstr>
      <vt:lpstr>游ゴシック Light</vt:lpstr>
      <vt:lpstr>游ゴシック Medium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2022-06-07T05:33:26Z</dcterms:modified>
</cp:coreProperties>
</file>