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4D00"/>
    <a:srgbClr val="B9B9B9"/>
    <a:srgbClr val="9A7200"/>
    <a:srgbClr val="663300"/>
    <a:srgbClr val="FF9900"/>
    <a:srgbClr val="0092B4"/>
    <a:srgbClr val="00B0DA"/>
    <a:srgbClr val="FFDA3B"/>
    <a:srgbClr val="FFFF66"/>
    <a:srgbClr val="000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>
        <p:scale>
          <a:sx n="60" d="100"/>
          <a:sy n="60" d="100"/>
        </p:scale>
        <p:origin x="2405" y="3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木, グリーン が含まれている画像&#10;&#10;自動的に生成された説明">
            <a:extLst>
              <a:ext uri="{FF2B5EF4-FFF2-40B4-BE49-F238E27FC236}">
                <a16:creationId xmlns:a16="http://schemas.microsoft.com/office/drawing/2014/main" id="{66C20F46-A4D6-4EFD-F62B-E303E9F4A4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図 10" descr="木, グリーン が含まれている画像&#10;&#10;自動的に生成された説明">
            <a:extLst>
              <a:ext uri="{FF2B5EF4-FFF2-40B4-BE49-F238E27FC236}">
                <a16:creationId xmlns:a16="http://schemas.microsoft.com/office/drawing/2014/main" id="{C3C28005-CA7B-0379-E9FD-F47D6B5BD9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ロゴ&#10;&#10;自動的に生成された説明">
            <a:extLst>
              <a:ext uri="{FF2B5EF4-FFF2-40B4-BE49-F238E27FC236}">
                <a16:creationId xmlns:a16="http://schemas.microsoft.com/office/drawing/2014/main" id="{A9E06E9B-754D-48A5-D4F8-053716EBF0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23" y="3142710"/>
            <a:ext cx="2523749" cy="2523749"/>
          </a:xfrm>
          <a:prstGeom prst="rect">
            <a:avLst/>
          </a:prstGeom>
        </p:spPr>
      </p:pic>
      <p:sp>
        <p:nvSpPr>
          <p:cNvPr id="29" name="object 4"/>
          <p:cNvSpPr txBox="1"/>
          <p:nvPr/>
        </p:nvSpPr>
        <p:spPr>
          <a:xfrm>
            <a:off x="2954635" y="4027536"/>
            <a:ext cx="2149869" cy="75341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4800" kern="0" spc="600" baseline="-9416" dirty="0">
                <a:solidFill>
                  <a:srgbClr val="684D00"/>
                </a:solidFill>
                <a:latin typeface="The Serif Hand Black" panose="03070902030502020204" pitchFamily="66" charset="0"/>
                <a:cs typeface="DINPro"/>
              </a:rPr>
              <a:t>SUMMER CAMP</a:t>
            </a:r>
            <a:endParaRPr kumimoji="0" sz="4800" kern="0" spc="600" dirty="0">
              <a:solidFill>
                <a:srgbClr val="684D00"/>
              </a:solidFill>
              <a:latin typeface="The Serif Hand Black" panose="03070902030502020204" pitchFamily="66" charset="0"/>
              <a:cs typeface="DIN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784496" y="10046630"/>
            <a:ext cx="2887076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b="1" kern="0" dirty="0">
                <a:solidFill>
                  <a:schemeClr val="bg1"/>
                </a:solidFill>
                <a:latin typeface="DINPro"/>
                <a:cs typeface="DINPro"/>
              </a:rPr>
              <a:t>キャンプ場　明日来</a:t>
            </a:r>
            <a:endParaRPr kumimoji="0" sz="2400" b="1" kern="0" dirty="0">
              <a:solidFill>
                <a:schemeClr val="bg1"/>
              </a:solidFill>
              <a:latin typeface="DINPro"/>
              <a:cs typeface="DINPro"/>
            </a:endParaRPr>
          </a:p>
        </p:txBody>
      </p:sp>
      <p:sp>
        <p:nvSpPr>
          <p:cNvPr id="96" name="object 4">
            <a:extLst>
              <a:ext uri="{FF2B5EF4-FFF2-40B4-BE49-F238E27FC236}">
                <a16:creationId xmlns:a16="http://schemas.microsoft.com/office/drawing/2014/main" id="{4A425BA3-371F-3049-36BD-BF023E45207B}"/>
              </a:ext>
            </a:extLst>
          </p:cNvPr>
          <p:cNvSpPr txBox="1"/>
          <p:nvPr/>
        </p:nvSpPr>
        <p:spPr>
          <a:xfrm>
            <a:off x="4183831" y="9866871"/>
            <a:ext cx="2887076" cy="77027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〒１２０－００００　●●市●●町●●●●●●●</a:t>
            </a:r>
            <a:endParaRPr kumimoji="0" lang="en-US" altLang="ja-JP" sz="10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TEL.03-</a:t>
            </a: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１</a:t>
            </a: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234-5678</a:t>
            </a: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　</a:t>
            </a: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FAX.03-1234-5678</a:t>
            </a:r>
          </a:p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https://www.xx.xxxxx.com</a:t>
            </a:r>
            <a:endParaRPr kumimoji="0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pic>
        <p:nvPicPr>
          <p:cNvPr id="28" name="図 27" descr="図形, 多角形&#10;&#10;自動的に生成された説明">
            <a:extLst>
              <a:ext uri="{FF2B5EF4-FFF2-40B4-BE49-F238E27FC236}">
                <a16:creationId xmlns:a16="http://schemas.microsoft.com/office/drawing/2014/main" id="{15111D35-A80A-4FE2-DD92-3424BFD50E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81" y="2717783"/>
            <a:ext cx="2185420" cy="1563627"/>
          </a:xfrm>
          <a:prstGeom prst="rect">
            <a:avLst/>
          </a:prstGeom>
        </p:spPr>
      </p:pic>
      <p:pic>
        <p:nvPicPr>
          <p:cNvPr id="31" name="図 30" descr="図形&#10;&#10;中程度の精度で自動的に生成された説明">
            <a:extLst>
              <a:ext uri="{FF2B5EF4-FFF2-40B4-BE49-F238E27FC236}">
                <a16:creationId xmlns:a16="http://schemas.microsoft.com/office/drawing/2014/main" id="{75E82060-9CE6-0A44-9514-FD9900E646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16" y="8137286"/>
            <a:ext cx="1630683" cy="1261875"/>
          </a:xfrm>
          <a:prstGeom prst="rect">
            <a:avLst/>
          </a:prstGeom>
        </p:spPr>
      </p:pic>
      <p:pic>
        <p:nvPicPr>
          <p:cNvPr id="33" name="図 32" descr="黒い背景と白い文字&#10;&#10;自動的に生成された説明">
            <a:extLst>
              <a:ext uri="{FF2B5EF4-FFF2-40B4-BE49-F238E27FC236}">
                <a16:creationId xmlns:a16="http://schemas.microsoft.com/office/drawing/2014/main" id="{8224584D-CD8F-E857-0C35-A6A4A7058C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48" y="5745238"/>
            <a:ext cx="2020828" cy="222504"/>
          </a:xfrm>
          <a:prstGeom prst="rect">
            <a:avLst/>
          </a:prstGeom>
        </p:spPr>
      </p:pic>
      <p:pic>
        <p:nvPicPr>
          <p:cNvPr id="38" name="図 37" descr="図形, 四角形&#10;&#10;自動的に生成された説明">
            <a:extLst>
              <a:ext uri="{FF2B5EF4-FFF2-40B4-BE49-F238E27FC236}">
                <a16:creationId xmlns:a16="http://schemas.microsoft.com/office/drawing/2014/main" id="{96E594ED-66B5-1E8E-F474-F36CB52F7A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339" y="7560695"/>
            <a:ext cx="1804420" cy="292609"/>
          </a:xfrm>
          <a:prstGeom prst="rect">
            <a:avLst/>
          </a:prstGeom>
        </p:spPr>
      </p:pic>
      <p:pic>
        <p:nvPicPr>
          <p:cNvPr id="41" name="図 40" descr="図形, 四角形&#10;&#10;自動的に生成された説明">
            <a:extLst>
              <a:ext uri="{FF2B5EF4-FFF2-40B4-BE49-F238E27FC236}">
                <a16:creationId xmlns:a16="http://schemas.microsoft.com/office/drawing/2014/main" id="{27E02AE0-2850-0D94-90AC-C5955E03C6E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339" y="3009508"/>
            <a:ext cx="1804420" cy="256033"/>
          </a:xfrm>
          <a:prstGeom prst="rect">
            <a:avLst/>
          </a:prstGeom>
        </p:spPr>
      </p:pic>
      <p:pic>
        <p:nvPicPr>
          <p:cNvPr id="99" name="図 98" descr="図形&#10;&#10;中程度の精度で自動的に生成された説明">
            <a:extLst>
              <a:ext uri="{FF2B5EF4-FFF2-40B4-BE49-F238E27FC236}">
                <a16:creationId xmlns:a16="http://schemas.microsoft.com/office/drawing/2014/main" id="{F5444BC9-6C79-BC9E-8863-1B62B672DE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034" y="8130530"/>
            <a:ext cx="1630683" cy="1261875"/>
          </a:xfrm>
          <a:prstGeom prst="rect">
            <a:avLst/>
          </a:prstGeom>
        </p:spPr>
      </p:pic>
      <p:pic>
        <p:nvPicPr>
          <p:cNvPr id="100" name="図 99" descr="図形&#10;&#10;中程度の精度で自動的に生成された説明">
            <a:extLst>
              <a:ext uri="{FF2B5EF4-FFF2-40B4-BE49-F238E27FC236}">
                <a16:creationId xmlns:a16="http://schemas.microsoft.com/office/drawing/2014/main" id="{191A8051-2EAD-59CD-ADF2-72CEF0B334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655" y="8137286"/>
            <a:ext cx="1630683" cy="1261875"/>
          </a:xfrm>
          <a:prstGeom prst="rect">
            <a:avLst/>
          </a:prstGeom>
        </p:spPr>
      </p:pic>
      <p:pic>
        <p:nvPicPr>
          <p:cNvPr id="101" name="図 100" descr="図形&#10;&#10;中程度の精度で自動的に生成された説明">
            <a:extLst>
              <a:ext uri="{FF2B5EF4-FFF2-40B4-BE49-F238E27FC236}">
                <a16:creationId xmlns:a16="http://schemas.microsoft.com/office/drawing/2014/main" id="{67DE8F9A-2900-9C47-10E4-0D056E9E5E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615" y="8137286"/>
            <a:ext cx="1630683" cy="1261875"/>
          </a:xfrm>
          <a:prstGeom prst="rect">
            <a:avLst/>
          </a:prstGeom>
        </p:spPr>
      </p:pic>
      <p:pic>
        <p:nvPicPr>
          <p:cNvPr id="102" name="図 101" descr="図形, 四角形&#10;&#10;自動的に生成された説明">
            <a:extLst>
              <a:ext uri="{FF2B5EF4-FFF2-40B4-BE49-F238E27FC236}">
                <a16:creationId xmlns:a16="http://schemas.microsoft.com/office/drawing/2014/main" id="{D0D8B486-A785-2BDC-9266-94E8F270DF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878" y="4978382"/>
            <a:ext cx="1804420" cy="292609"/>
          </a:xfrm>
          <a:prstGeom prst="rect">
            <a:avLst/>
          </a:prstGeom>
        </p:spPr>
      </p:pic>
      <p:pic>
        <p:nvPicPr>
          <p:cNvPr id="103" name="図 102" descr="黒い背景と白い文字&#10;&#10;自動的に生成された説明">
            <a:extLst>
              <a:ext uri="{FF2B5EF4-FFF2-40B4-BE49-F238E27FC236}">
                <a16:creationId xmlns:a16="http://schemas.microsoft.com/office/drawing/2014/main" id="{9059F800-42E9-3625-4FCB-B686A225A6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41" y="6825527"/>
            <a:ext cx="2020828" cy="222504"/>
          </a:xfrm>
          <a:prstGeom prst="rect">
            <a:avLst/>
          </a:prstGeom>
        </p:spPr>
      </p:pic>
      <p:pic>
        <p:nvPicPr>
          <p:cNvPr id="104" name="図 103" descr="図形, 四角形&#10;&#10;自動的に生成された説明">
            <a:extLst>
              <a:ext uri="{FF2B5EF4-FFF2-40B4-BE49-F238E27FC236}">
                <a16:creationId xmlns:a16="http://schemas.microsoft.com/office/drawing/2014/main" id="{FE1B25C0-AC9E-7A75-ABF8-A4DD8BCC9D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878" y="5536716"/>
            <a:ext cx="1804420" cy="256033"/>
          </a:xfrm>
          <a:prstGeom prst="rect">
            <a:avLst/>
          </a:prstGeom>
        </p:spPr>
      </p:pic>
      <p:sp>
        <p:nvSpPr>
          <p:cNvPr id="105" name="object 4">
            <a:extLst>
              <a:ext uri="{FF2B5EF4-FFF2-40B4-BE49-F238E27FC236}">
                <a16:creationId xmlns:a16="http://schemas.microsoft.com/office/drawing/2014/main" id="{7DB5E2ED-D9E7-68CB-C09F-302356A65CE8}"/>
              </a:ext>
            </a:extLst>
          </p:cNvPr>
          <p:cNvSpPr txBox="1"/>
          <p:nvPr/>
        </p:nvSpPr>
        <p:spPr>
          <a:xfrm>
            <a:off x="5853157" y="3016817"/>
            <a:ext cx="1196783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プラン</a:t>
            </a:r>
            <a:r>
              <a:rPr kumimoji="0" lang="en-US" altLang="ja-JP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A</a:t>
            </a:r>
            <a:endParaRPr kumimoji="0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85AF549D-1A3B-D00E-13A9-B99852F6CC69}"/>
              </a:ext>
            </a:extLst>
          </p:cNvPr>
          <p:cNvGrpSpPr/>
          <p:nvPr/>
        </p:nvGrpSpPr>
        <p:grpSpPr>
          <a:xfrm>
            <a:off x="5293929" y="3322667"/>
            <a:ext cx="2178639" cy="1493373"/>
            <a:chOff x="5293929" y="3322667"/>
            <a:chExt cx="2178639" cy="1493373"/>
          </a:xfrm>
        </p:grpSpPr>
        <p:sp>
          <p:nvSpPr>
            <p:cNvPr id="92" name="object 4">
              <a:extLst>
                <a:ext uri="{FF2B5EF4-FFF2-40B4-BE49-F238E27FC236}">
                  <a16:creationId xmlns:a16="http://schemas.microsoft.com/office/drawing/2014/main" id="{EBD37491-D100-97FE-E2E5-DAA1C1A52987}"/>
                </a:ext>
              </a:extLst>
            </p:cNvPr>
            <p:cNvSpPr txBox="1"/>
            <p:nvPr/>
          </p:nvSpPr>
          <p:spPr>
            <a:xfrm>
              <a:off x="5457608" y="3322667"/>
              <a:ext cx="2014960" cy="18402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algn="ctr" defTabSz="914400">
                <a:spcBef>
                  <a:spcPts val="114"/>
                </a:spcBef>
              </a:pPr>
              <a:r>
                <a:rPr kumimoji="0" lang="ja-JP" altLang="en-US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満腹コース</a:t>
              </a:r>
              <a:r>
                <a:rPr kumimoji="0" lang="en-US" altLang="ja-JP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+</a:t>
              </a:r>
              <a:r>
                <a:rPr kumimoji="0" lang="ja-JP" altLang="en-US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飲み放題付き！</a:t>
              </a:r>
              <a:endParaRPr kumimoji="0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  <p:sp>
          <p:nvSpPr>
            <p:cNvPr id="106" name="object 4">
              <a:extLst>
                <a:ext uri="{FF2B5EF4-FFF2-40B4-BE49-F238E27FC236}">
                  <a16:creationId xmlns:a16="http://schemas.microsoft.com/office/drawing/2014/main" id="{AA0DEAEE-5F56-FCB9-189E-69FAA37E7FF8}"/>
                </a:ext>
              </a:extLst>
            </p:cNvPr>
            <p:cNvSpPr txBox="1"/>
            <p:nvPr/>
          </p:nvSpPr>
          <p:spPr>
            <a:xfrm>
              <a:off x="5293929" y="3579650"/>
              <a:ext cx="1711224" cy="26096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algn="ctr" defTabSz="914400">
                <a:spcBef>
                  <a:spcPts val="114"/>
                </a:spcBef>
              </a:pPr>
              <a:r>
                <a:rPr kumimoji="0" lang="ja-JP" altLang="en-US" sz="1600" b="1" kern="0" dirty="0">
                  <a:ln>
                    <a:solidFill>
                      <a:srgbClr val="FF9900"/>
                    </a:solidFill>
                  </a:ln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グルメプラン</a:t>
              </a:r>
              <a:endParaRPr kumimoji="0" sz="1600" b="1" kern="0" dirty="0">
                <a:ln>
                  <a:solidFill>
                    <a:srgbClr val="FF9900"/>
                  </a:solidFill>
                </a:ln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  <p:sp>
          <p:nvSpPr>
            <p:cNvPr id="107" name="object 4">
              <a:extLst>
                <a:ext uri="{FF2B5EF4-FFF2-40B4-BE49-F238E27FC236}">
                  <a16:creationId xmlns:a16="http://schemas.microsoft.com/office/drawing/2014/main" id="{2BE1067F-6026-71FF-B4F3-45A7E3572924}"/>
                </a:ext>
              </a:extLst>
            </p:cNvPr>
            <p:cNvSpPr txBox="1"/>
            <p:nvPr/>
          </p:nvSpPr>
          <p:spPr>
            <a:xfrm>
              <a:off x="5549339" y="3926695"/>
              <a:ext cx="1909690" cy="88934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8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牛・豚・鶏に魚介類も楽しめる！最後は明日来自慢の●●で！●●●●●●●●● ●●●●●●●●●●●●●●●●●●●●●●●●●●●●●●●●●●●●●●●●●●●●●●●●●●●●●● ●●●●●●●●●●●●●●●●●●</a:t>
              </a:r>
              <a:endParaRPr kumimoji="0" lang="en-US" altLang="ja-JP" sz="8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8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●●●●●●●●●●●●●●●●●●</a:t>
              </a:r>
              <a:endParaRPr kumimoji="0" sz="8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4436DB31-0CFE-9F42-056F-C9C703128FE5}"/>
              </a:ext>
            </a:extLst>
          </p:cNvPr>
          <p:cNvGrpSpPr/>
          <p:nvPr/>
        </p:nvGrpSpPr>
        <p:grpSpPr>
          <a:xfrm>
            <a:off x="5457608" y="5891839"/>
            <a:ext cx="2108104" cy="1493373"/>
            <a:chOff x="5457608" y="3322667"/>
            <a:chExt cx="2108104" cy="1493373"/>
          </a:xfrm>
        </p:grpSpPr>
        <p:sp>
          <p:nvSpPr>
            <p:cNvPr id="111" name="object 4">
              <a:extLst>
                <a:ext uri="{FF2B5EF4-FFF2-40B4-BE49-F238E27FC236}">
                  <a16:creationId xmlns:a16="http://schemas.microsoft.com/office/drawing/2014/main" id="{D5B4AF29-24A1-1D96-F146-0EE1D5B255FD}"/>
                </a:ext>
              </a:extLst>
            </p:cNvPr>
            <p:cNvSpPr txBox="1"/>
            <p:nvPr/>
          </p:nvSpPr>
          <p:spPr>
            <a:xfrm>
              <a:off x="5457608" y="3322667"/>
              <a:ext cx="2014960" cy="18402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algn="ctr" defTabSz="914400">
                <a:spcBef>
                  <a:spcPts val="114"/>
                </a:spcBef>
              </a:pPr>
              <a:r>
                <a:rPr kumimoji="0" lang="ja-JP" altLang="en-US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身体を動かしてリフレッシュ！</a:t>
              </a:r>
              <a:endParaRPr kumimoji="0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  <p:sp>
          <p:nvSpPr>
            <p:cNvPr id="112" name="object 4">
              <a:extLst>
                <a:ext uri="{FF2B5EF4-FFF2-40B4-BE49-F238E27FC236}">
                  <a16:creationId xmlns:a16="http://schemas.microsoft.com/office/drawing/2014/main" id="{FA9D12F3-4518-4CB3-F027-BE20DDBBD070}"/>
                </a:ext>
              </a:extLst>
            </p:cNvPr>
            <p:cNvSpPr txBox="1"/>
            <p:nvPr/>
          </p:nvSpPr>
          <p:spPr>
            <a:xfrm>
              <a:off x="5550753" y="3576892"/>
              <a:ext cx="2014959" cy="26096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1600" b="1" kern="0" dirty="0">
                  <a:ln>
                    <a:solidFill>
                      <a:srgbClr val="FF9900"/>
                    </a:solidFill>
                  </a:ln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アクティビティプラン</a:t>
              </a:r>
              <a:endParaRPr kumimoji="0" sz="1600" b="1" kern="0" dirty="0">
                <a:ln>
                  <a:solidFill>
                    <a:srgbClr val="FF9900"/>
                  </a:solidFill>
                </a:ln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  <p:sp>
          <p:nvSpPr>
            <p:cNvPr id="113" name="object 4">
              <a:extLst>
                <a:ext uri="{FF2B5EF4-FFF2-40B4-BE49-F238E27FC236}">
                  <a16:creationId xmlns:a16="http://schemas.microsoft.com/office/drawing/2014/main" id="{5637BDDB-06E3-C5EA-AEBB-2B6EBA45CBAC}"/>
                </a:ext>
              </a:extLst>
            </p:cNvPr>
            <p:cNvSpPr txBox="1"/>
            <p:nvPr/>
          </p:nvSpPr>
          <p:spPr>
            <a:xfrm>
              <a:off x="5549339" y="3926695"/>
              <a:ext cx="1909690" cy="88934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8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スタッフによるハイキング付き！●●で！●●●●●●●●● ●●●●●●●●● ●●●●●●●●●●●●●●●●●●●●●●●●●●●●●●●●●●●●●●●●●●●●●●●●●●●●●● ●●●●●●●●●●●●●●●●●●</a:t>
              </a:r>
              <a:endParaRPr kumimoji="0" lang="en-US" altLang="ja-JP" sz="8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  <a:p>
              <a:pPr marR="17780" defTabSz="914400">
                <a:spcBef>
                  <a:spcPts val="114"/>
                </a:spcBef>
              </a:pPr>
              <a:r>
                <a:rPr kumimoji="0" lang="ja-JP" altLang="en-US" sz="8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●●●●●●●●●●●●●●●●●●</a:t>
              </a:r>
              <a:endParaRPr kumimoji="0" sz="8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</p:grpSp>
      <p:sp>
        <p:nvSpPr>
          <p:cNvPr id="114" name="object 4">
            <a:extLst>
              <a:ext uri="{FF2B5EF4-FFF2-40B4-BE49-F238E27FC236}">
                <a16:creationId xmlns:a16="http://schemas.microsoft.com/office/drawing/2014/main" id="{5662D5D6-D98B-B84D-EB67-40C329A9A2D0}"/>
              </a:ext>
            </a:extLst>
          </p:cNvPr>
          <p:cNvSpPr txBox="1"/>
          <p:nvPr/>
        </p:nvSpPr>
        <p:spPr>
          <a:xfrm>
            <a:off x="5866696" y="5563013"/>
            <a:ext cx="1196783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プラン</a:t>
            </a:r>
            <a:r>
              <a:rPr kumimoji="0" lang="en-US" altLang="ja-JP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B</a:t>
            </a:r>
            <a:endParaRPr kumimoji="0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115" name="object 4">
            <a:extLst>
              <a:ext uri="{FF2B5EF4-FFF2-40B4-BE49-F238E27FC236}">
                <a16:creationId xmlns:a16="http://schemas.microsoft.com/office/drawing/2014/main" id="{E251F3DA-1F20-ADBE-58D8-AEAAAE35E279}"/>
              </a:ext>
            </a:extLst>
          </p:cNvPr>
          <p:cNvSpPr txBox="1"/>
          <p:nvPr/>
        </p:nvSpPr>
        <p:spPr>
          <a:xfrm>
            <a:off x="5640087" y="5002549"/>
            <a:ext cx="1713672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大人１名　１５，０００円～</a:t>
            </a:r>
            <a:endParaRPr kumimoji="0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116" name="object 4">
            <a:extLst>
              <a:ext uri="{FF2B5EF4-FFF2-40B4-BE49-F238E27FC236}">
                <a16:creationId xmlns:a16="http://schemas.microsoft.com/office/drawing/2014/main" id="{E3BB3B11-47C6-CD45-611D-1DFC4C16F1A4}"/>
              </a:ext>
            </a:extLst>
          </p:cNvPr>
          <p:cNvSpPr txBox="1"/>
          <p:nvPr/>
        </p:nvSpPr>
        <p:spPr>
          <a:xfrm>
            <a:off x="5695120" y="7571721"/>
            <a:ext cx="1713672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大人１名　１２，０００円～</a:t>
            </a:r>
            <a:endParaRPr kumimoji="0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117" name="object 4">
            <a:extLst>
              <a:ext uri="{FF2B5EF4-FFF2-40B4-BE49-F238E27FC236}">
                <a16:creationId xmlns:a16="http://schemas.microsoft.com/office/drawing/2014/main" id="{041B04C3-F14C-7236-C33E-0D923E71C3DD}"/>
              </a:ext>
            </a:extLst>
          </p:cNvPr>
          <p:cNvSpPr txBox="1"/>
          <p:nvPr/>
        </p:nvSpPr>
        <p:spPr>
          <a:xfrm>
            <a:off x="2842413" y="4955148"/>
            <a:ext cx="2334736" cy="5815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spcBef>
                <a:spcPts val="114"/>
              </a:spcBef>
            </a:pPr>
            <a:r>
              <a:rPr kumimoji="0" lang="ja-JP" altLang="en-US" sz="1800" b="1" kern="0" dirty="0">
                <a:ln>
                  <a:solidFill>
                    <a:srgbClr val="FF9900"/>
                  </a:solidFill>
                </a:ln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キャンプ場　明日来</a:t>
            </a:r>
            <a:endParaRPr kumimoji="0" lang="en-US" altLang="ja-JP" sz="1800" b="1" kern="0" dirty="0">
              <a:ln>
                <a:solidFill>
                  <a:srgbClr val="FF9900"/>
                </a:solidFill>
              </a:ln>
              <a:solidFill>
                <a:srgbClr val="FF99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1800" b="1" kern="0" dirty="0">
                <a:ln>
                  <a:solidFill>
                    <a:srgbClr val="FF9900"/>
                  </a:solidFill>
                </a:ln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サマーキャンペーン！</a:t>
            </a:r>
            <a:endParaRPr kumimoji="0" sz="1800" b="1" kern="0" dirty="0">
              <a:ln>
                <a:solidFill>
                  <a:srgbClr val="FF9900"/>
                </a:solidFill>
              </a:ln>
              <a:solidFill>
                <a:srgbClr val="FF99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118" name="object 4">
            <a:extLst>
              <a:ext uri="{FF2B5EF4-FFF2-40B4-BE49-F238E27FC236}">
                <a16:creationId xmlns:a16="http://schemas.microsoft.com/office/drawing/2014/main" id="{36005B8F-DD43-5638-9BA9-E5DCC84E3F72}"/>
              </a:ext>
            </a:extLst>
          </p:cNvPr>
          <p:cNvSpPr txBox="1"/>
          <p:nvPr/>
        </p:nvSpPr>
        <p:spPr>
          <a:xfrm>
            <a:off x="2669779" y="5721274"/>
            <a:ext cx="2709108" cy="286680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この文章はダミーです。文字の大きさ、量、時間、行間等を確認するために入れています。この文章はダミーです。文字の大きさ、量、時間、行間等を確認するために入れています。この文章はダミーです。文字の大きさ、量、時間、行間等を確認するために入れています。この文章はダミーです。文字の大きさ、量、時間、行間等を確認するために入れています。この文章はダミーです。文字の大きさ、量、時間、行間等を確認するために入れています。</a:t>
            </a:r>
            <a:endParaRPr kumimoji="0" lang="en-US" altLang="ja-JP" sz="10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endParaRPr kumimoji="0" lang="en-US" altLang="ja-JP" sz="8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endParaRPr kumimoji="0" lang="en-US" altLang="ja-JP" sz="8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endParaRPr kumimoji="0" lang="en-US" altLang="ja-JP" sz="8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endParaRPr kumimoji="0" lang="en-US" altLang="ja-JP" sz="8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7806886E-BCB2-E14E-AB1C-0FA0DAAE5425}"/>
              </a:ext>
            </a:extLst>
          </p:cNvPr>
          <p:cNvGrpSpPr/>
          <p:nvPr/>
        </p:nvGrpSpPr>
        <p:grpSpPr>
          <a:xfrm>
            <a:off x="429340" y="4371367"/>
            <a:ext cx="1920244" cy="356617"/>
            <a:chOff x="307790" y="4622626"/>
            <a:chExt cx="1920244" cy="356617"/>
          </a:xfrm>
        </p:grpSpPr>
        <p:pic>
          <p:nvPicPr>
            <p:cNvPr id="98" name="図 97" descr="黒い背景に白い文字がある&#10;&#10;低い精度で自動的に生成された説明">
              <a:extLst>
                <a:ext uri="{FF2B5EF4-FFF2-40B4-BE49-F238E27FC236}">
                  <a16:creationId xmlns:a16="http://schemas.microsoft.com/office/drawing/2014/main" id="{6F321C67-4AE4-C875-61A9-F2583FB563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790" y="4622626"/>
              <a:ext cx="1920244" cy="356617"/>
            </a:xfrm>
            <a:prstGeom prst="rect">
              <a:avLst/>
            </a:prstGeom>
          </p:spPr>
        </p:pic>
        <p:sp>
          <p:nvSpPr>
            <p:cNvPr id="119" name="object 4">
              <a:extLst>
                <a:ext uri="{FF2B5EF4-FFF2-40B4-BE49-F238E27FC236}">
                  <a16:creationId xmlns:a16="http://schemas.microsoft.com/office/drawing/2014/main" id="{F99CCE6E-1493-5946-18C9-7B687941EED6}"/>
                </a:ext>
              </a:extLst>
            </p:cNvPr>
            <p:cNvSpPr txBox="1"/>
            <p:nvPr/>
          </p:nvSpPr>
          <p:spPr>
            <a:xfrm>
              <a:off x="433416" y="4670516"/>
              <a:ext cx="1724251" cy="18402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algn="ctr" defTabSz="914400">
                <a:spcBef>
                  <a:spcPts val="114"/>
                </a:spcBef>
              </a:pPr>
              <a:r>
                <a:rPr kumimoji="0" lang="ja-JP" altLang="en-US" sz="11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おすすめポイント</a:t>
              </a:r>
              <a:endParaRPr kumimoji="0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01D452C2-06FD-55EA-B4D9-C93758BA9B04}"/>
              </a:ext>
            </a:extLst>
          </p:cNvPr>
          <p:cNvGrpSpPr/>
          <p:nvPr/>
        </p:nvGrpSpPr>
        <p:grpSpPr>
          <a:xfrm>
            <a:off x="470829" y="4794515"/>
            <a:ext cx="2014959" cy="894583"/>
            <a:chOff x="394543" y="5015540"/>
            <a:chExt cx="2014959" cy="894583"/>
          </a:xfrm>
        </p:grpSpPr>
        <p:sp>
          <p:nvSpPr>
            <p:cNvPr id="120" name="object 4">
              <a:extLst>
                <a:ext uri="{FF2B5EF4-FFF2-40B4-BE49-F238E27FC236}">
                  <a16:creationId xmlns:a16="http://schemas.microsoft.com/office/drawing/2014/main" id="{015D096C-5D8F-676C-B3C7-062BA9251265}"/>
                </a:ext>
              </a:extLst>
            </p:cNvPr>
            <p:cNvSpPr txBox="1"/>
            <p:nvPr/>
          </p:nvSpPr>
          <p:spPr>
            <a:xfrm>
              <a:off x="400412" y="5015540"/>
              <a:ext cx="1977692" cy="47942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lnSpc>
                  <a:spcPct val="150000"/>
                </a:lnSpc>
                <a:spcBef>
                  <a:spcPts val="114"/>
                </a:spcBef>
              </a:pPr>
              <a:r>
                <a:rPr kumimoji="0" lang="ja-JP" altLang="en-US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明日来旅館の温泉</a:t>
              </a:r>
              <a:r>
                <a:rPr kumimoji="0" lang="en-US" altLang="ja-JP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+</a:t>
              </a:r>
              <a:r>
                <a:rPr kumimoji="0" lang="ja-JP" altLang="en-US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トイレなどの施設を使い放題！</a:t>
              </a:r>
              <a:endParaRPr kumimoji="0" sz="1100" b="1" kern="0" dirty="0"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  <p:sp>
          <p:nvSpPr>
            <p:cNvPr id="123" name="object 4">
              <a:extLst>
                <a:ext uri="{FF2B5EF4-FFF2-40B4-BE49-F238E27FC236}">
                  <a16:creationId xmlns:a16="http://schemas.microsoft.com/office/drawing/2014/main" id="{267B6D89-EF2F-9239-01A9-68C47FF1B411}"/>
                </a:ext>
              </a:extLst>
            </p:cNvPr>
            <p:cNvSpPr txBox="1"/>
            <p:nvPr/>
          </p:nvSpPr>
          <p:spPr>
            <a:xfrm>
              <a:off x="394543" y="5515208"/>
              <a:ext cx="2014959" cy="39491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lnSpc>
                  <a:spcPct val="150000"/>
                </a:lnSpc>
                <a:spcBef>
                  <a:spcPts val="114"/>
                </a:spcBef>
              </a:pPr>
              <a:r>
                <a:rPr kumimoji="0" lang="ja-JP" altLang="en-US" sz="9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大自然を堪能しながら天然温泉もお楽しみいただけます！</a:t>
              </a:r>
              <a:endParaRPr kumimoji="0" lang="en-US" altLang="ja-JP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41A0C7D8-8D82-1F8F-4964-0A30BAE07E26}"/>
              </a:ext>
            </a:extLst>
          </p:cNvPr>
          <p:cNvGrpSpPr/>
          <p:nvPr/>
        </p:nvGrpSpPr>
        <p:grpSpPr>
          <a:xfrm>
            <a:off x="470829" y="5910123"/>
            <a:ext cx="2014959" cy="894583"/>
            <a:chOff x="394543" y="5015540"/>
            <a:chExt cx="2014959" cy="894583"/>
          </a:xfrm>
        </p:grpSpPr>
        <p:sp>
          <p:nvSpPr>
            <p:cNvPr id="126" name="object 4">
              <a:extLst>
                <a:ext uri="{FF2B5EF4-FFF2-40B4-BE49-F238E27FC236}">
                  <a16:creationId xmlns:a16="http://schemas.microsoft.com/office/drawing/2014/main" id="{CDB1FDB1-5E90-3AA2-5091-1010F9B37AFD}"/>
                </a:ext>
              </a:extLst>
            </p:cNvPr>
            <p:cNvSpPr txBox="1"/>
            <p:nvPr/>
          </p:nvSpPr>
          <p:spPr>
            <a:xfrm>
              <a:off x="400412" y="5015540"/>
              <a:ext cx="1977692" cy="47942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lnSpc>
                  <a:spcPct val="150000"/>
                </a:lnSpc>
                <a:spcBef>
                  <a:spcPts val="114"/>
                </a:spcBef>
              </a:pPr>
              <a:r>
                <a:rPr kumimoji="0" lang="ja-JP" altLang="en-US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明日来旅館の温泉</a:t>
              </a:r>
              <a:r>
                <a:rPr kumimoji="0" lang="en-US" altLang="ja-JP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+</a:t>
              </a:r>
              <a:r>
                <a:rPr kumimoji="0" lang="ja-JP" altLang="en-US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トイレなどの施設を使い放題！</a:t>
              </a:r>
              <a:endParaRPr kumimoji="0" sz="1100" b="1" kern="0" dirty="0"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  <p:sp>
          <p:nvSpPr>
            <p:cNvPr id="127" name="object 4">
              <a:extLst>
                <a:ext uri="{FF2B5EF4-FFF2-40B4-BE49-F238E27FC236}">
                  <a16:creationId xmlns:a16="http://schemas.microsoft.com/office/drawing/2014/main" id="{F5BAE0C1-028F-1809-A43A-65F80C3D25B6}"/>
                </a:ext>
              </a:extLst>
            </p:cNvPr>
            <p:cNvSpPr txBox="1"/>
            <p:nvPr/>
          </p:nvSpPr>
          <p:spPr>
            <a:xfrm>
              <a:off x="394543" y="5515208"/>
              <a:ext cx="2014959" cy="39491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lnSpc>
                  <a:spcPct val="150000"/>
                </a:lnSpc>
                <a:spcBef>
                  <a:spcPts val="114"/>
                </a:spcBef>
              </a:pPr>
              <a:r>
                <a:rPr kumimoji="0" lang="ja-JP" altLang="en-US" sz="9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大自然を堪能しながら天然温泉もお楽しみいただけます！</a:t>
              </a:r>
              <a:endParaRPr kumimoji="0" lang="en-US" altLang="ja-JP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252CC59F-08AD-91B5-C642-8FC58638C0B8}"/>
              </a:ext>
            </a:extLst>
          </p:cNvPr>
          <p:cNvGrpSpPr/>
          <p:nvPr/>
        </p:nvGrpSpPr>
        <p:grpSpPr>
          <a:xfrm>
            <a:off x="460336" y="6984501"/>
            <a:ext cx="2014959" cy="894583"/>
            <a:chOff x="394543" y="5015540"/>
            <a:chExt cx="2014959" cy="894583"/>
          </a:xfrm>
        </p:grpSpPr>
        <p:sp>
          <p:nvSpPr>
            <p:cNvPr id="129" name="object 4">
              <a:extLst>
                <a:ext uri="{FF2B5EF4-FFF2-40B4-BE49-F238E27FC236}">
                  <a16:creationId xmlns:a16="http://schemas.microsoft.com/office/drawing/2014/main" id="{8C5381FE-A815-29EE-8FD2-134CA6B2FCB1}"/>
                </a:ext>
              </a:extLst>
            </p:cNvPr>
            <p:cNvSpPr txBox="1"/>
            <p:nvPr/>
          </p:nvSpPr>
          <p:spPr>
            <a:xfrm>
              <a:off x="400412" y="5015540"/>
              <a:ext cx="1977692" cy="47942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lnSpc>
                  <a:spcPct val="150000"/>
                </a:lnSpc>
                <a:spcBef>
                  <a:spcPts val="114"/>
                </a:spcBef>
              </a:pPr>
              <a:r>
                <a:rPr kumimoji="0" lang="ja-JP" altLang="en-US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明日来旅館の温泉</a:t>
              </a:r>
              <a:r>
                <a:rPr kumimoji="0" lang="en-US" altLang="ja-JP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+</a:t>
              </a:r>
              <a:r>
                <a:rPr kumimoji="0" lang="ja-JP" altLang="en-US" sz="1100" b="1" kern="0" dirty="0">
                  <a:solidFill>
                    <a:srgbClr val="FF9900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トイレなどの施設を使い放題！</a:t>
              </a:r>
              <a:endParaRPr kumimoji="0" sz="1100" b="1" kern="0" dirty="0"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  <p:sp>
          <p:nvSpPr>
            <p:cNvPr id="130" name="object 4">
              <a:extLst>
                <a:ext uri="{FF2B5EF4-FFF2-40B4-BE49-F238E27FC236}">
                  <a16:creationId xmlns:a16="http://schemas.microsoft.com/office/drawing/2014/main" id="{279B09F3-A6F7-0E5F-0EE0-B9DB986493C8}"/>
                </a:ext>
              </a:extLst>
            </p:cNvPr>
            <p:cNvSpPr txBox="1"/>
            <p:nvPr/>
          </p:nvSpPr>
          <p:spPr>
            <a:xfrm>
              <a:off x="394543" y="5515208"/>
              <a:ext cx="2014959" cy="39491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17780" defTabSz="914400">
                <a:lnSpc>
                  <a:spcPct val="150000"/>
                </a:lnSpc>
                <a:spcBef>
                  <a:spcPts val="114"/>
                </a:spcBef>
              </a:pPr>
              <a:r>
                <a:rPr kumimoji="0" lang="ja-JP" altLang="en-US" sz="900" kern="0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  <a:cs typeface="A-OTF UD Shin Go Pro"/>
                </a:rPr>
                <a:t>大自然を堪能しながら天然温泉もお楽しみいただけます！</a:t>
              </a:r>
              <a:endParaRPr kumimoji="0" lang="en-US" altLang="ja-JP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endParaRPr>
            </a:p>
          </p:txBody>
        </p:sp>
      </p:grpSp>
      <p:sp>
        <p:nvSpPr>
          <p:cNvPr id="132" name="object 4">
            <a:extLst>
              <a:ext uri="{FF2B5EF4-FFF2-40B4-BE49-F238E27FC236}">
                <a16:creationId xmlns:a16="http://schemas.microsoft.com/office/drawing/2014/main" id="{BB9E843B-2B78-ECB6-C01E-989E049F54AE}"/>
              </a:ext>
            </a:extLst>
          </p:cNvPr>
          <p:cNvSpPr txBox="1"/>
          <p:nvPr/>
        </p:nvSpPr>
        <p:spPr>
          <a:xfrm>
            <a:off x="457309" y="3096398"/>
            <a:ext cx="1770725" cy="80214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900" b="1" kern="0" dirty="0">
                <a:ln>
                  <a:solidFill>
                    <a:srgbClr val="FF9900"/>
                  </a:solidFill>
                </a:ln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キャンペーン期間</a:t>
            </a:r>
            <a:endParaRPr kumimoji="0" lang="en-US" altLang="ja-JP" sz="900" b="1" kern="0" dirty="0">
              <a:ln>
                <a:solidFill>
                  <a:srgbClr val="FF9900"/>
                </a:solidFill>
              </a:ln>
              <a:solidFill>
                <a:srgbClr val="FF99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1800" b="1" kern="0" dirty="0">
                <a:ln>
                  <a:solidFill>
                    <a:srgbClr val="FF9900"/>
                  </a:solidFill>
                </a:ln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７月１０日（土）</a:t>
            </a:r>
            <a:endParaRPr kumimoji="0" lang="en-US" altLang="ja-JP" sz="1800" b="1" kern="0" dirty="0">
              <a:ln>
                <a:solidFill>
                  <a:srgbClr val="FF9900"/>
                </a:solidFill>
              </a:ln>
              <a:solidFill>
                <a:srgbClr val="FF99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  <a:p>
            <a:pPr marR="17780" algn="ctr" defTabSz="914400">
              <a:spcBef>
                <a:spcPts val="114"/>
              </a:spcBef>
            </a:pPr>
            <a:r>
              <a:rPr kumimoji="0" lang="ja-JP" altLang="en-US" sz="1800" b="1" kern="0" dirty="0">
                <a:ln>
                  <a:solidFill>
                    <a:srgbClr val="FF9900"/>
                  </a:solidFill>
                </a:ln>
                <a:solidFill>
                  <a:srgbClr val="FF99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A-OTF UD Shin Go Pro"/>
              </a:rPr>
              <a:t>～１１日（日）</a:t>
            </a:r>
            <a:endParaRPr kumimoji="0" sz="1800" b="1" kern="0" dirty="0">
              <a:ln>
                <a:solidFill>
                  <a:srgbClr val="FF9900"/>
                </a:solidFill>
              </a:ln>
              <a:solidFill>
                <a:srgbClr val="FF99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A-OTF UD Shin Go Pro"/>
            </a:endParaRP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B838CFBB-6F7C-90F6-6967-A434E0FA789B}"/>
              </a:ext>
            </a:extLst>
          </p:cNvPr>
          <p:cNvSpPr txBox="1"/>
          <p:nvPr/>
        </p:nvSpPr>
        <p:spPr>
          <a:xfrm>
            <a:off x="698592" y="1479925"/>
            <a:ext cx="6821106" cy="155362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dist" defTabSz="914400"/>
            <a:r>
              <a:rPr kumimoji="0" lang="en-US" altLang="ja-JP" sz="10000" b="1" kern="0" spc="600" baseline="-9416" dirty="0">
                <a:solidFill>
                  <a:schemeClr val="bg1"/>
                </a:solidFill>
                <a:latin typeface="The Serif Hand Black" panose="03070902030502020204" pitchFamily="66" charset="0"/>
                <a:cs typeface="DINPro"/>
              </a:rPr>
              <a:t>SUMMER CAMPAIGN</a:t>
            </a:r>
            <a:endParaRPr kumimoji="0" sz="10000" kern="0" spc="600" dirty="0">
              <a:solidFill>
                <a:schemeClr val="bg1"/>
              </a:solidFill>
              <a:latin typeface="The Serif Hand Black" panose="03070902030502020204" pitchFamily="66" charset="0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611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DINPro</vt:lpstr>
      <vt:lpstr>HG丸ｺﾞｼｯｸM-PRO</vt:lpstr>
      <vt:lpstr>Arial</vt:lpstr>
      <vt:lpstr>Calibri</vt:lpstr>
      <vt:lpstr>Calibri Light</vt:lpstr>
      <vt:lpstr>The Serif Hand Black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2022-07-06T07:09:48Z</dcterms:modified>
</cp:coreProperties>
</file>