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C0000"/>
    <a:srgbClr val="FFDA3B"/>
    <a:srgbClr val="663300"/>
    <a:srgbClr val="FFFF66"/>
    <a:srgbClr val="000070"/>
    <a:srgbClr val="00009A"/>
    <a:srgbClr val="FFFEFC"/>
    <a:srgbClr val="4B206E"/>
    <a:srgbClr val="4D0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52" d="100"/>
          <a:sy n="52" d="100"/>
        </p:scale>
        <p:origin x="590" y="53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グラフ&#10;&#10;自動的に生成された説明">
            <a:extLst>
              <a:ext uri="{FF2B5EF4-FFF2-40B4-BE49-F238E27FC236}">
                <a16:creationId xmlns:a16="http://schemas.microsoft.com/office/drawing/2014/main" id="{7FCC420E-6109-F862-C669-6AE693C813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図 10" descr="グラフ&#10;&#10;自動的に生成された説明">
            <a:extLst>
              <a:ext uri="{FF2B5EF4-FFF2-40B4-BE49-F238E27FC236}">
                <a16:creationId xmlns:a16="http://schemas.microsoft.com/office/drawing/2014/main" id="{EE3E92C0-A2BC-8755-8C6C-B28AEEE0B1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770851" y="6908360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図 118" descr="図形, 正方形&#10;&#10;自動的に生成された説明">
            <a:extLst>
              <a:ext uri="{FF2B5EF4-FFF2-40B4-BE49-F238E27FC236}">
                <a16:creationId xmlns:a16="http://schemas.microsoft.com/office/drawing/2014/main" id="{8D90C973-9967-489F-0683-360784D32E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509" y="9306437"/>
            <a:ext cx="1444755" cy="1335027"/>
          </a:xfrm>
          <a:prstGeom prst="rect">
            <a:avLst/>
          </a:prstGeom>
        </p:spPr>
      </p:pic>
      <p:pic>
        <p:nvPicPr>
          <p:cNvPr id="121" name="図 120" descr="図形, 正方形&#10;&#10;自動的に生成された説明">
            <a:extLst>
              <a:ext uri="{FF2B5EF4-FFF2-40B4-BE49-F238E27FC236}">
                <a16:creationId xmlns:a16="http://schemas.microsoft.com/office/drawing/2014/main" id="{932D5B1A-29EB-122B-A54F-7F687F3831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97" y="4984736"/>
            <a:ext cx="1947676" cy="1624587"/>
          </a:xfrm>
          <a:prstGeom prst="rect">
            <a:avLst/>
          </a:prstGeom>
        </p:spPr>
      </p:pic>
      <p:pic>
        <p:nvPicPr>
          <p:cNvPr id="115" name="図 114" descr="図形&#10;&#10;中程度の精度で自動的に生成された説明">
            <a:extLst>
              <a:ext uri="{FF2B5EF4-FFF2-40B4-BE49-F238E27FC236}">
                <a16:creationId xmlns:a16="http://schemas.microsoft.com/office/drawing/2014/main" id="{455FEFAC-4B6F-2588-02BE-2456B57D81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40" y="425225"/>
            <a:ext cx="5367539" cy="3422911"/>
          </a:xfrm>
          <a:prstGeom prst="rect">
            <a:avLst/>
          </a:prstGeom>
        </p:spPr>
      </p:pic>
      <p:sp>
        <p:nvSpPr>
          <p:cNvPr id="36" name="object 4"/>
          <p:cNvSpPr txBox="1"/>
          <p:nvPr/>
        </p:nvSpPr>
        <p:spPr>
          <a:xfrm>
            <a:off x="4313449" y="5291338"/>
            <a:ext cx="3325912" cy="9549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400" b="1" kern="0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お家でお手軽に楽しめる本格的な一品を。</a:t>
            </a:r>
            <a:endParaRPr kumimoji="0" lang="en-US" altLang="ja-JP" sz="1400" b="1" kern="0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400" b="1" kern="0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お世話になった方に、明るい団欒の時を</a:t>
            </a:r>
            <a:endParaRPr kumimoji="0" lang="en-US" altLang="ja-JP" sz="1400" b="1" kern="0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400" b="1" kern="0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贈ってみませんか。</a:t>
            </a:r>
            <a:endParaRPr kumimoji="0" lang="en-US" altLang="ja-JP" sz="1400" b="1" kern="0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</p:txBody>
      </p:sp>
      <p:sp>
        <p:nvSpPr>
          <p:cNvPr id="61" name="object 4">
            <a:extLst>
              <a:ext uri="{FF2B5EF4-FFF2-40B4-BE49-F238E27FC236}">
                <a16:creationId xmlns:a16="http://schemas.microsoft.com/office/drawing/2014/main" id="{846622DF-F2AD-457F-B077-4A1261D67DC3}"/>
              </a:ext>
            </a:extLst>
          </p:cNvPr>
          <p:cNvSpPr txBox="1"/>
          <p:nvPr/>
        </p:nvSpPr>
        <p:spPr>
          <a:xfrm>
            <a:off x="681456" y="8961302"/>
            <a:ext cx="2302256" cy="44563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2800" kern="0" spc="-3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菓子処 明日来</a:t>
            </a:r>
            <a:endParaRPr kumimoji="0" lang="en-US" altLang="ja-JP" sz="2800" kern="0" spc="-3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</p:txBody>
      </p:sp>
      <p:sp>
        <p:nvSpPr>
          <p:cNvPr id="63" name="object 4">
            <a:extLst>
              <a:ext uri="{FF2B5EF4-FFF2-40B4-BE49-F238E27FC236}">
                <a16:creationId xmlns:a16="http://schemas.microsoft.com/office/drawing/2014/main" id="{5F813FDC-5C4F-61F9-5058-242BE1994393}"/>
              </a:ext>
            </a:extLst>
          </p:cNvPr>
          <p:cNvSpPr txBox="1"/>
          <p:nvPr/>
        </p:nvSpPr>
        <p:spPr>
          <a:xfrm>
            <a:off x="398972" y="9560358"/>
            <a:ext cx="3113847" cy="55842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100" b="1" kern="0" dirty="0">
                <a:latin typeface="DINPro"/>
                <a:cs typeface="DINPro"/>
              </a:rPr>
              <a:t>〒</a:t>
            </a:r>
            <a:r>
              <a:rPr kumimoji="0" lang="en-US" altLang="ja-JP" sz="1100" b="1" kern="0" dirty="0">
                <a:latin typeface="DINPro"/>
                <a:cs typeface="DINPro"/>
              </a:rPr>
              <a:t>120-0000</a:t>
            </a:r>
            <a:r>
              <a:rPr kumimoji="0" lang="ja-JP" altLang="en-US" sz="1100" b="1" kern="0" dirty="0">
                <a:latin typeface="DINPro"/>
                <a:cs typeface="DINPro"/>
              </a:rPr>
              <a:t>　●●市○○町●●●●●●●●●</a:t>
            </a:r>
          </a:p>
          <a:p>
            <a:pPr defTabSz="914400">
              <a:lnSpc>
                <a:spcPct val="150000"/>
              </a:lnSpc>
            </a:pPr>
            <a:r>
              <a:rPr kumimoji="0" lang="en-US" altLang="ja-JP" sz="1400" b="1" kern="0" dirty="0">
                <a:latin typeface="DINPro"/>
                <a:cs typeface="DINPro"/>
              </a:rPr>
              <a:t>TEL.03-1234-5678 FAX.03-1234-5678</a:t>
            </a:r>
          </a:p>
        </p:txBody>
      </p:sp>
      <p:sp>
        <p:nvSpPr>
          <p:cNvPr id="80" name="object 4">
            <a:extLst>
              <a:ext uri="{FF2B5EF4-FFF2-40B4-BE49-F238E27FC236}">
                <a16:creationId xmlns:a16="http://schemas.microsoft.com/office/drawing/2014/main" id="{BBAF090D-7467-E8E2-8E55-72346F99A07D}"/>
              </a:ext>
            </a:extLst>
          </p:cNvPr>
          <p:cNvSpPr txBox="1"/>
          <p:nvPr/>
        </p:nvSpPr>
        <p:spPr>
          <a:xfrm>
            <a:off x="501756" y="10491683"/>
            <a:ext cx="1944759" cy="26314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altLang="ja-JP" sz="1200" b="1" kern="0" dirty="0">
                <a:latin typeface="DINPro"/>
                <a:cs typeface="DINPro"/>
              </a:rPr>
              <a:t>https://www.xxxx.xxxxx.com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FE2761B1-D90E-BC08-E7D8-C1C30EF04D3E}"/>
              </a:ext>
            </a:extLst>
          </p:cNvPr>
          <p:cNvGrpSpPr/>
          <p:nvPr/>
        </p:nvGrpSpPr>
        <p:grpSpPr>
          <a:xfrm>
            <a:off x="462571" y="10195197"/>
            <a:ext cx="1892812" cy="295392"/>
            <a:chOff x="5573359" y="10074544"/>
            <a:chExt cx="1892812" cy="295392"/>
          </a:xfrm>
        </p:grpSpPr>
        <p:pic>
          <p:nvPicPr>
            <p:cNvPr id="38" name="図 37" descr="図形, 四角形&#10;&#10;自動的に生成された説明">
              <a:extLst>
                <a:ext uri="{FF2B5EF4-FFF2-40B4-BE49-F238E27FC236}">
                  <a16:creationId xmlns:a16="http://schemas.microsoft.com/office/drawing/2014/main" id="{1F50EDB6-59CD-61C7-3061-86005E314D2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73359" y="10108105"/>
              <a:ext cx="1892812" cy="261831"/>
            </a:xfrm>
            <a:prstGeom prst="rect">
              <a:avLst/>
            </a:prstGeom>
          </p:spPr>
        </p:pic>
        <p:sp>
          <p:nvSpPr>
            <p:cNvPr id="81" name="object 4">
              <a:extLst>
                <a:ext uri="{FF2B5EF4-FFF2-40B4-BE49-F238E27FC236}">
                  <a16:creationId xmlns:a16="http://schemas.microsoft.com/office/drawing/2014/main" id="{AA6B4A71-3D92-25A2-8E07-5DE4A15DBCDC}"/>
                </a:ext>
              </a:extLst>
            </p:cNvPr>
            <p:cNvSpPr txBox="1"/>
            <p:nvPr/>
          </p:nvSpPr>
          <p:spPr>
            <a:xfrm>
              <a:off x="5776967" y="10074544"/>
              <a:ext cx="1111755" cy="26013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kumimoji="0" lang="ja-JP" altLang="en-US" sz="1200" b="1" kern="0" dirty="0">
                  <a:latin typeface="DINPro"/>
                  <a:cs typeface="DINPro"/>
                </a:rPr>
                <a:t>菓子処明日来</a:t>
              </a:r>
              <a:endParaRPr kumimoji="0" lang="en-US" altLang="ja-JP" sz="1200" b="1" kern="0" dirty="0">
                <a:latin typeface="DINPro"/>
                <a:cs typeface="DINPro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E18AEBD5-4719-5159-C6C8-A3252B159C8F}"/>
              </a:ext>
            </a:extLst>
          </p:cNvPr>
          <p:cNvGrpSpPr/>
          <p:nvPr/>
        </p:nvGrpSpPr>
        <p:grpSpPr>
          <a:xfrm>
            <a:off x="610168" y="6713864"/>
            <a:ext cx="1852888" cy="634638"/>
            <a:chOff x="3531731" y="8238908"/>
            <a:chExt cx="1852888" cy="634638"/>
          </a:xfrm>
        </p:grpSpPr>
        <p:sp>
          <p:nvSpPr>
            <p:cNvPr id="99" name="object 4">
              <a:extLst>
                <a:ext uri="{FF2B5EF4-FFF2-40B4-BE49-F238E27FC236}">
                  <a16:creationId xmlns:a16="http://schemas.microsoft.com/office/drawing/2014/main" id="{0487E51E-EC2B-B31B-13F3-10C38F561133}"/>
                </a:ext>
              </a:extLst>
            </p:cNvPr>
            <p:cNvSpPr txBox="1"/>
            <p:nvPr/>
          </p:nvSpPr>
          <p:spPr>
            <a:xfrm>
              <a:off x="3609746" y="8238908"/>
              <a:ext cx="1611814" cy="23019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400" b="1" kern="0" dirty="0">
                  <a:latin typeface="BIZ UDP明朝 Medium" panose="02020500000000000000" pitchFamily="18" charset="-128"/>
                  <a:ea typeface="BIZ UDP明朝 Medium" panose="02020500000000000000" pitchFamily="18" charset="-128"/>
                  <a:cs typeface="A-OTF UD Shin Go Pro"/>
                </a:rPr>
                <a:t>お中元セット　（竹）</a:t>
              </a:r>
              <a:endParaRPr kumimoji="0" lang="en-US" altLang="ja-JP" sz="14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endParaRPr>
            </a:p>
          </p:txBody>
        </p: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0E0F4CCA-7428-0716-0A27-B31A4CA7AE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31731" y="8564485"/>
              <a:ext cx="1767844" cy="0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01" name="object 4">
              <a:extLst>
                <a:ext uri="{FF2B5EF4-FFF2-40B4-BE49-F238E27FC236}">
                  <a16:creationId xmlns:a16="http://schemas.microsoft.com/office/drawing/2014/main" id="{E0432D75-0893-B8FB-648D-0FE72B89C22E}"/>
                </a:ext>
              </a:extLst>
            </p:cNvPr>
            <p:cNvSpPr txBox="1"/>
            <p:nvPr/>
          </p:nvSpPr>
          <p:spPr>
            <a:xfrm>
              <a:off x="4014140" y="8643356"/>
              <a:ext cx="1370479" cy="23019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en-US" altLang="ja-JP" sz="1400" b="1" kern="0" dirty="0">
                  <a:solidFill>
                    <a:srgbClr val="A50021"/>
                  </a:solidFill>
                  <a:latin typeface="BIZ UDP明朝 Medium" panose="02020500000000000000" pitchFamily="18" charset="-128"/>
                  <a:ea typeface="BIZ UDP明朝 Medium" panose="02020500000000000000" pitchFamily="18" charset="-128"/>
                  <a:cs typeface="A-OTF UD Shin Go Pro"/>
                </a:rPr>
                <a:t>3,000</a:t>
              </a:r>
              <a:r>
                <a:rPr kumimoji="0" lang="ja-JP" altLang="en-US" sz="1400" b="1" kern="0" dirty="0">
                  <a:solidFill>
                    <a:srgbClr val="A50021"/>
                  </a:solidFill>
                  <a:latin typeface="BIZ UDP明朝 Medium" panose="02020500000000000000" pitchFamily="18" charset="-128"/>
                  <a:ea typeface="BIZ UDP明朝 Medium" panose="02020500000000000000" pitchFamily="18" charset="-128"/>
                  <a:cs typeface="A-OTF UD Shin Go Pro"/>
                </a:rPr>
                <a:t>円（税込）</a:t>
              </a:r>
              <a:endParaRPr kumimoji="0" lang="en-US" altLang="ja-JP" sz="1400" b="1" kern="0" dirty="0">
                <a:solidFill>
                  <a:srgbClr val="A5002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endParaRPr>
            </a:p>
          </p:txBody>
        </p:sp>
      </p:grpSp>
      <p:pic>
        <p:nvPicPr>
          <p:cNvPr id="113" name="図 112" descr="文字が書かれている&#10;&#10;低い精度で自動的に生成された説明">
            <a:extLst>
              <a:ext uri="{FF2B5EF4-FFF2-40B4-BE49-F238E27FC236}">
                <a16:creationId xmlns:a16="http://schemas.microsoft.com/office/drawing/2014/main" id="{E8B699D3-A661-4255-267C-8F279CEB207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260" y="422984"/>
            <a:ext cx="2450597" cy="2127508"/>
          </a:xfrm>
          <a:prstGeom prst="rect">
            <a:avLst/>
          </a:prstGeom>
        </p:spPr>
      </p:pic>
      <p:pic>
        <p:nvPicPr>
          <p:cNvPr id="117" name="図 116" descr="図形&#10;&#10;自動的に生成された説明">
            <a:extLst>
              <a:ext uri="{FF2B5EF4-FFF2-40B4-BE49-F238E27FC236}">
                <a16:creationId xmlns:a16="http://schemas.microsoft.com/office/drawing/2014/main" id="{320525A8-485A-508E-C860-3A26DA60FFC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573" y="4912835"/>
            <a:ext cx="2630429" cy="1082042"/>
          </a:xfrm>
          <a:prstGeom prst="rect">
            <a:avLst/>
          </a:prstGeom>
        </p:spPr>
      </p:pic>
      <p:pic>
        <p:nvPicPr>
          <p:cNvPr id="127" name="図 126" descr="図形&#10;&#10;自動的に生成された説明">
            <a:extLst>
              <a:ext uri="{FF2B5EF4-FFF2-40B4-BE49-F238E27FC236}">
                <a16:creationId xmlns:a16="http://schemas.microsoft.com/office/drawing/2014/main" id="{A96CDB8C-22A2-F294-258C-2E0A0B2FDFD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446" y="2773461"/>
            <a:ext cx="2630429" cy="1082042"/>
          </a:xfrm>
          <a:prstGeom prst="rect">
            <a:avLst/>
          </a:prstGeom>
        </p:spPr>
      </p:pic>
      <p:pic>
        <p:nvPicPr>
          <p:cNvPr id="128" name="図 127" descr="図形, 正方形&#10;&#10;自動的に生成された説明">
            <a:extLst>
              <a:ext uri="{FF2B5EF4-FFF2-40B4-BE49-F238E27FC236}">
                <a16:creationId xmlns:a16="http://schemas.microsoft.com/office/drawing/2014/main" id="{EB9AC96F-6DF6-EA62-F820-13BB82B480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949" y="4995694"/>
            <a:ext cx="1947676" cy="1624587"/>
          </a:xfrm>
          <a:prstGeom prst="rect">
            <a:avLst/>
          </a:prstGeom>
        </p:spPr>
      </p:pic>
      <p:pic>
        <p:nvPicPr>
          <p:cNvPr id="129" name="図 128" descr="図形, 正方形&#10;&#10;自動的に生成された説明">
            <a:extLst>
              <a:ext uri="{FF2B5EF4-FFF2-40B4-BE49-F238E27FC236}">
                <a16:creationId xmlns:a16="http://schemas.microsoft.com/office/drawing/2014/main" id="{8FAFB02A-E079-B163-B386-4AB5CFDC25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547" y="4980945"/>
            <a:ext cx="1947676" cy="1624587"/>
          </a:xfrm>
          <a:prstGeom prst="rect">
            <a:avLst/>
          </a:prstGeom>
        </p:spPr>
      </p:pic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18330DA8-5C03-195C-A9F0-DA1F9EE1173B}"/>
              </a:ext>
            </a:extLst>
          </p:cNvPr>
          <p:cNvGrpSpPr/>
          <p:nvPr/>
        </p:nvGrpSpPr>
        <p:grpSpPr>
          <a:xfrm>
            <a:off x="2907129" y="6727509"/>
            <a:ext cx="1852888" cy="634638"/>
            <a:chOff x="3531731" y="8238908"/>
            <a:chExt cx="1852888" cy="634638"/>
          </a:xfrm>
        </p:grpSpPr>
        <p:sp>
          <p:nvSpPr>
            <p:cNvPr id="131" name="object 4">
              <a:extLst>
                <a:ext uri="{FF2B5EF4-FFF2-40B4-BE49-F238E27FC236}">
                  <a16:creationId xmlns:a16="http://schemas.microsoft.com/office/drawing/2014/main" id="{6923C112-2A56-6E3B-695B-0E61783B377E}"/>
                </a:ext>
              </a:extLst>
            </p:cNvPr>
            <p:cNvSpPr txBox="1"/>
            <p:nvPr/>
          </p:nvSpPr>
          <p:spPr>
            <a:xfrm>
              <a:off x="3609746" y="8238908"/>
              <a:ext cx="1611814" cy="23019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400" b="1" kern="0" dirty="0">
                  <a:latin typeface="BIZ UDP明朝 Medium" panose="02020500000000000000" pitchFamily="18" charset="-128"/>
                  <a:ea typeface="BIZ UDP明朝 Medium" panose="02020500000000000000" pitchFamily="18" charset="-128"/>
                  <a:cs typeface="A-OTF UD Shin Go Pro"/>
                </a:rPr>
                <a:t>お中元セット　（竹）</a:t>
              </a:r>
              <a:endParaRPr kumimoji="0" lang="en-US" altLang="ja-JP" sz="14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endParaRPr>
            </a:p>
          </p:txBody>
        </p:sp>
        <p:cxnSp>
          <p:nvCxnSpPr>
            <p:cNvPr id="132" name="直線コネクタ 131">
              <a:extLst>
                <a:ext uri="{FF2B5EF4-FFF2-40B4-BE49-F238E27FC236}">
                  <a16:creationId xmlns:a16="http://schemas.microsoft.com/office/drawing/2014/main" id="{F139CC72-7B12-98D5-E10F-DC4225873E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31731" y="8564485"/>
              <a:ext cx="1767844" cy="0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33" name="object 4">
              <a:extLst>
                <a:ext uri="{FF2B5EF4-FFF2-40B4-BE49-F238E27FC236}">
                  <a16:creationId xmlns:a16="http://schemas.microsoft.com/office/drawing/2014/main" id="{DEDE4B69-5AA6-0943-50A6-BEA3D5C695E1}"/>
                </a:ext>
              </a:extLst>
            </p:cNvPr>
            <p:cNvSpPr txBox="1"/>
            <p:nvPr/>
          </p:nvSpPr>
          <p:spPr>
            <a:xfrm>
              <a:off x="4014140" y="8643356"/>
              <a:ext cx="1370479" cy="23019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en-US" altLang="ja-JP" sz="1400" b="1" kern="0" dirty="0">
                  <a:solidFill>
                    <a:srgbClr val="A50021"/>
                  </a:solidFill>
                  <a:latin typeface="BIZ UDP明朝 Medium" panose="02020500000000000000" pitchFamily="18" charset="-128"/>
                  <a:ea typeface="BIZ UDP明朝 Medium" panose="02020500000000000000" pitchFamily="18" charset="-128"/>
                  <a:cs typeface="A-OTF UD Shin Go Pro"/>
                </a:rPr>
                <a:t>3,000</a:t>
              </a:r>
              <a:r>
                <a:rPr kumimoji="0" lang="ja-JP" altLang="en-US" sz="1400" b="1" kern="0" dirty="0">
                  <a:solidFill>
                    <a:srgbClr val="A50021"/>
                  </a:solidFill>
                  <a:latin typeface="BIZ UDP明朝 Medium" panose="02020500000000000000" pitchFamily="18" charset="-128"/>
                  <a:ea typeface="BIZ UDP明朝 Medium" panose="02020500000000000000" pitchFamily="18" charset="-128"/>
                  <a:cs typeface="A-OTF UD Shin Go Pro"/>
                </a:rPr>
                <a:t>円（税込）</a:t>
              </a:r>
              <a:endParaRPr kumimoji="0" lang="en-US" altLang="ja-JP" sz="1400" b="1" kern="0" dirty="0">
                <a:solidFill>
                  <a:srgbClr val="A5002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8C353D9B-5FF6-4FD2-AD98-D7FC29C83540}"/>
              </a:ext>
            </a:extLst>
          </p:cNvPr>
          <p:cNvGrpSpPr/>
          <p:nvPr/>
        </p:nvGrpSpPr>
        <p:grpSpPr>
          <a:xfrm>
            <a:off x="5221969" y="6717886"/>
            <a:ext cx="1852888" cy="634638"/>
            <a:chOff x="3531731" y="8238908"/>
            <a:chExt cx="1852888" cy="634638"/>
          </a:xfrm>
        </p:grpSpPr>
        <p:sp>
          <p:nvSpPr>
            <p:cNvPr id="135" name="object 4">
              <a:extLst>
                <a:ext uri="{FF2B5EF4-FFF2-40B4-BE49-F238E27FC236}">
                  <a16:creationId xmlns:a16="http://schemas.microsoft.com/office/drawing/2014/main" id="{A74D6F03-A1EA-5008-6723-C3C4EBD76CBE}"/>
                </a:ext>
              </a:extLst>
            </p:cNvPr>
            <p:cNvSpPr txBox="1"/>
            <p:nvPr/>
          </p:nvSpPr>
          <p:spPr>
            <a:xfrm>
              <a:off x="3609746" y="8238908"/>
              <a:ext cx="1611814" cy="23019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400" b="1" kern="0" dirty="0">
                  <a:latin typeface="BIZ UDP明朝 Medium" panose="02020500000000000000" pitchFamily="18" charset="-128"/>
                  <a:ea typeface="BIZ UDP明朝 Medium" panose="02020500000000000000" pitchFamily="18" charset="-128"/>
                  <a:cs typeface="A-OTF UD Shin Go Pro"/>
                </a:rPr>
                <a:t>お中元セット　（竹）</a:t>
              </a:r>
              <a:endParaRPr kumimoji="0" lang="en-US" altLang="ja-JP" sz="14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endParaRPr>
            </a:p>
          </p:txBody>
        </p: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49E1CB41-516B-0A75-2C6F-0F0AEC8BE0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31731" y="8564485"/>
              <a:ext cx="1767844" cy="0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37" name="object 4">
              <a:extLst>
                <a:ext uri="{FF2B5EF4-FFF2-40B4-BE49-F238E27FC236}">
                  <a16:creationId xmlns:a16="http://schemas.microsoft.com/office/drawing/2014/main" id="{EF70F7B7-E49D-DEF7-93E1-8CC6C6C1B0EC}"/>
                </a:ext>
              </a:extLst>
            </p:cNvPr>
            <p:cNvSpPr txBox="1"/>
            <p:nvPr/>
          </p:nvSpPr>
          <p:spPr>
            <a:xfrm>
              <a:off x="4014140" y="8643356"/>
              <a:ext cx="1370479" cy="23019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en-US" altLang="ja-JP" sz="1400" b="1" kern="0" dirty="0">
                  <a:solidFill>
                    <a:srgbClr val="A50021"/>
                  </a:solidFill>
                  <a:latin typeface="BIZ UDP明朝 Medium" panose="02020500000000000000" pitchFamily="18" charset="-128"/>
                  <a:ea typeface="BIZ UDP明朝 Medium" panose="02020500000000000000" pitchFamily="18" charset="-128"/>
                  <a:cs typeface="A-OTF UD Shin Go Pro"/>
                </a:rPr>
                <a:t>3,000</a:t>
              </a:r>
              <a:r>
                <a:rPr kumimoji="0" lang="ja-JP" altLang="en-US" sz="1400" b="1" kern="0" dirty="0">
                  <a:solidFill>
                    <a:srgbClr val="A50021"/>
                  </a:solidFill>
                  <a:latin typeface="BIZ UDP明朝 Medium" panose="02020500000000000000" pitchFamily="18" charset="-128"/>
                  <a:ea typeface="BIZ UDP明朝 Medium" panose="02020500000000000000" pitchFamily="18" charset="-128"/>
                  <a:cs typeface="A-OTF UD Shin Go Pro"/>
                </a:rPr>
                <a:t>円（税込）</a:t>
              </a:r>
              <a:endParaRPr kumimoji="0" lang="en-US" altLang="ja-JP" sz="1400" b="1" kern="0" dirty="0">
                <a:solidFill>
                  <a:srgbClr val="A5002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endParaRPr>
            </a:p>
          </p:txBody>
        </p:sp>
      </p:grpSp>
      <p:sp>
        <p:nvSpPr>
          <p:cNvPr id="144" name="object 4">
            <a:extLst>
              <a:ext uri="{FF2B5EF4-FFF2-40B4-BE49-F238E27FC236}">
                <a16:creationId xmlns:a16="http://schemas.microsoft.com/office/drawing/2014/main" id="{A749C476-E681-FD73-2147-AF4447AB6DEB}"/>
              </a:ext>
            </a:extLst>
          </p:cNvPr>
          <p:cNvSpPr txBox="1"/>
          <p:nvPr/>
        </p:nvSpPr>
        <p:spPr>
          <a:xfrm>
            <a:off x="661938" y="7548431"/>
            <a:ext cx="1910635" cy="54822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海苔の佃煮、●●●●●、●●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●●●、 ●●●●●、●●●●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●、●●●●●、 ●●●●●、 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</p:txBody>
      </p:sp>
      <p:sp>
        <p:nvSpPr>
          <p:cNvPr id="145" name="object 4">
            <a:extLst>
              <a:ext uri="{FF2B5EF4-FFF2-40B4-BE49-F238E27FC236}">
                <a16:creationId xmlns:a16="http://schemas.microsoft.com/office/drawing/2014/main" id="{4CC21476-5863-86CD-4CD1-BA3D84D1FC60}"/>
              </a:ext>
            </a:extLst>
          </p:cNvPr>
          <p:cNvSpPr txBox="1"/>
          <p:nvPr/>
        </p:nvSpPr>
        <p:spPr>
          <a:xfrm>
            <a:off x="2935490" y="7571178"/>
            <a:ext cx="1910635" cy="54822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海苔の佃煮、●●●●●、●●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●●●、 ●●●●●、●●●●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●、●●●●●、 ●●●●●、 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</p:txBody>
      </p:sp>
      <p:sp>
        <p:nvSpPr>
          <p:cNvPr id="146" name="object 4">
            <a:extLst>
              <a:ext uri="{FF2B5EF4-FFF2-40B4-BE49-F238E27FC236}">
                <a16:creationId xmlns:a16="http://schemas.microsoft.com/office/drawing/2014/main" id="{8E4D5861-7F7D-9267-72F2-7CDB6DBEF895}"/>
              </a:ext>
            </a:extLst>
          </p:cNvPr>
          <p:cNvSpPr txBox="1"/>
          <p:nvPr/>
        </p:nvSpPr>
        <p:spPr>
          <a:xfrm>
            <a:off x="5250730" y="7571178"/>
            <a:ext cx="1910635" cy="54822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海苔の佃煮、●●●●●、●●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●●●、 ●●●●●、●●●●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●、●●●●●、 ●●●●●、 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</p:txBody>
      </p:sp>
      <p:sp>
        <p:nvSpPr>
          <p:cNvPr id="71" name="object 4">
            <a:extLst>
              <a:ext uri="{FF2B5EF4-FFF2-40B4-BE49-F238E27FC236}">
                <a16:creationId xmlns:a16="http://schemas.microsoft.com/office/drawing/2014/main" id="{B484E6C7-CFA6-0F4B-521E-74E8F725F86E}"/>
              </a:ext>
            </a:extLst>
          </p:cNvPr>
          <p:cNvSpPr txBox="1"/>
          <p:nvPr/>
        </p:nvSpPr>
        <p:spPr>
          <a:xfrm>
            <a:off x="4739573" y="2814349"/>
            <a:ext cx="2630429" cy="102015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8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特別セット　</a:t>
            </a:r>
            <a:r>
              <a:rPr kumimoji="0" lang="en-US" altLang="ja-JP" sz="18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3,500</a:t>
            </a:r>
            <a:r>
              <a:rPr kumimoji="0" lang="ja-JP" altLang="en-US" sz="18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円</a:t>
            </a:r>
            <a:r>
              <a:rPr kumimoji="0" lang="ja-JP" altLang="en-US" sz="12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（税込）</a:t>
            </a:r>
            <a:endParaRPr kumimoji="0" lang="en-US" altLang="ja-JP" sz="1200" b="1" kern="0" dirty="0">
              <a:solidFill>
                <a:srgbClr val="CC0000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海苔の佃煮、●●●●●、 ●●●●●、 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●●●●●、 ●●●●●、 ●●●●●、 ●●●●●、 ●●●●●、 ●●●●●、 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●●●●●、 ●●●●●、 ●●●●●</a:t>
            </a:r>
            <a:r>
              <a:rPr kumimoji="0" lang="ja-JP" altLang="en-US" sz="1100" b="1" kern="0" dirty="0">
                <a:latin typeface="+mn-ea"/>
                <a:cs typeface="A-OTF UD Shin Go Pro"/>
              </a:rPr>
              <a:t>、</a:t>
            </a:r>
            <a:endParaRPr kumimoji="0" sz="1100" b="1" kern="0" dirty="0">
              <a:latin typeface="+mn-ea"/>
              <a:cs typeface="A-OTF UD Shin Go Pro"/>
            </a:endParaRPr>
          </a:p>
        </p:txBody>
      </p:sp>
      <p:sp>
        <p:nvSpPr>
          <p:cNvPr id="147" name="object 4">
            <a:extLst>
              <a:ext uri="{FF2B5EF4-FFF2-40B4-BE49-F238E27FC236}">
                <a16:creationId xmlns:a16="http://schemas.microsoft.com/office/drawing/2014/main" id="{6268FCA8-72A2-272C-9A57-71E5649D6576}"/>
              </a:ext>
            </a:extLst>
          </p:cNvPr>
          <p:cNvSpPr txBox="1"/>
          <p:nvPr/>
        </p:nvSpPr>
        <p:spPr>
          <a:xfrm>
            <a:off x="1222056" y="4207878"/>
            <a:ext cx="5540350" cy="5071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algn="dist" defTabSz="914400">
              <a:spcBef>
                <a:spcPts val="114"/>
              </a:spcBef>
            </a:pPr>
            <a:r>
              <a:rPr kumimoji="0" lang="ja-JP" altLang="en-US" sz="3200" kern="0" spc="-300" dirty="0">
                <a:solidFill>
                  <a:srgbClr val="00B0F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A-OTF UD Shin Go Pro"/>
              </a:rPr>
              <a:t>心を込めた夏の贈りもの</a:t>
            </a:r>
            <a:endParaRPr kumimoji="0" lang="en-US" altLang="ja-JP" sz="3200" kern="0" spc="-300" dirty="0">
              <a:solidFill>
                <a:srgbClr val="00B0F0"/>
              </a:solidFill>
              <a:latin typeface="游明朝" panose="02020400000000000000" pitchFamily="18" charset="-128"/>
              <a:ea typeface="游明朝" panose="02020400000000000000" pitchFamily="18" charset="-128"/>
              <a:cs typeface="A-OTF UD Shin Go Pro"/>
            </a:endParaRPr>
          </a:p>
        </p:txBody>
      </p:sp>
      <p:sp>
        <p:nvSpPr>
          <p:cNvPr id="148" name="object 4">
            <a:extLst>
              <a:ext uri="{FF2B5EF4-FFF2-40B4-BE49-F238E27FC236}">
                <a16:creationId xmlns:a16="http://schemas.microsoft.com/office/drawing/2014/main" id="{9BF67EA9-F1F9-2F89-76E5-2ECD1D3AF70E}"/>
              </a:ext>
            </a:extLst>
          </p:cNvPr>
          <p:cNvSpPr txBox="1"/>
          <p:nvPr/>
        </p:nvSpPr>
        <p:spPr>
          <a:xfrm>
            <a:off x="5299984" y="8766574"/>
            <a:ext cx="2177768" cy="32252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2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￥１００割引クーポン </a:t>
            </a:r>
            <a:endParaRPr kumimoji="0" lang="en-US" altLang="ja-JP" sz="20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</p:txBody>
      </p:sp>
      <p:sp>
        <p:nvSpPr>
          <p:cNvPr id="149" name="object 4">
            <a:extLst>
              <a:ext uri="{FF2B5EF4-FFF2-40B4-BE49-F238E27FC236}">
                <a16:creationId xmlns:a16="http://schemas.microsoft.com/office/drawing/2014/main" id="{6728B331-F206-2421-AEB8-714B77C7632E}"/>
              </a:ext>
            </a:extLst>
          </p:cNvPr>
          <p:cNvSpPr txBox="1"/>
          <p:nvPr/>
        </p:nvSpPr>
        <p:spPr>
          <a:xfrm>
            <a:off x="5300436" y="9114590"/>
            <a:ext cx="2475139" cy="65851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en-US" altLang="ja-JP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【</a:t>
            </a:r>
            <a:r>
              <a:rPr kumimoji="0" lang="ja-JP" altLang="en-US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使用期限</a:t>
            </a:r>
            <a:r>
              <a:rPr kumimoji="0" lang="en-US" altLang="ja-JP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】2022</a:t>
            </a:r>
            <a:r>
              <a:rPr kumimoji="0" lang="ja-JP" altLang="en-US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年</a:t>
            </a:r>
            <a:r>
              <a:rPr kumimoji="0" lang="en-US" altLang="ja-JP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7</a:t>
            </a:r>
            <a:r>
              <a:rPr kumimoji="0" lang="ja-JP" altLang="en-US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月</a:t>
            </a:r>
            <a:r>
              <a:rPr kumimoji="0" lang="en-US" altLang="ja-JP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10</a:t>
            </a:r>
            <a:r>
              <a:rPr kumimoji="0" lang="ja-JP" altLang="en-US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日～</a:t>
            </a:r>
            <a:r>
              <a:rPr kumimoji="0" lang="en-US" altLang="ja-JP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30</a:t>
            </a:r>
            <a:r>
              <a:rPr kumimoji="0" lang="ja-JP" altLang="en-US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日</a:t>
            </a:r>
            <a:endParaRPr kumimoji="0" lang="en-US" altLang="ja-JP" sz="10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en-US" altLang="ja-JP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【</a:t>
            </a:r>
            <a:r>
              <a:rPr kumimoji="0" lang="ja-JP" altLang="en-US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ご注意</a:t>
            </a:r>
            <a:r>
              <a:rPr kumimoji="0" lang="en-US" altLang="ja-JP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】</a:t>
            </a:r>
            <a:r>
              <a:rPr kumimoji="0" lang="ja-JP" altLang="en-US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●●●●●●●●●●●● ●●●●●●●●●●●● ●●●● </a:t>
            </a:r>
            <a:br>
              <a:rPr kumimoji="0" lang="en-US" altLang="ja-JP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</a:b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</p:txBody>
      </p:sp>
      <p:sp>
        <p:nvSpPr>
          <p:cNvPr id="150" name="object 4">
            <a:extLst>
              <a:ext uri="{FF2B5EF4-FFF2-40B4-BE49-F238E27FC236}">
                <a16:creationId xmlns:a16="http://schemas.microsoft.com/office/drawing/2014/main" id="{BE54D057-C8D1-836B-F7AD-CB6582AA80C6}"/>
              </a:ext>
            </a:extLst>
          </p:cNvPr>
          <p:cNvSpPr txBox="1"/>
          <p:nvPr/>
        </p:nvSpPr>
        <p:spPr>
          <a:xfrm>
            <a:off x="5300129" y="9872820"/>
            <a:ext cx="2177768" cy="32252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2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￥１００割引クーポン </a:t>
            </a:r>
            <a:endParaRPr kumimoji="0" lang="en-US" altLang="ja-JP" sz="20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</p:txBody>
      </p:sp>
      <p:sp>
        <p:nvSpPr>
          <p:cNvPr id="151" name="object 4">
            <a:extLst>
              <a:ext uri="{FF2B5EF4-FFF2-40B4-BE49-F238E27FC236}">
                <a16:creationId xmlns:a16="http://schemas.microsoft.com/office/drawing/2014/main" id="{630CD2C6-AEB2-1D3C-64BB-FE210DD6FBA8}"/>
              </a:ext>
            </a:extLst>
          </p:cNvPr>
          <p:cNvSpPr txBox="1"/>
          <p:nvPr/>
        </p:nvSpPr>
        <p:spPr>
          <a:xfrm>
            <a:off x="5300581" y="10220836"/>
            <a:ext cx="2475139" cy="65851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en-US" altLang="ja-JP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【</a:t>
            </a:r>
            <a:r>
              <a:rPr kumimoji="0" lang="ja-JP" altLang="en-US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使用期限</a:t>
            </a:r>
            <a:r>
              <a:rPr kumimoji="0" lang="en-US" altLang="ja-JP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】2022</a:t>
            </a:r>
            <a:r>
              <a:rPr kumimoji="0" lang="ja-JP" altLang="en-US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年</a:t>
            </a:r>
            <a:r>
              <a:rPr kumimoji="0" lang="en-US" altLang="ja-JP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7</a:t>
            </a:r>
            <a:r>
              <a:rPr kumimoji="0" lang="ja-JP" altLang="en-US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月</a:t>
            </a:r>
            <a:r>
              <a:rPr kumimoji="0" lang="en-US" altLang="ja-JP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10</a:t>
            </a:r>
            <a:r>
              <a:rPr kumimoji="0" lang="ja-JP" altLang="en-US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日～</a:t>
            </a:r>
            <a:r>
              <a:rPr kumimoji="0" lang="en-US" altLang="ja-JP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30</a:t>
            </a:r>
            <a:r>
              <a:rPr kumimoji="0" lang="ja-JP" altLang="en-US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日</a:t>
            </a:r>
            <a:endParaRPr kumimoji="0" lang="en-US" altLang="ja-JP" sz="10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en-US" altLang="ja-JP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【</a:t>
            </a:r>
            <a:r>
              <a:rPr kumimoji="0" lang="ja-JP" altLang="en-US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ご注意</a:t>
            </a:r>
            <a:r>
              <a:rPr kumimoji="0" lang="en-US" altLang="ja-JP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】</a:t>
            </a:r>
            <a:r>
              <a:rPr kumimoji="0" lang="ja-JP" altLang="en-US" sz="10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●●●●●●●●●●●● ●●●●●●●●●●●● ●●●● </a:t>
            </a:r>
            <a:br>
              <a:rPr kumimoji="0" lang="en-US" altLang="ja-JP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</a:b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500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BIZ UDP明朝 Medium</vt:lpstr>
      <vt:lpstr>DINPro</vt:lpstr>
      <vt:lpstr>HG丸ｺﾞｼｯｸM-PRO</vt:lpstr>
      <vt:lpstr>ＭＳ Ｐゴシック</vt:lpstr>
      <vt:lpstr>UD デジタル 教科書体 N-B</vt:lpstr>
      <vt:lpstr>游明朝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2022-07-04T04:28:54Z</dcterms:modified>
</cp:coreProperties>
</file>