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DA3B"/>
    <a:srgbClr val="663300"/>
    <a:srgbClr val="FFFF66"/>
    <a:srgbClr val="000070"/>
    <a:srgbClr val="00009A"/>
    <a:srgbClr val="FFFEFC"/>
    <a:srgbClr val="4B206E"/>
    <a:srgbClr val="4D0074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590" y="53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3617229C-5D23-27B5-2D6C-DAA397E5BE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矢印 が含まれている画像&#10;&#10;自動的に生成された説明">
            <a:extLst>
              <a:ext uri="{FF2B5EF4-FFF2-40B4-BE49-F238E27FC236}">
                <a16:creationId xmlns:a16="http://schemas.microsoft.com/office/drawing/2014/main" id="{2596FFDF-273C-A25E-7239-6BA5088859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770851" y="6908360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bject 4"/>
          <p:cNvSpPr txBox="1"/>
          <p:nvPr/>
        </p:nvSpPr>
        <p:spPr>
          <a:xfrm>
            <a:off x="377044" y="3000443"/>
            <a:ext cx="5596054" cy="8893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400" b="1" kern="0" dirty="0">
                <a:solidFill>
                  <a:schemeClr val="bg1"/>
                </a:solidFill>
                <a:latin typeface="+mn-ea"/>
                <a:cs typeface="A-OTF UD Shin Go Pro"/>
              </a:rPr>
              <a:t>このチラシをご持参のお客様限定！</a:t>
            </a:r>
            <a:endParaRPr kumimoji="0" lang="en-US" altLang="ja-JP" sz="2400" b="1" kern="0" dirty="0">
              <a:solidFill>
                <a:schemeClr val="bg1"/>
              </a:solidFill>
              <a:latin typeface="+mn-ea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3200" b="1" kern="0" dirty="0">
                <a:solidFill>
                  <a:srgbClr val="FFDA3B"/>
                </a:solidFill>
                <a:latin typeface="+mn-ea"/>
                <a:cs typeface="A-OTF UD Shin Go Pro"/>
              </a:rPr>
              <a:t>送料無料！＆粗品プレゼント</a:t>
            </a:r>
            <a:endParaRPr kumimoji="0" sz="3200" b="1" kern="0" dirty="0">
              <a:solidFill>
                <a:srgbClr val="FFDA3B"/>
              </a:solidFill>
              <a:latin typeface="+mn-ea"/>
              <a:cs typeface="A-OTF UD Shin Go 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846622DF-F2AD-457F-B077-4A1261D67DC3}"/>
              </a:ext>
            </a:extLst>
          </p:cNvPr>
          <p:cNvSpPr txBox="1"/>
          <p:nvPr/>
        </p:nvSpPr>
        <p:spPr>
          <a:xfrm>
            <a:off x="319347" y="9874413"/>
            <a:ext cx="3395050" cy="56874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3600" kern="0" spc="-3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  <a:cs typeface="A-OTF UD Shin Go Pro"/>
              </a:rPr>
              <a:t>菓子処　明日来</a:t>
            </a:r>
            <a:endParaRPr kumimoji="0" lang="en-US" altLang="ja-JP" sz="3600" kern="0" spc="-3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  <a:cs typeface="A-OTF UD Shin Go Pro"/>
            </a:endParaRPr>
          </a:p>
        </p:txBody>
      </p:sp>
      <p:sp>
        <p:nvSpPr>
          <p:cNvPr id="63" name="object 4">
            <a:extLst>
              <a:ext uri="{FF2B5EF4-FFF2-40B4-BE49-F238E27FC236}">
                <a16:creationId xmlns:a16="http://schemas.microsoft.com/office/drawing/2014/main" id="{5F813FDC-5C4F-61F9-5058-242BE1994393}"/>
              </a:ext>
            </a:extLst>
          </p:cNvPr>
          <p:cNvSpPr txBox="1"/>
          <p:nvPr/>
        </p:nvSpPr>
        <p:spPr>
          <a:xfrm>
            <a:off x="3531731" y="9626043"/>
            <a:ext cx="4086343" cy="106548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800" b="1" kern="0" dirty="0">
                <a:latin typeface="DINPro"/>
                <a:cs typeface="DINPro"/>
              </a:rPr>
              <a:t>〒</a:t>
            </a:r>
            <a:r>
              <a:rPr kumimoji="0" lang="en-US" altLang="ja-JP" sz="1800" b="1" kern="0" dirty="0">
                <a:latin typeface="DINPro"/>
                <a:cs typeface="DINPro"/>
              </a:rPr>
              <a:t>120-0000</a:t>
            </a:r>
            <a:r>
              <a:rPr kumimoji="0" lang="ja-JP" altLang="en-US" sz="1800" b="1" kern="0" dirty="0">
                <a:latin typeface="DINPro"/>
                <a:cs typeface="DINPro"/>
              </a:rPr>
              <a:t>　</a:t>
            </a:r>
            <a:r>
              <a:rPr kumimoji="0" lang="ja-JP" altLang="en-US" sz="1400" b="1" kern="0" dirty="0">
                <a:latin typeface="DINPro"/>
                <a:cs typeface="DINPro"/>
              </a:rPr>
              <a:t>●●市○○町●●●●●●●●●</a:t>
            </a:r>
            <a:endParaRPr kumimoji="0" lang="en-US" altLang="ja-JP" sz="1400" b="1" kern="0" dirty="0">
              <a:latin typeface="DINPro"/>
              <a:cs typeface="DINPro"/>
            </a:endParaRPr>
          </a:p>
          <a:p>
            <a:pPr defTabSz="914400"/>
            <a:r>
              <a:rPr kumimoji="0" lang="en-US" altLang="ja-JP" sz="1800" b="1" kern="0" dirty="0">
                <a:latin typeface="DINPro"/>
                <a:cs typeface="DINPro"/>
              </a:rPr>
              <a:t>TEL.03-1234-5678 FAX.03-1234-5678</a:t>
            </a:r>
          </a:p>
          <a:p>
            <a:pPr defTabSz="914400">
              <a:lnSpc>
                <a:spcPct val="150000"/>
              </a:lnSpc>
            </a:pPr>
            <a:r>
              <a:rPr kumimoji="0" lang="en-US" sz="2400" b="1" kern="0" dirty="0">
                <a:latin typeface="DINPro"/>
                <a:cs typeface="DINPro"/>
              </a:rPr>
              <a:t>https://www.xxxx.xxxxx.com</a:t>
            </a:r>
            <a:endParaRPr kumimoji="0" sz="2400" b="1" kern="0" dirty="0">
              <a:latin typeface="DINPro"/>
              <a:cs typeface="DINPro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047A14D-5BE4-BC30-8EC3-F93CFE5B0AB0}"/>
              </a:ext>
            </a:extLst>
          </p:cNvPr>
          <p:cNvGrpSpPr/>
          <p:nvPr/>
        </p:nvGrpSpPr>
        <p:grpSpPr>
          <a:xfrm>
            <a:off x="516761" y="6723599"/>
            <a:ext cx="2250216" cy="2346964"/>
            <a:chOff x="502013" y="6723599"/>
            <a:chExt cx="2093980" cy="2346964"/>
          </a:xfrm>
        </p:grpSpPr>
        <p:pic>
          <p:nvPicPr>
            <p:cNvPr id="7" name="図 6" descr="図形, 正方形&#10;&#10;自動的に生成された説明">
              <a:extLst>
                <a:ext uri="{FF2B5EF4-FFF2-40B4-BE49-F238E27FC236}">
                  <a16:creationId xmlns:a16="http://schemas.microsoft.com/office/drawing/2014/main" id="{807018FD-1297-FC89-BDD4-EB6B69C23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6723599"/>
              <a:ext cx="2093980" cy="1624587"/>
            </a:xfrm>
            <a:prstGeom prst="rect">
              <a:avLst/>
            </a:prstGeom>
          </p:spPr>
        </p:pic>
        <p:pic>
          <p:nvPicPr>
            <p:cNvPr id="15" name="図 14" descr="背景パターン が含まれている画像&#10;&#10;自動的に生成された説明">
              <a:extLst>
                <a:ext uri="{FF2B5EF4-FFF2-40B4-BE49-F238E27FC236}">
                  <a16:creationId xmlns:a16="http://schemas.microsoft.com/office/drawing/2014/main" id="{00E4BB49-4746-832F-B24C-4DA553734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8348186"/>
              <a:ext cx="2093980" cy="722377"/>
            </a:xfrm>
            <a:prstGeom prst="rect">
              <a:avLst/>
            </a:prstGeom>
          </p:spPr>
        </p:pic>
      </p:grpSp>
      <p:pic>
        <p:nvPicPr>
          <p:cNvPr id="19" name="図 18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E442A348-6665-4C39-0E35-EE4D5C6FDC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750" y="-25040"/>
            <a:ext cx="1572771" cy="6940310"/>
          </a:xfrm>
          <a:prstGeom prst="rect">
            <a:avLst/>
          </a:prstGeom>
        </p:spPr>
      </p:pic>
      <p:pic>
        <p:nvPicPr>
          <p:cNvPr id="21" name="図 20" descr="メーター が含まれている画像&#10;&#10;自動的に生成された説明">
            <a:extLst>
              <a:ext uri="{FF2B5EF4-FFF2-40B4-BE49-F238E27FC236}">
                <a16:creationId xmlns:a16="http://schemas.microsoft.com/office/drawing/2014/main" id="{E8E3C271-E0F9-4FA8-2C22-B2ED661883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47" y="480799"/>
            <a:ext cx="5349251" cy="2206756"/>
          </a:xfrm>
          <a:prstGeom prst="rect">
            <a:avLst/>
          </a:prstGeom>
        </p:spPr>
      </p:pic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900EA6D-D8B2-26DD-A429-48249C3F5D7C}"/>
              </a:ext>
            </a:extLst>
          </p:cNvPr>
          <p:cNvGrpSpPr/>
          <p:nvPr/>
        </p:nvGrpSpPr>
        <p:grpSpPr>
          <a:xfrm>
            <a:off x="502013" y="4237642"/>
            <a:ext cx="5660147" cy="2208073"/>
            <a:chOff x="502013" y="4237642"/>
            <a:chExt cx="5660147" cy="2208073"/>
          </a:xfrm>
        </p:grpSpPr>
        <p:pic>
          <p:nvPicPr>
            <p:cNvPr id="5" name="図 4" descr="図形&#10;&#10;低い精度で自動的に生成された説明">
              <a:extLst>
                <a:ext uri="{FF2B5EF4-FFF2-40B4-BE49-F238E27FC236}">
                  <a16:creationId xmlns:a16="http://schemas.microsoft.com/office/drawing/2014/main" id="{9A1CD512-49DD-D922-9C9B-4697B602B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4281631"/>
              <a:ext cx="3029718" cy="2164084"/>
            </a:xfrm>
            <a:prstGeom prst="rect">
              <a:avLst/>
            </a:prstGeom>
          </p:spPr>
        </p:pic>
        <p:pic>
          <p:nvPicPr>
            <p:cNvPr id="10" name="図 9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1572B5AF-217E-E7E2-5401-6606D5BA3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1731" y="5345729"/>
              <a:ext cx="2630429" cy="1085090"/>
            </a:xfrm>
            <a:prstGeom prst="rect">
              <a:avLst/>
            </a:prstGeom>
          </p:spPr>
        </p:pic>
        <p:pic>
          <p:nvPicPr>
            <p:cNvPr id="3" name="図 2" descr="図形, 背景パターン&#10;&#10;自動的に生成された説明">
              <a:extLst>
                <a:ext uri="{FF2B5EF4-FFF2-40B4-BE49-F238E27FC236}">
                  <a16:creationId xmlns:a16="http://schemas.microsoft.com/office/drawing/2014/main" id="{1396A015-A093-BA14-6310-B19F96EA7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6150" y="4237642"/>
              <a:ext cx="1801372" cy="1130810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032EA94-F6F7-D900-DB79-DCDF1CBFFDBB}"/>
              </a:ext>
            </a:extLst>
          </p:cNvPr>
          <p:cNvGrpSpPr/>
          <p:nvPr/>
        </p:nvGrpSpPr>
        <p:grpSpPr>
          <a:xfrm>
            <a:off x="2820741" y="6720092"/>
            <a:ext cx="2250216" cy="2346964"/>
            <a:chOff x="502013" y="6723599"/>
            <a:chExt cx="2093980" cy="2346964"/>
          </a:xfrm>
        </p:grpSpPr>
        <p:pic>
          <p:nvPicPr>
            <p:cNvPr id="58" name="図 57" descr="図形, 正方形&#10;&#10;自動的に生成された説明">
              <a:extLst>
                <a:ext uri="{FF2B5EF4-FFF2-40B4-BE49-F238E27FC236}">
                  <a16:creationId xmlns:a16="http://schemas.microsoft.com/office/drawing/2014/main" id="{86A4FF37-D79C-E89F-69AA-AAE6C20B0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6723599"/>
              <a:ext cx="2093980" cy="1624587"/>
            </a:xfrm>
            <a:prstGeom prst="rect">
              <a:avLst/>
            </a:prstGeom>
          </p:spPr>
        </p:pic>
        <p:pic>
          <p:nvPicPr>
            <p:cNvPr id="59" name="図 58" descr="背景パターン が含まれている画像&#10;&#10;自動的に生成された説明">
              <a:extLst>
                <a:ext uri="{FF2B5EF4-FFF2-40B4-BE49-F238E27FC236}">
                  <a16:creationId xmlns:a16="http://schemas.microsoft.com/office/drawing/2014/main" id="{0A3A9015-BCB2-51E1-CC5C-409B98CADD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8348186"/>
              <a:ext cx="2093980" cy="722377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C46B012-6A22-BAED-0FEA-BE9A58C4E7BA}"/>
              </a:ext>
            </a:extLst>
          </p:cNvPr>
          <p:cNvGrpSpPr/>
          <p:nvPr/>
        </p:nvGrpSpPr>
        <p:grpSpPr>
          <a:xfrm>
            <a:off x="5106605" y="6741698"/>
            <a:ext cx="2250216" cy="2346964"/>
            <a:chOff x="502013" y="6723599"/>
            <a:chExt cx="2093980" cy="2346964"/>
          </a:xfrm>
        </p:grpSpPr>
        <p:pic>
          <p:nvPicPr>
            <p:cNvPr id="68" name="図 67" descr="図形, 正方形&#10;&#10;自動的に生成された説明">
              <a:extLst>
                <a:ext uri="{FF2B5EF4-FFF2-40B4-BE49-F238E27FC236}">
                  <a16:creationId xmlns:a16="http://schemas.microsoft.com/office/drawing/2014/main" id="{ECB0333C-9923-26BA-E3FC-3B49F42F2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6723599"/>
              <a:ext cx="2093980" cy="1624587"/>
            </a:xfrm>
            <a:prstGeom prst="rect">
              <a:avLst/>
            </a:prstGeom>
          </p:spPr>
        </p:pic>
        <p:pic>
          <p:nvPicPr>
            <p:cNvPr id="69" name="図 68" descr="背景パターン が含まれている画像&#10;&#10;自動的に生成された説明">
              <a:extLst>
                <a:ext uri="{FF2B5EF4-FFF2-40B4-BE49-F238E27FC236}">
                  <a16:creationId xmlns:a16="http://schemas.microsoft.com/office/drawing/2014/main" id="{F07BF93E-7710-113F-D087-AF72EC18D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013" y="8348186"/>
              <a:ext cx="2093980" cy="722377"/>
            </a:xfrm>
            <a:prstGeom prst="rect">
              <a:avLst/>
            </a:prstGeom>
          </p:spPr>
        </p:pic>
      </p:grpSp>
      <p:sp>
        <p:nvSpPr>
          <p:cNvPr id="70" name="object 4">
            <a:extLst>
              <a:ext uri="{FF2B5EF4-FFF2-40B4-BE49-F238E27FC236}">
                <a16:creationId xmlns:a16="http://schemas.microsoft.com/office/drawing/2014/main" id="{79367F46-345F-0C7C-7FD9-D659F84A8203}"/>
              </a:ext>
            </a:extLst>
          </p:cNvPr>
          <p:cNvSpPr txBox="1"/>
          <p:nvPr/>
        </p:nvSpPr>
        <p:spPr>
          <a:xfrm>
            <a:off x="3944646" y="4567969"/>
            <a:ext cx="1697562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2400" b="1" kern="0" dirty="0">
                <a:solidFill>
                  <a:schemeClr val="bg1"/>
                </a:solidFill>
                <a:latin typeface="+mn-ea"/>
                <a:cs typeface="A-OTF UD Shin Go Pro"/>
              </a:rPr>
              <a:t>送料無料</a:t>
            </a:r>
            <a:endParaRPr kumimoji="0" lang="en-US" altLang="ja-JP" sz="2400" b="1" kern="0" dirty="0">
              <a:solidFill>
                <a:schemeClr val="bg1"/>
              </a:solidFill>
              <a:latin typeface="+mn-ea"/>
              <a:cs typeface="A-OTF UD Shin Go 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B484E6C7-CFA6-0F4B-521E-74E8F725F86E}"/>
              </a:ext>
            </a:extLst>
          </p:cNvPr>
          <p:cNvSpPr txBox="1"/>
          <p:nvPr/>
        </p:nvSpPr>
        <p:spPr>
          <a:xfrm>
            <a:off x="3614254" y="5389560"/>
            <a:ext cx="2630429" cy="102015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spcBef>
                <a:spcPts val="114"/>
              </a:spcBef>
            </a:pPr>
            <a:r>
              <a:rPr kumimoji="0" lang="ja-JP" altLang="en-US" sz="18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特別セット　</a:t>
            </a:r>
            <a:r>
              <a:rPr kumimoji="0" lang="en-US" altLang="ja-JP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3,500</a:t>
            </a:r>
            <a:r>
              <a:rPr kumimoji="0" lang="ja-JP" altLang="en-US" sz="18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</a:t>
            </a:r>
            <a:r>
              <a:rPr kumimoji="0" lang="ja-JP" altLang="en-US" sz="12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（税込）</a:t>
            </a:r>
            <a:endParaRPr kumimoji="0" lang="en-US" altLang="ja-JP" sz="12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●●●●●、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 ●●●●●、 ●●●●●、 ●●●●●、 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●●●●●、 ●●●●●、 ●●●●●</a:t>
            </a:r>
            <a:r>
              <a:rPr kumimoji="0" lang="ja-JP" altLang="en-US" sz="1100" b="1" kern="0" dirty="0">
                <a:latin typeface="+mn-ea"/>
                <a:cs typeface="A-OTF UD Shin Go Pro"/>
              </a:rPr>
              <a:t>、</a:t>
            </a:r>
            <a:endParaRPr kumimoji="0" sz="1100" b="1" kern="0" dirty="0">
              <a:latin typeface="+mn-ea"/>
              <a:cs typeface="A-OTF UD Shin Go Pro"/>
            </a:endParaRPr>
          </a:p>
        </p:txBody>
      </p:sp>
      <p:sp>
        <p:nvSpPr>
          <p:cNvPr id="72" name="object 4">
            <a:extLst>
              <a:ext uri="{FF2B5EF4-FFF2-40B4-BE49-F238E27FC236}">
                <a16:creationId xmlns:a16="http://schemas.microsoft.com/office/drawing/2014/main" id="{679905F2-D74C-2A6B-3295-5CA2E1A2BFDC}"/>
              </a:ext>
            </a:extLst>
          </p:cNvPr>
          <p:cNvSpPr txBox="1"/>
          <p:nvPr/>
        </p:nvSpPr>
        <p:spPr>
          <a:xfrm>
            <a:off x="553921" y="8388400"/>
            <a:ext cx="2266651" cy="6328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お中元セット（梅）　</a:t>
            </a:r>
            <a:r>
              <a:rPr kumimoji="0" lang="en-US" altLang="ja-JP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3,500</a:t>
            </a:r>
            <a:r>
              <a:rPr kumimoji="0" lang="ja-JP" altLang="en-US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円（税込）</a:t>
            </a:r>
            <a:endParaRPr kumimoji="0" lang="en-US" altLang="ja-JP" sz="11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 ●●●●●、 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73" name="object 4">
            <a:extLst>
              <a:ext uri="{FF2B5EF4-FFF2-40B4-BE49-F238E27FC236}">
                <a16:creationId xmlns:a16="http://schemas.microsoft.com/office/drawing/2014/main" id="{1426B64C-E1D3-BC05-1770-3A54955CED9A}"/>
              </a:ext>
            </a:extLst>
          </p:cNvPr>
          <p:cNvSpPr txBox="1"/>
          <p:nvPr/>
        </p:nvSpPr>
        <p:spPr>
          <a:xfrm>
            <a:off x="2893549" y="8361473"/>
            <a:ext cx="2266651" cy="6328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お中元セット（竹）　</a:t>
            </a:r>
            <a:r>
              <a:rPr kumimoji="0" lang="en-US" altLang="ja-JP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3,000</a:t>
            </a:r>
            <a:r>
              <a:rPr kumimoji="0" lang="ja-JP" altLang="en-US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円（税込）</a:t>
            </a:r>
            <a:endParaRPr kumimoji="0" lang="en-US" altLang="ja-JP" sz="11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 ●●●●●、 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  <p:sp>
        <p:nvSpPr>
          <p:cNvPr id="74" name="object 4">
            <a:extLst>
              <a:ext uri="{FF2B5EF4-FFF2-40B4-BE49-F238E27FC236}">
                <a16:creationId xmlns:a16="http://schemas.microsoft.com/office/drawing/2014/main" id="{2FE39BD6-A609-5CA8-1961-48876D26727F}"/>
              </a:ext>
            </a:extLst>
          </p:cNvPr>
          <p:cNvSpPr txBox="1"/>
          <p:nvPr/>
        </p:nvSpPr>
        <p:spPr>
          <a:xfrm>
            <a:off x="5199520" y="8366515"/>
            <a:ext cx="2266651" cy="6328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R="17780" defTabSz="914400">
              <a:lnSpc>
                <a:spcPct val="150000"/>
              </a:lnSpc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お中元セット（松）　</a:t>
            </a:r>
            <a:r>
              <a:rPr kumimoji="0" lang="en-US" altLang="ja-JP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4,000</a:t>
            </a:r>
            <a:r>
              <a:rPr kumimoji="0" lang="ja-JP" altLang="en-US" sz="1100" b="1" kern="0" dirty="0">
                <a:solidFill>
                  <a:srgbClr val="CC0000"/>
                </a:solidFill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円（税込）</a:t>
            </a:r>
            <a:endParaRPr kumimoji="0" lang="en-US" altLang="ja-JP" sz="1100" b="1" kern="0" dirty="0">
              <a:solidFill>
                <a:srgbClr val="CC0000"/>
              </a:solidFill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海苔の佃煮、●●●●●、 ●●●●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  <a:p>
            <a:pPr marR="17780" defTabSz="914400">
              <a:spcBef>
                <a:spcPts val="114"/>
              </a:spcBef>
            </a:pPr>
            <a:r>
              <a:rPr kumimoji="0" lang="ja-JP" altLang="en-US" sz="1100" b="1" kern="0" dirty="0">
                <a:latin typeface="BIZ UDP明朝 Medium" panose="02020500000000000000" pitchFamily="18" charset="-128"/>
                <a:ea typeface="BIZ UDP明朝 Medium" panose="02020500000000000000" pitchFamily="18" charset="-128"/>
                <a:cs typeface="A-OTF UD Shin Go Pro"/>
              </a:rPr>
              <a:t>●、 ●●●●●、 ●●●●●、●●</a:t>
            </a:r>
            <a:endParaRPr kumimoji="0" lang="en-US" altLang="ja-JP" sz="1100" b="1" kern="0" dirty="0">
              <a:latin typeface="BIZ UDP明朝 Medium" panose="02020500000000000000" pitchFamily="18" charset="-128"/>
              <a:ea typeface="BIZ UDP明朝 Medium" panose="02020500000000000000" pitchFamily="18" charset="-128"/>
              <a:cs typeface="A-OTF UD Shin Go 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355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BIZ UDP明朝 Medium</vt:lpstr>
      <vt:lpstr>DINPro</vt:lpstr>
      <vt:lpstr>HG丸ｺﾞｼｯｸM-PRO</vt:lpstr>
      <vt:lpstr>ＭＳ Ｐゴシック</vt:lpstr>
      <vt:lpstr>UD デジタル 教科書体 N-B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2022-07-04T03:10:21Z</dcterms:modified>
</cp:coreProperties>
</file>